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</p:sldMasterIdLst>
  <p:notesMasterIdLst>
    <p:notesMasterId r:id="rId18"/>
  </p:notesMasterIdLst>
  <p:sldIdLst>
    <p:sldId id="306" r:id="rId3"/>
    <p:sldId id="289" r:id="rId4"/>
    <p:sldId id="284" r:id="rId5"/>
    <p:sldId id="322" r:id="rId6"/>
    <p:sldId id="287" r:id="rId7"/>
    <p:sldId id="308" r:id="rId8"/>
    <p:sldId id="319" r:id="rId9"/>
    <p:sldId id="309" r:id="rId10"/>
    <p:sldId id="291" r:id="rId11"/>
    <p:sldId id="270" r:id="rId12"/>
    <p:sldId id="320" r:id="rId13"/>
    <p:sldId id="321" r:id="rId14"/>
    <p:sldId id="290" r:id="rId15"/>
    <p:sldId id="256" r:id="rId16"/>
    <p:sldId id="318" r:id="rId1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5pPr>
    <a:lvl6pPr marL="2286000" algn="l" defTabSz="914400" rtl="0" eaLnBrk="1" latinLnBrk="0" hangingPunct="1"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6pPr>
    <a:lvl7pPr marL="2743200" algn="l" defTabSz="914400" rtl="0" eaLnBrk="1" latinLnBrk="0" hangingPunct="1"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7pPr>
    <a:lvl8pPr marL="3200400" algn="l" defTabSz="914400" rtl="0" eaLnBrk="1" latinLnBrk="0" hangingPunct="1"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8pPr>
    <a:lvl9pPr marL="3657600" algn="l" defTabSz="914400" rtl="0" eaLnBrk="1" latinLnBrk="0" hangingPunct="1">
      <a:defRPr kumimoji="1" sz="2000" b="1" i="1" kern="1200">
        <a:solidFill>
          <a:srgbClr val="FFFFFF"/>
        </a:solidFill>
        <a:latin typeface="Lucida Sans" panose="020B0602030504020204" pitchFamily="34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64"/>
    <a:srgbClr val="052049"/>
    <a:srgbClr val="003B65"/>
    <a:srgbClr val="00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11"/>
    <p:restoredTop sz="86422"/>
  </p:normalViewPr>
  <p:slideViewPr>
    <p:cSldViewPr>
      <p:cViewPr varScale="1">
        <p:scale>
          <a:sx n="55" d="100"/>
          <a:sy n="55" d="100"/>
        </p:scale>
        <p:origin x="127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416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9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143FB-7E71-1E49-AAA9-7D62CCD7A333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72867-116A-284E-BD0C-14B0B14AFA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77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880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10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203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94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66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26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802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66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672867-116A-284E-BD0C-14B0B14AFA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8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1066800" y="227013"/>
            <a:ext cx="8075613" cy="1069975"/>
          </a:xfrm>
        </p:spPr>
        <p:txBody>
          <a:bodyPr anchor="b"/>
          <a:lstStyle>
            <a:lvl1pPr>
              <a:lnSpc>
                <a:spcPct val="80000"/>
              </a:lnSpc>
              <a:defRPr sz="4000" b="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066800" y="1447800"/>
            <a:ext cx="7543800" cy="46482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19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68835AB-51E3-2145-96E1-C8F868745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B4C5AD-EB8D-B443-87B8-A9229D412B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FE731B-DFC7-9D46-80E1-E75D4FC43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EA170-8B6F-9847-BFF8-11E2E86E59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16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2C46AF-6AB2-6843-A14B-36D23287EB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39AF76-6C93-354E-AB9C-019AF9F127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5658A6-9BAD-B242-BCFD-65EE9954A7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442757-7B07-5242-94EE-6B4BD80DD4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639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3250" y="227013"/>
            <a:ext cx="1962150" cy="5868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227013"/>
            <a:ext cx="5734050" cy="5868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A947AC-33E2-3340-8FB4-69DF5F280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9FACA4-4775-1B48-B14A-F257DC7B7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A9BE1C-97D7-C844-9438-CC312B37F5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2AC25-4E89-304D-9C1F-D7C4B1304E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39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9" y="297068"/>
            <a:ext cx="8828063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2" y="5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9" y="297068"/>
            <a:ext cx="1273127" cy="827818"/>
          </a:xfrm>
          <a:prstGeom prst="rect">
            <a:avLst/>
          </a:prstGeom>
        </p:spPr>
      </p:pic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3" y="5159273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9" y="4473723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9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013" dirty="0" smtClean="0">
                <a:latin typeface="+mn-lt"/>
              </a:defRPr>
            </a:lvl2pPr>
            <a:lvl3pPr>
              <a:defRPr lang="en-US" sz="1013" dirty="0" smtClean="0">
                <a:latin typeface="+mn-lt"/>
              </a:defRPr>
            </a:lvl3pPr>
            <a:lvl4pPr>
              <a:defRPr lang="en-US" sz="1013" dirty="0" smtClean="0">
                <a:latin typeface="+mn-lt"/>
              </a:defRPr>
            </a:lvl4pPr>
            <a:lvl5pPr>
              <a:defRPr lang="en-US" sz="1013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8" y="1503863"/>
            <a:ext cx="5205707" cy="1749284"/>
          </a:xfrm>
        </p:spPr>
        <p:txBody>
          <a:bodyPr anchor="b">
            <a:noAutofit/>
          </a:bodyPr>
          <a:lstStyle>
            <a:lvl1pPr>
              <a:defRPr sz="2025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1" y="3368005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00" i="0">
                <a:solidFill>
                  <a:schemeClr val="bg1"/>
                </a:solidFill>
                <a:latin typeface="+mj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943347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9" y="297068"/>
            <a:ext cx="8828062" cy="656093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2" y="5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3" y="5159273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9" y="4473723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9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013" dirty="0" smtClean="0">
                <a:latin typeface="+mn-lt"/>
              </a:defRPr>
            </a:lvl2pPr>
            <a:lvl3pPr>
              <a:defRPr lang="en-US" sz="1013" dirty="0" smtClean="0">
                <a:latin typeface="+mn-lt"/>
              </a:defRPr>
            </a:lvl3pPr>
            <a:lvl4pPr>
              <a:defRPr lang="en-US" sz="1013" dirty="0" smtClean="0">
                <a:latin typeface="+mn-lt"/>
              </a:defRPr>
            </a:lvl4pPr>
            <a:lvl5pPr>
              <a:defRPr lang="en-US" sz="1013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784278" y="1503863"/>
            <a:ext cx="5205707" cy="1749284"/>
          </a:xfrm>
        </p:spPr>
        <p:txBody>
          <a:bodyPr anchor="b">
            <a:noAutofit/>
          </a:bodyPr>
          <a:lstStyle>
            <a:lvl1pPr>
              <a:defRPr sz="2025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1" y="3368005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00" i="0">
                <a:solidFill>
                  <a:schemeClr val="bg1"/>
                </a:solidFill>
                <a:latin typeface="+mj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9" y="297068"/>
            <a:ext cx="1273127" cy="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009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1"/>
          <a:stretch/>
        </p:blipFill>
        <p:spPr>
          <a:xfrm>
            <a:off x="315939" y="282638"/>
            <a:ext cx="8834029" cy="657536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2" y="5"/>
            <a:ext cx="5666935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3" y="5159273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9" y="4473723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9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013" dirty="0" smtClean="0">
                <a:latin typeface="+mn-lt"/>
              </a:defRPr>
            </a:lvl2pPr>
            <a:lvl3pPr>
              <a:defRPr lang="en-US" sz="1013" dirty="0" smtClean="0">
                <a:latin typeface="+mn-lt"/>
              </a:defRPr>
            </a:lvl3pPr>
            <a:lvl4pPr>
              <a:defRPr lang="en-US" sz="1013" dirty="0" smtClean="0">
                <a:latin typeface="+mn-lt"/>
              </a:defRPr>
            </a:lvl4pPr>
            <a:lvl5pPr>
              <a:defRPr lang="en-US" sz="1013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784278" y="1503863"/>
            <a:ext cx="5205707" cy="1749284"/>
          </a:xfrm>
        </p:spPr>
        <p:txBody>
          <a:bodyPr anchor="b">
            <a:noAutofit/>
          </a:bodyPr>
          <a:lstStyle>
            <a:lvl1pPr>
              <a:defRPr sz="2025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1" y="3368005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00" i="0">
                <a:solidFill>
                  <a:schemeClr val="bg1"/>
                </a:solidFill>
                <a:latin typeface="+mj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9" y="297068"/>
            <a:ext cx="1273127" cy="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316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935" y="297068"/>
            <a:ext cx="8828067" cy="65609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502922" y="5"/>
            <a:ext cx="5666935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785883" y="5159273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675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84279" y="4473723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9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013" dirty="0" smtClean="0">
                <a:latin typeface="+mn-lt"/>
              </a:defRPr>
            </a:lvl2pPr>
            <a:lvl3pPr>
              <a:defRPr lang="en-US" sz="1013" dirty="0" smtClean="0">
                <a:latin typeface="+mn-lt"/>
              </a:defRPr>
            </a:lvl3pPr>
            <a:lvl4pPr>
              <a:defRPr lang="en-US" sz="1013" dirty="0" smtClean="0">
                <a:latin typeface="+mn-lt"/>
              </a:defRPr>
            </a:lvl4pPr>
            <a:lvl5pPr>
              <a:defRPr lang="en-US" sz="1013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784278" y="1503863"/>
            <a:ext cx="5205707" cy="1749284"/>
          </a:xfrm>
        </p:spPr>
        <p:txBody>
          <a:bodyPr anchor="b">
            <a:noAutofit/>
          </a:bodyPr>
          <a:lstStyle>
            <a:lvl1pPr>
              <a:defRPr sz="2025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787891" y="3368005"/>
            <a:ext cx="5201923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00" i="0">
                <a:solidFill>
                  <a:schemeClr val="bg1"/>
                </a:solidFill>
                <a:latin typeface="+mj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99" y="297068"/>
            <a:ext cx="1273127" cy="8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5085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159027" y="5764696"/>
            <a:ext cx="8984974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299202" y="2504663"/>
            <a:ext cx="8407476" cy="1749284"/>
          </a:xfrm>
        </p:spPr>
        <p:txBody>
          <a:bodyPr anchor="b">
            <a:noAutofit/>
          </a:bodyPr>
          <a:lstStyle>
            <a:lvl1pPr>
              <a:defRPr sz="2025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319200" y="6155230"/>
            <a:ext cx="1925338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675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CA65D26-67D5-4CD2-90EC-E629659F24B3}" type="datetime1">
              <a:rPr lang="en-US" smtClean="0"/>
              <a:pPr/>
              <a:t>3/10/2026</a:t>
            </a:fld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302817" y="4246885"/>
            <a:ext cx="8416132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900" i="0">
                <a:solidFill>
                  <a:schemeClr val="tx1"/>
                </a:solidFill>
                <a:latin typeface="+mj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17598" y="5469681"/>
            <a:ext cx="4191461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9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013" dirty="0" smtClean="0">
                <a:latin typeface="+mn-lt"/>
              </a:defRPr>
            </a:lvl2pPr>
            <a:lvl3pPr>
              <a:defRPr lang="en-US" sz="1013" dirty="0" smtClean="0">
                <a:latin typeface="+mn-lt"/>
              </a:defRPr>
            </a:lvl3pPr>
            <a:lvl4pPr>
              <a:defRPr lang="en-US" sz="1013" dirty="0" smtClean="0">
                <a:latin typeface="+mn-lt"/>
              </a:defRPr>
            </a:lvl4pPr>
            <a:lvl5pPr>
              <a:defRPr lang="en-US" sz="1013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20" y="477076"/>
            <a:ext cx="1297452" cy="84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020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927659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13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61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12869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1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5430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None/>
              <a:tabLst/>
              <a:defRPr sz="1013" baseline="0">
                <a:latin typeface="+mn-lt"/>
              </a:defRPr>
            </a:lvl1pPr>
            <a:lvl2pPr marL="257169" indent="-13037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900" baseline="0">
                <a:latin typeface="+mn-lt"/>
              </a:defRPr>
            </a:lvl2pPr>
            <a:lvl3pPr marL="387539" indent="-13037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788" baseline="0">
                <a:latin typeface="+mn-lt"/>
              </a:defRPr>
            </a:lvl3pPr>
            <a:lvl4pPr marL="514338" indent="-130371">
              <a:lnSpc>
                <a:spcPct val="100000"/>
              </a:lnSpc>
              <a:spcAft>
                <a:spcPts val="45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675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6" y="425006"/>
            <a:ext cx="8173580" cy="611449"/>
          </a:xfrm>
        </p:spPr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927659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13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667223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6" y="425006"/>
            <a:ext cx="8173580" cy="611449"/>
          </a:xfrm>
        </p:spPr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927659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13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035118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8D5A69-CE3A-ED48-B44F-21D0F05D6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7C6056-AC5A-114A-9568-3FA8F5B92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42F0E8-291B-9149-BEE3-BA8865F417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4B6E5-9222-774D-AE23-DA97D1E69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21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01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1" y="469932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15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6" y="425006"/>
            <a:ext cx="8173580" cy="611449"/>
          </a:xfrm>
        </p:spPr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927660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13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7" y="1894330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8" y="1894330"/>
            <a:ext cx="3826840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863239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6" y="425006"/>
            <a:ext cx="8173580" cy="611449"/>
          </a:xfrm>
        </p:spPr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927659"/>
            <a:ext cx="8169964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13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459686" y="1868561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90745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6" y="425006"/>
            <a:ext cx="8173580" cy="611449"/>
          </a:xfrm>
        </p:spPr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57201" y="1881349"/>
            <a:ext cx="8179904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15430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bg2"/>
              </a:buClr>
              <a:buNone/>
              <a:tabLst/>
              <a:defRPr sz="1013" baseline="0">
                <a:latin typeface="+mn-lt"/>
              </a:defRPr>
            </a:lvl1pPr>
            <a:lvl2pPr marL="257169" indent="-13037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900" baseline="0">
                <a:latin typeface="+mn-lt"/>
              </a:defRPr>
            </a:lvl2pPr>
            <a:lvl3pPr marL="387539" indent="-13037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788" baseline="0">
                <a:latin typeface="+mn-lt"/>
              </a:defRPr>
            </a:lvl3pPr>
            <a:lvl4pPr marL="514338" indent="-130371">
              <a:lnSpc>
                <a:spcPct val="100000"/>
              </a:lnSpc>
              <a:spcAft>
                <a:spcPts val="45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675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927660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13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1448003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268361" y="469932"/>
            <a:ext cx="8587407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97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453586" y="425006"/>
            <a:ext cx="8173580" cy="611449"/>
          </a:xfrm>
        </p:spPr>
        <p:txBody>
          <a:bodyPr anchor="b">
            <a:noAutofit/>
          </a:bodyPr>
          <a:lstStyle>
            <a:lvl1pPr>
              <a:defRPr sz="2025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3" y="927660"/>
            <a:ext cx="8169964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013" i="0">
                <a:latin typeface="+mn-lt"/>
              </a:defRPr>
            </a:lvl1pPr>
            <a:lvl2pPr marL="129477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290207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450045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610775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456927" y="1894330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4790388" y="1894330"/>
            <a:ext cx="3826840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669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4" y="1908319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75" i="0" baseline="0">
                <a:latin typeface="+mj-lt"/>
              </a:defRPr>
            </a:lvl1pPr>
            <a:lvl2pPr marL="129477" indent="0">
              <a:buNone/>
              <a:defRPr>
                <a:latin typeface="+mn-lt"/>
              </a:defRPr>
            </a:lvl2pPr>
            <a:lvl3pPr marL="290207" indent="0">
              <a:buNone/>
              <a:defRPr>
                <a:latin typeface="+mn-lt"/>
              </a:defRPr>
            </a:lvl3pPr>
            <a:lvl4pPr marL="450045" indent="0">
              <a:buNone/>
              <a:defRPr>
                <a:latin typeface="+mn-lt"/>
              </a:defRPr>
            </a:lvl4pPr>
            <a:lvl5pPr marL="610775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5" y="4929110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13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7" y="7"/>
            <a:ext cx="1073426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818461"/>
            <a:ext cx="1192695" cy="119462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7763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5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buNone/>
              <a:defRPr sz="1013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29245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4" y="1908319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75" i="0" baseline="0">
                <a:latin typeface="+mj-lt"/>
              </a:defRPr>
            </a:lvl1pPr>
            <a:lvl2pPr marL="129477" indent="0">
              <a:buNone/>
              <a:defRPr>
                <a:latin typeface="+mn-lt"/>
              </a:defRPr>
            </a:lvl2pPr>
            <a:lvl3pPr marL="290207" indent="0">
              <a:buNone/>
              <a:defRPr>
                <a:latin typeface="+mn-lt"/>
              </a:defRPr>
            </a:lvl3pPr>
            <a:lvl4pPr marL="450045" indent="0">
              <a:buNone/>
              <a:defRPr>
                <a:latin typeface="+mn-lt"/>
              </a:defRPr>
            </a:lvl4pPr>
            <a:lvl5pPr marL="610775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7" y="7"/>
            <a:ext cx="1073426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818461"/>
            <a:ext cx="1192695" cy="119462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7763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5" y="4929110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13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5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buNone/>
              <a:defRPr sz="1013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04611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37604" y="1908319"/>
            <a:ext cx="8229323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575" i="0" baseline="0">
                <a:latin typeface="+mj-lt"/>
              </a:defRPr>
            </a:lvl1pPr>
            <a:lvl2pPr marL="129477" indent="0">
              <a:buNone/>
              <a:defRPr>
                <a:latin typeface="+mn-lt"/>
              </a:defRPr>
            </a:lvl2pPr>
            <a:lvl3pPr marL="290207" indent="0">
              <a:buNone/>
              <a:defRPr>
                <a:latin typeface="+mn-lt"/>
              </a:defRPr>
            </a:lvl3pPr>
            <a:lvl4pPr marL="450045" indent="0">
              <a:buNone/>
              <a:defRPr>
                <a:latin typeface="+mn-lt"/>
              </a:defRPr>
            </a:lvl4pPr>
            <a:lvl5pPr marL="610775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496957" y="7"/>
            <a:ext cx="1073426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434630" y="818461"/>
            <a:ext cx="1192695" cy="119462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7763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47675" y="4929110"/>
            <a:ext cx="6513958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013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47675" y="5307938"/>
            <a:ext cx="6513958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125"/>
              </a:lnSpc>
              <a:buNone/>
              <a:defRPr sz="1013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9830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D06D44-BA3A-3B47-AC09-CEF1F4E1A3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EFF360-872E-5B43-A145-D0AEF66254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C19B21-E3F6-CA44-86DE-95B24AC1AF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DF7E5-FA81-774B-BF69-F77AF2C310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71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5" y="2363630"/>
            <a:ext cx="7051729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7"/>
            <a:ext cx="6435412" cy="1477195"/>
          </a:xfrm>
        </p:spPr>
        <p:txBody>
          <a:bodyPr anchor="ctr">
            <a:noAutofit/>
          </a:bodyPr>
          <a:lstStyle>
            <a:lvl1pPr>
              <a:defRPr sz="2025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283295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30"/>
            <a:ext cx="7051729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7"/>
            <a:ext cx="6435412" cy="1477195"/>
          </a:xfrm>
        </p:spPr>
        <p:txBody>
          <a:bodyPr anchor="ctr">
            <a:noAutofit/>
          </a:bodyPr>
          <a:lstStyle>
            <a:lvl1pPr>
              <a:defRPr sz="2025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207459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30"/>
            <a:ext cx="7051729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9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453585" y="2559257"/>
            <a:ext cx="6435412" cy="1477195"/>
          </a:xfrm>
        </p:spPr>
        <p:txBody>
          <a:bodyPr anchor="ctr">
            <a:noAutofit/>
          </a:bodyPr>
          <a:lstStyle>
            <a:lvl1pPr>
              <a:defRPr sz="2025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  <p:extLst>
      <p:ext uri="{BB962C8B-B14F-4D97-AF65-F5344CB8AC3E}">
        <p14:creationId xmlns:p14="http://schemas.microsoft.com/office/powerpoint/2010/main" val="23780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3865186" y="2906722"/>
            <a:ext cx="1571041" cy="102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8007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0" y="2514849"/>
            <a:ext cx="1828800" cy="18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714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4304" y="2415131"/>
            <a:ext cx="161544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5208" y="-437"/>
            <a:ext cx="3588792" cy="2415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19"/>
          <a:stretch/>
        </p:blipFill>
        <p:spPr>
          <a:xfrm>
            <a:off x="1" y="2415135"/>
            <a:ext cx="6664304" cy="444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99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3101828" cy="22677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8"/>
            <a:ext cx="6776720" cy="45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628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0" y="2267794"/>
            <a:ext cx="161544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2" y="0"/>
            <a:ext cx="3106167" cy="22677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7280" y="2267798"/>
            <a:ext cx="6776720" cy="459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3899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4BA33-0EAA-9331-B9EB-7B4F58419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F33DA-28CA-910E-DC36-57DFDB924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90708-2EED-49D0-BA99-E7035A543A25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F32F5-A28E-89F3-C3EE-C33D858DB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91C3E-C09C-A423-CB07-03A70452A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B4DB7-95FA-47AE-A304-3A55D4030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3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3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848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371600"/>
            <a:ext cx="38481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3E387-0954-434D-8BA3-6E94112BA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7463C3-8FA1-E949-8C8D-44F2CF4967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C45852-AD20-F147-AA7F-277F32B7E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40393-EBBF-BC4C-88BC-1D778FD89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4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72028D7-42AD-C949-B5B6-58B7710079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CF4C9A5-C515-6048-A591-7F09B02C14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659371A-CC90-0947-A59C-DB7AA4C56B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DF832-3AA2-0841-88B4-02EC1CE62B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089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95ACC61-F7A4-EF4D-8876-CCF584DF3D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292A68D-8D6D-2348-BDAE-46E0803A84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AC8A3A2-B93B-754D-B645-ADC0A5E83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447F7-AC37-674A-A9DB-20EA503D3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13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0B3E96D-E58B-224A-9ED4-60952D2B51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40348AE-FA16-5B49-9E46-606F56D03A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590DD962-C6BA-A640-BEEE-34038DD84C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99E75-0135-FC46-9357-0E41C9EAAD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98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4590BE-1B09-D145-8937-90DAD3EC9D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08336C-E659-7143-AAE5-67D0699FAC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BEC632-C19F-AF42-9FD0-257CE539D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E9B30-19D3-7243-B451-AA7D4C6905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11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0F430-1FB1-8045-B63D-B525C4F4F3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C3EFB7E-FFA2-0A45-A86D-87DB50365A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20AFDC-14EF-C742-98CF-66997FB74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1AD83-F74D-0140-BC00-654C8F4469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64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682F020-386B-8341-9506-0444EAEB56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27013"/>
            <a:ext cx="78486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3C1B465-AE92-0241-B632-43920F151D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848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6E0A80A-9521-8749-A849-5BB23891595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 i="0">
                <a:solidFill>
                  <a:schemeClr val="hlink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7AAD590-45D9-5C46-A5BB-D6A937D958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 i="0">
                <a:solidFill>
                  <a:schemeClr val="hlink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35B6A99C-9C88-C84C-9E9B-0134D5619C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 i="0">
                <a:solidFill>
                  <a:schemeClr val="hlink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6DC2299C-8E94-AD4B-9A2F-B2857FBE5F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txStyles>
    <p:titleStyle>
      <a:lvl1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2pPr>
      <a:lvl3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3pPr>
      <a:lvl4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4pPr>
      <a:lvl5pPr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5pPr>
      <a:lvl6pPr marL="4572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6pPr>
      <a:lvl7pPr marL="9144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7pPr>
      <a:lvl8pPr marL="13716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8pPr>
      <a:lvl9pPr marL="1828800" algn="ctr" rtl="0" eaLnBrk="1" fontAlgn="base" hangingPunct="1">
        <a:lnSpc>
          <a:spcPct val="70000"/>
        </a:lnSpc>
        <a:spcBef>
          <a:spcPct val="0"/>
        </a:spcBef>
        <a:spcAft>
          <a:spcPct val="0"/>
        </a:spcAft>
        <a:defRPr kumimoji="1" sz="4400" b="1" i="1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Monotype Sorts" pitchFamily="2" charset="2"/>
        <a:buChar char="n"/>
        <a:defRPr kumimoji="1"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20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F"/>
        <a:defRPr kumimoji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kumimoji="1"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586" y="425006"/>
            <a:ext cx="8173580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48153" y="6470130"/>
            <a:ext cx="4310907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394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UCSF | Health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272110" y="6453510"/>
            <a:ext cx="24606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394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365127" y="6250080"/>
            <a:ext cx="841375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277813" y="6250080"/>
            <a:ext cx="859536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459686" y="1868561"/>
            <a:ext cx="8137665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8379861" y="6443869"/>
            <a:ext cx="481012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51435" tIns="25718" rIns="51435" bIns="25718" numCol="1" anchor="t" anchorCtr="0" compatLnSpc="1">
            <a:prstTxWarp prst="textNoShape">
              <a:avLst/>
            </a:prstTxWarp>
          </a:bodyPr>
          <a:lstStyle/>
          <a:p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36128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1" r:id="rId27"/>
    <p:sldLayoutId id="2147483692" r:id="rId28"/>
  </p:sldLayoutIdLst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  <p:hf hdr="0"/>
  <p:txStyles>
    <p:titleStyle>
      <a:lvl1pPr algn="l" defTabSz="514338" rtl="0" eaLnBrk="1" latinLnBrk="0" hangingPunct="1">
        <a:lnSpc>
          <a:spcPct val="85000"/>
        </a:lnSpc>
        <a:spcBef>
          <a:spcPct val="0"/>
        </a:spcBef>
        <a:buNone/>
        <a:defRPr lang="en-US" sz="1575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166088" indent="-166088" algn="l" defTabSz="360036" rtl="0" eaLnBrk="1" latinLnBrk="0" hangingPunct="1">
        <a:lnSpc>
          <a:spcPct val="100000"/>
        </a:lnSpc>
        <a:spcBef>
          <a:spcPts val="0"/>
        </a:spcBef>
        <a:spcAft>
          <a:spcPts val="338"/>
        </a:spcAft>
        <a:buClr>
          <a:schemeClr val="accent1"/>
        </a:buClr>
        <a:buSzPct val="80000"/>
        <a:buFont typeface="Wingdings" charset="2"/>
        <a:buChar char="§"/>
        <a:tabLst/>
        <a:defRPr lang="en-US" sz="1238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325926" indent="-159838" algn="l" defTabSz="360036" rtl="0" eaLnBrk="1" latinLnBrk="0" hangingPunct="1">
        <a:lnSpc>
          <a:spcPct val="100000"/>
        </a:lnSpc>
        <a:spcBef>
          <a:spcPts val="0"/>
        </a:spcBef>
        <a:spcAft>
          <a:spcPts val="338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125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453617" indent="-127691" algn="l" defTabSz="360036" rtl="0" eaLnBrk="1" latinLnBrk="0" hangingPunct="1">
        <a:lnSpc>
          <a:spcPct val="100000"/>
        </a:lnSpc>
        <a:spcBef>
          <a:spcPts val="0"/>
        </a:spcBef>
        <a:spcAft>
          <a:spcPts val="338"/>
        </a:spcAft>
        <a:buClr>
          <a:schemeClr val="accent1"/>
        </a:buClr>
        <a:buSzPct val="80000"/>
        <a:buFont typeface="Wingdings" charset="2"/>
        <a:buChar char="§"/>
        <a:tabLst/>
        <a:defRPr lang="en-US" sz="1013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78630" indent="-125013" algn="l" defTabSz="360036" rtl="0" eaLnBrk="1" latinLnBrk="0" hangingPunct="1">
        <a:lnSpc>
          <a:spcPct val="100000"/>
        </a:lnSpc>
        <a:spcBef>
          <a:spcPts val="0"/>
        </a:spcBef>
        <a:spcAft>
          <a:spcPts val="338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9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738467" indent="-127691" algn="l" defTabSz="360036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1125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1414427" indent="-128585" algn="l" defTabSz="514338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8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8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8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8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jpg"/><Relationship Id="rId5" Type="http://schemas.openxmlformats.org/officeDocument/2006/relationships/image" Target="../media/image17.png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wimming pool and palm trees next to a beach&#10;&#10;Description automatically generated">
            <a:extLst>
              <a:ext uri="{FF2B5EF4-FFF2-40B4-BE49-F238E27FC236}">
                <a16:creationId xmlns:a16="http://schemas.microsoft.com/office/drawing/2014/main" id="{AD7386F2-A5F6-8419-FCBC-6F629F7BE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6F1A353-C0F5-C0CB-AE57-4725F774DD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kumimoji="0" lang="en-US" b="0">
                <a:solidFill>
                  <a:srgbClr val="FFFFFF"/>
                </a:solidFill>
              </a:rPr>
              <a:t>Presentation Title</a:t>
            </a:r>
            <a:endParaRPr kumimoji="0" lang="en-US" b="0" dirty="0">
              <a:solidFill>
                <a:srgbClr val="FFFFFF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EB22576-9978-1A11-D277-E20FA5C155D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7BCC8D0D-EAEC-449D-9161-023DFF90F2E2}" type="slidenum">
              <a:rPr kumimoji="0" lang="en-US" b="0">
                <a:solidFill>
                  <a:srgbClr val="FFFFFF"/>
                </a:solidFill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1</a:t>
            </a:fld>
            <a:endParaRPr kumimoji="0" lang="en-US" b="0" dirty="0">
              <a:solidFill>
                <a:srgbClr val="FFFFFF"/>
              </a:solidFill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1A3665A-F9A6-2ED9-4DB9-10E4777BCCC0}"/>
              </a:ext>
            </a:extLst>
          </p:cNvPr>
          <p:cNvSpPr txBox="1">
            <a:spLocks/>
          </p:cNvSpPr>
          <p:nvPr/>
        </p:nvSpPr>
        <p:spPr>
          <a:xfrm>
            <a:off x="-571500" y="0"/>
            <a:ext cx="10287000" cy="1371600"/>
          </a:xfrm>
          <a:prstGeom prst="rect">
            <a:avLst/>
          </a:prstGeom>
          <a:solidFill>
            <a:schemeClr val="tx1">
              <a:lumMod val="85000"/>
              <a:alpha val="53000"/>
            </a:schemeClr>
          </a:solidFill>
        </p:spPr>
        <p:txBody>
          <a:bodyPr/>
          <a:lstStyle>
            <a:lvl1pPr marL="221451" indent="-221451" algn="l" defTabSz="4800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65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4568" indent="-213117" algn="l" defTabSz="4800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5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4823" indent="-170255" algn="l" defTabSz="4800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1"/>
              </a:buClr>
              <a:buSzPct val="80000"/>
              <a:buFont typeface="Wingdings" charset="2"/>
              <a:buChar char="§"/>
              <a:tabLst/>
              <a:defRPr lang="en-US" sz="135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-166684" algn="l" defTabSz="480048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>
                <a:schemeClr val="accent5">
                  <a:lumMod val="50000"/>
                </a:schemeClr>
              </a:buClr>
              <a:buSzPct val="100000"/>
              <a:buFont typeface=".AppleSystemUIFont" charset="0"/>
              <a:buChar char="-"/>
              <a:tabLst/>
              <a:def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84623" indent="-170255" algn="l" defTabSz="480048" rtl="0" eaLnBrk="1" latinLnBrk="0" hangingPunct="1">
              <a:lnSpc>
                <a:spcPct val="200000"/>
              </a:lnSpc>
              <a:spcBef>
                <a:spcPts val="0"/>
              </a:spcBef>
              <a:buClr>
                <a:srgbClr val="18A3AC"/>
              </a:buClr>
              <a:buSzPct val="80000"/>
              <a:buFont typeface="Wingdings" charset="2"/>
              <a:buChar char="§"/>
              <a:defRPr lang="en-US" sz="15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1885903" indent="-171446" algn="l" defTabSz="6857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6088" indent="-166088" algn="ctr" defTabSz="360036" fontAlgn="auto">
              <a:spcAft>
                <a:spcPts val="338"/>
              </a:spcAft>
              <a:buClr>
                <a:srgbClr val="0093D0"/>
              </a:buClr>
            </a:pPr>
            <a:endParaRPr kumimoji="0" lang="en-US" sz="800" b="1" i="0" dirty="0">
              <a:solidFill>
                <a:srgbClr val="FFFFFF"/>
              </a:solidFill>
              <a:latin typeface="Arial"/>
            </a:endParaRPr>
          </a:p>
          <a:p>
            <a:pPr marL="166088" indent="-166088" algn="ctr" defTabSz="360036" fontAlgn="auto">
              <a:spcAft>
                <a:spcPts val="338"/>
              </a:spcAft>
              <a:buClr>
                <a:srgbClr val="0093D0"/>
              </a:buClr>
            </a:pPr>
            <a:r>
              <a:rPr kumimoji="0" lang="en-US" sz="3600" b="1" i="0" dirty="0">
                <a:solidFill>
                  <a:srgbClr val="FFFFFF"/>
                </a:solidFill>
                <a:latin typeface="Arial"/>
              </a:rPr>
              <a:t>UCSF High Risk EM Hawaii </a:t>
            </a:r>
          </a:p>
          <a:p>
            <a:pPr marL="166088" indent="-166088" algn="ctr" defTabSz="360036" fontAlgn="auto">
              <a:spcAft>
                <a:spcPts val="338"/>
              </a:spcAft>
              <a:buClr>
                <a:srgbClr val="0093D0"/>
              </a:buClr>
            </a:pPr>
            <a:r>
              <a:rPr kumimoji="0" lang="en-US" sz="3600" b="1" i="0" dirty="0">
                <a:solidFill>
                  <a:srgbClr val="FFFFFF"/>
                </a:solidFill>
                <a:latin typeface="Arial"/>
              </a:rPr>
              <a:t>March 10-14, 2026</a:t>
            </a:r>
          </a:p>
          <a:p>
            <a:pPr marL="166088" indent="-166088" algn="ctr" defTabSz="360036" fontAlgn="auto">
              <a:spcAft>
                <a:spcPts val="338"/>
              </a:spcAft>
              <a:buClr>
                <a:srgbClr val="0093D0"/>
              </a:buClr>
            </a:pPr>
            <a:r>
              <a:rPr kumimoji="0" lang="en-US" sz="3600" b="1" i="0" dirty="0">
                <a:solidFill>
                  <a:srgbClr val="FFFFFF"/>
                </a:solidFill>
                <a:latin typeface="Arial"/>
              </a:rPr>
              <a:t>Kahala Hotel and Resort, Oahu</a:t>
            </a:r>
          </a:p>
          <a:p>
            <a:pPr marL="0" indent="0" algn="ctr" defTabSz="360036" fontAlgn="auto">
              <a:spcAft>
                <a:spcPts val="338"/>
              </a:spcAft>
              <a:buClr>
                <a:srgbClr val="0093D0"/>
              </a:buClr>
              <a:buNone/>
            </a:pPr>
            <a:endParaRPr kumimoji="0" lang="en-US" sz="900" b="1" i="0" dirty="0">
              <a:solidFill>
                <a:srgbClr val="FFFFFF"/>
              </a:solidFill>
              <a:latin typeface="Arial"/>
            </a:endParaRPr>
          </a:p>
          <a:p>
            <a:pPr marL="166088" indent="-166088" algn="ctr" defTabSz="360036" fontAlgn="auto">
              <a:spcAft>
                <a:spcPts val="338"/>
              </a:spcAft>
              <a:buClr>
                <a:srgbClr val="0093D0"/>
              </a:buClr>
            </a:pPr>
            <a:r>
              <a:rPr kumimoji="0" lang="en-US" sz="3200" b="1" i="0" dirty="0">
                <a:solidFill>
                  <a:srgbClr val="FFFF00"/>
                </a:solidFill>
                <a:latin typeface="Arial"/>
              </a:rPr>
              <a:t>HighRiskEM.com</a:t>
            </a:r>
          </a:p>
        </p:txBody>
      </p:sp>
    </p:spTree>
    <p:extLst>
      <p:ext uri="{BB962C8B-B14F-4D97-AF65-F5344CB8AC3E}">
        <p14:creationId xmlns:p14="http://schemas.microsoft.com/office/powerpoint/2010/main" val="15756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phone&#10;&#10;Description automatically generated">
            <a:extLst>
              <a:ext uri="{FF2B5EF4-FFF2-40B4-BE49-F238E27FC236}">
                <a16:creationId xmlns:a16="http://schemas.microsoft.com/office/drawing/2014/main" id="{BC8FECC6-3115-EC43-EF89-B1672E8CD7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036" y="2360787"/>
            <a:ext cx="3618164" cy="2412109"/>
          </a:xfrm>
          <a:prstGeom prst="rect">
            <a:avLst/>
          </a:prstGeom>
        </p:spPr>
      </p:pic>
      <p:pic>
        <p:nvPicPr>
          <p:cNvPr id="3" name="Picture 2" descr="A cartoon of a phone with arms and legs and a finger on the screen&#10;&#10;Description automatically generated">
            <a:extLst>
              <a:ext uri="{FF2B5EF4-FFF2-40B4-BE49-F238E27FC236}">
                <a16:creationId xmlns:a16="http://schemas.microsoft.com/office/drawing/2014/main" id="{D7523674-6B6A-379A-6030-2069C2EAE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8800" y="2360787"/>
            <a:ext cx="2397005" cy="23970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C3B42E-5425-D4C9-7511-79702E01DA63}"/>
              </a:ext>
            </a:extLst>
          </p:cNvPr>
          <p:cNvSpPr txBox="1">
            <a:spLocks/>
          </p:cNvSpPr>
          <p:nvPr/>
        </p:nvSpPr>
        <p:spPr bwMode="auto">
          <a:xfrm>
            <a:off x="457200" y="250394"/>
            <a:ext cx="7792192" cy="211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>
                <a:solidFill>
                  <a:srgbClr val="FFCC00"/>
                </a:solidFill>
                <a:latin typeface="Lucida Sans"/>
              </a:rPr>
              <a:t>Please set your cell phone to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4000" kern="0" dirty="0">
              <a:solidFill>
                <a:srgbClr val="FFCC00"/>
              </a:solidFill>
              <a:latin typeface="Lucida Sans"/>
            </a:endParaRP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>
                <a:solidFill>
                  <a:srgbClr val="FFCC00"/>
                </a:solidFill>
                <a:latin typeface="Lucida Sans"/>
              </a:rPr>
              <a:t>silent mode</a:t>
            </a:r>
            <a:endParaRPr kumimoji="1" lang="en-US" altLang="en-US" sz="4000" b="1" i="1" u="none" strike="noStrike" kern="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Lucida Sans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25FD2FD-CAC7-7873-B3B4-E4F1210310CD}"/>
              </a:ext>
            </a:extLst>
          </p:cNvPr>
          <p:cNvSpPr txBox="1">
            <a:spLocks/>
          </p:cNvSpPr>
          <p:nvPr/>
        </p:nvSpPr>
        <p:spPr bwMode="auto">
          <a:xfrm>
            <a:off x="533400" y="4593794"/>
            <a:ext cx="7792192" cy="2111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>
                <a:solidFill>
                  <a:srgbClr val="FFCC00"/>
                </a:solidFill>
                <a:latin typeface="Lucida Sans"/>
              </a:rPr>
              <a:t>Please be considerate of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kern="0" dirty="0">
              <a:solidFill>
                <a:srgbClr val="FFCC00"/>
              </a:solidFill>
              <a:latin typeface="Lucida Sans"/>
            </a:endParaRP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>
                <a:solidFill>
                  <a:srgbClr val="FFCC00"/>
                </a:solidFill>
                <a:latin typeface="Lucida Sans"/>
              </a:rPr>
              <a:t>your colleagues!</a:t>
            </a:r>
            <a:endParaRPr kumimoji="1" lang="en-US" altLang="en-US" sz="4000" b="1" i="1" u="none" strike="noStrike" kern="0" cap="none" spc="0" normalizeH="0" baseline="0" noProof="0" dirty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Lucida Sans"/>
              <a:ea typeface="+mj-ea"/>
              <a:cs typeface="+mj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F622E5-60D2-2ADC-298C-3DE0A5156D1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AFDF4-74DF-98FA-E5BB-4F41347702F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57CDBCC-6DA4-D4E5-17DD-7934CDBC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i="1" dirty="0">
                <a:solidFill>
                  <a:srgbClr val="FFC000"/>
                </a:solidFill>
                <a:latin typeface="Lucida Sans" panose="020B0602030504020204" pitchFamily="34" charset="77"/>
              </a:rPr>
              <a:t>Course Slides Available at </a:t>
            </a:r>
            <a:r>
              <a:rPr lang="en-US" sz="2800" b="1" i="1" dirty="0" err="1">
                <a:solidFill>
                  <a:srgbClr val="FFC000"/>
                </a:solidFill>
                <a:latin typeface="Lucida Sans" panose="020B0602030504020204" pitchFamily="34" charset="77"/>
              </a:rPr>
              <a:t>highriskem.com</a:t>
            </a:r>
            <a:endParaRPr lang="en-US" sz="2800" b="1" i="1" dirty="0">
              <a:solidFill>
                <a:srgbClr val="FFC000"/>
              </a:solidFill>
              <a:latin typeface="Lucida Sans" panose="020B0602030504020204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4D297-BC7F-AF3F-AC55-0DFC7E0BC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32" t="632" r="4374" b="33897"/>
          <a:stretch/>
        </p:blipFill>
        <p:spPr>
          <a:xfrm>
            <a:off x="90757" y="1725933"/>
            <a:ext cx="8899237" cy="31242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FE48319-B4E0-6628-D4C5-07F6B2094312}"/>
              </a:ext>
            </a:extLst>
          </p:cNvPr>
          <p:cNvSpPr/>
          <p:nvPr/>
        </p:nvSpPr>
        <p:spPr bwMode="auto">
          <a:xfrm>
            <a:off x="3962400" y="3757961"/>
            <a:ext cx="3810000" cy="1101465"/>
          </a:xfrm>
          <a:prstGeom prst="ellipse">
            <a:avLst/>
          </a:prstGeom>
          <a:noFill/>
          <a:ln w="28575" algn="ctr">
            <a:solidFill>
              <a:schemeClr val="accent1"/>
            </a:solidFill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040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55EC70DC-155F-1D43-B329-FBF47579080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300" y="76200"/>
            <a:ext cx="8839200" cy="1220788"/>
          </a:xfrm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kumimoji="1" lang="en-US" altLang="en-US" sz="4000" b="1" i="1" kern="0" dirty="0">
                <a:solidFill>
                  <a:srgbClr val="FFCC00"/>
                </a:solidFill>
                <a:latin typeface="Lucida Sans"/>
                <a:cs typeface="+mj-cs"/>
              </a:rPr>
              <a:t>Evaluations, CME, and MOC 2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812ED8A-6457-1145-9B1E-77E3AFF5B0C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296988"/>
            <a:ext cx="8420100" cy="464661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en-US" sz="3600" b="1" u="sng" kern="0" dirty="0">
                <a:latin typeface="Lucida Sans"/>
                <a:ea typeface="+mj-ea"/>
                <a:cs typeface="+mj-cs"/>
              </a:rPr>
              <a:t>Daily speaker evaluations</a:t>
            </a: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en-US" sz="3600" b="1" kern="0" dirty="0">
                <a:latin typeface="Lucida Sans"/>
                <a:ea typeface="+mj-ea"/>
                <a:cs typeface="+mj-cs"/>
              </a:rPr>
              <a:t>- </a:t>
            </a:r>
            <a:r>
              <a:rPr kumimoji="1" lang="en-US" altLang="en-US" sz="3400" b="1" kern="0" dirty="0">
                <a:latin typeface="Lucida Sans"/>
                <a:ea typeface="+mj-ea"/>
                <a:cs typeface="+mj-cs"/>
              </a:rPr>
              <a:t>Complete at </a:t>
            </a:r>
            <a:r>
              <a:rPr kumimoji="1" lang="en-US" altLang="en-US" sz="3400" b="1" kern="0" dirty="0" err="1">
                <a:latin typeface="Lucida Sans"/>
                <a:ea typeface="+mj-ea"/>
                <a:cs typeface="+mj-cs"/>
              </a:rPr>
              <a:t>HighRiskEM.com</a:t>
            </a:r>
            <a:r>
              <a:rPr kumimoji="1" lang="en-US" altLang="en-US" sz="3400" b="1" kern="0" dirty="0">
                <a:latin typeface="Lucida Sans"/>
                <a:ea typeface="+mj-ea"/>
                <a:cs typeface="+mj-cs"/>
              </a:rPr>
              <a:t> under Agenda, Syllabus, and Eval</a:t>
            </a: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en-US" sz="3400" b="1" kern="0" dirty="0">
                <a:latin typeface="Lucida Sans"/>
                <a:ea typeface="+mj-ea"/>
                <a:cs typeface="+mj-cs"/>
              </a:rPr>
              <a:t>- For ABIM or ABP MOC 2 Credit, please see Erin</a:t>
            </a: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kumimoji="1" lang="en-US" altLang="en-US" sz="4400" b="1" kern="0" dirty="0">
              <a:latin typeface="Lucida Sans"/>
              <a:ea typeface="+mj-ea"/>
              <a:cs typeface="+mj-cs"/>
            </a:endParaRPr>
          </a:p>
          <a:p>
            <a:pPr marL="0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en-US" sz="3600" b="1" u="sng" kern="0" dirty="0">
                <a:latin typeface="Lucida Sans"/>
                <a:ea typeface="+mj-ea"/>
                <a:cs typeface="+mj-cs"/>
              </a:rPr>
              <a:t>CME Certificates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1" lang="en-US" altLang="en-US" sz="700" b="1" kern="0" dirty="0">
                <a:latin typeface="Lucida Sans"/>
                <a:ea typeface="+mj-ea"/>
                <a:cs typeface="+mj-cs"/>
              </a:rPr>
              <a:t> </a:t>
            </a:r>
          </a:p>
          <a:p>
            <a:pPr marL="166088" lvl="1" indent="0" defTabSz="914400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en-US" altLang="en-US" sz="3400" b="1" kern="0" dirty="0">
                <a:latin typeface="Lucida Sans"/>
                <a:ea typeface="+mj-ea"/>
                <a:cs typeface="+mj-cs"/>
              </a:rPr>
              <a:t>Can be claimed on or after final course day </a:t>
            </a:r>
          </a:p>
        </p:txBody>
      </p:sp>
    </p:spTree>
    <p:extLst>
      <p:ext uri="{BB962C8B-B14F-4D97-AF65-F5344CB8AC3E}">
        <p14:creationId xmlns:p14="http://schemas.microsoft.com/office/powerpoint/2010/main" val="295075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8FD8A7-B6F6-1476-5993-B730919F6E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73204"/>
            <a:ext cx="9143999" cy="6090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FC5E9D-50A1-9B46-8FC9-D3F60E011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544057"/>
            <a:ext cx="7848600" cy="1069975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highlight>
                  <a:srgbClr val="C0C0C0"/>
                </a:highlight>
              </a:rPr>
              <a:t>HIGH RISK EM HAWAII 2027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0414EE-DAA0-9E4C-9B5C-A8A2923F43B8}"/>
              </a:ext>
            </a:extLst>
          </p:cNvPr>
          <p:cNvSpPr txBox="1"/>
          <p:nvPr/>
        </p:nvSpPr>
        <p:spPr>
          <a:xfrm>
            <a:off x="1719295" y="4672298"/>
            <a:ext cx="57054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2"/>
                </a:solidFill>
                <a:highlight>
                  <a:srgbClr val="C0C0C0"/>
                </a:highlight>
              </a:rPr>
              <a:t>SAVE THE DATE:</a:t>
            </a:r>
          </a:p>
          <a:p>
            <a:pPr algn="ctr"/>
            <a:r>
              <a:rPr lang="en-US" sz="4400" dirty="0">
                <a:solidFill>
                  <a:schemeClr val="bg2"/>
                </a:solidFill>
                <a:highlight>
                  <a:srgbClr val="C0C0C0"/>
                </a:highlight>
              </a:rPr>
              <a:t>March 15-19, 2027</a:t>
            </a:r>
          </a:p>
        </p:txBody>
      </p:sp>
    </p:spTree>
    <p:extLst>
      <p:ext uri="{BB962C8B-B14F-4D97-AF65-F5344CB8AC3E}">
        <p14:creationId xmlns:p14="http://schemas.microsoft.com/office/powerpoint/2010/main" val="11525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19572" y="857250"/>
            <a:ext cx="3824429" cy="5143500"/>
            <a:chOff x="0" y="0"/>
            <a:chExt cx="10198476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68000"/>
            </a:blip>
            <a:srcRect l="30027" t="16056" r="30416"/>
            <a:stretch>
              <a:fillRect/>
            </a:stretch>
          </p:blipFill>
          <p:spPr>
            <a:xfrm>
              <a:off x="0" y="0"/>
              <a:ext cx="10198476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358795" y="4648200"/>
            <a:ext cx="2309412" cy="1010368"/>
          </a:xfrm>
          <a:custGeom>
            <a:avLst/>
            <a:gdLst/>
            <a:ahLst/>
            <a:cxnLst/>
            <a:rect l="l" t="t" r="r" b="b"/>
            <a:pathLst>
              <a:path w="3862557" h="1689869">
                <a:moveTo>
                  <a:pt x="0" y="0"/>
                </a:moveTo>
                <a:lnTo>
                  <a:pt x="3862557" y="0"/>
                </a:lnTo>
                <a:lnTo>
                  <a:pt x="3862557" y="1689869"/>
                </a:lnTo>
                <a:lnTo>
                  <a:pt x="0" y="16898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AU" sz="1000"/>
          </a:p>
        </p:txBody>
      </p:sp>
      <p:sp>
        <p:nvSpPr>
          <p:cNvPr id="5" name="TextBox 5"/>
          <p:cNvSpPr txBox="1"/>
          <p:nvPr/>
        </p:nvSpPr>
        <p:spPr>
          <a:xfrm>
            <a:off x="596696" y="1682444"/>
            <a:ext cx="4584904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3000" spc="-80" dirty="0">
                <a:solidFill>
                  <a:srgbClr val="2D3F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aret Bold"/>
                <a:sym typeface="Garet Bold"/>
              </a:rPr>
              <a:t>The Procedures Course Hawaii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6696" y="2794556"/>
            <a:ext cx="3697865" cy="6794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7"/>
              </a:lnSpc>
            </a:pPr>
            <a:r>
              <a:rPr lang="en-US" sz="2200" spc="-51" dirty="0">
                <a:solidFill>
                  <a:srgbClr val="2D3F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aret"/>
                <a:sym typeface="Garet"/>
              </a:rPr>
              <a:t>March 12 &amp; 13 , 2027 </a:t>
            </a:r>
          </a:p>
          <a:p>
            <a:pPr>
              <a:lnSpc>
                <a:spcPts val="2747"/>
              </a:lnSpc>
            </a:pPr>
            <a:r>
              <a:rPr lang="en-US" sz="2200" spc="-51" dirty="0">
                <a:solidFill>
                  <a:srgbClr val="2D3F4E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Garet"/>
                <a:sym typeface="Garet"/>
              </a:rPr>
              <a:t>in Honolulu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A7DDCF9-A56A-6AFC-F68E-5EA4E7F491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79" y="4800724"/>
            <a:ext cx="910872" cy="705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ED13B01-5765-E198-A09A-C5938C90FE68}"/>
              </a:ext>
            </a:extLst>
          </p:cNvPr>
          <p:cNvSpPr txBox="1"/>
          <p:nvPr/>
        </p:nvSpPr>
        <p:spPr>
          <a:xfrm>
            <a:off x="590696" y="3591586"/>
            <a:ext cx="43182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i="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 immersive cadaveric course focusing on life, limb and sight saving resuscitative procedures.</a:t>
            </a:r>
            <a:endParaRPr lang="en-AU" sz="16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4384A-03C8-ECAF-7C34-26369246C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8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9723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9">
            <a:extLst>
              <a:ext uri="{FF2B5EF4-FFF2-40B4-BE49-F238E27FC236}">
                <a16:creationId xmlns:a16="http://schemas.microsoft.com/office/drawing/2014/main" id="{CD29783C-AB44-B849-90DD-F471BE4709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3370" y="4579589"/>
            <a:ext cx="26670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kumimoji="0" lang="en-US" altLang="en-US" sz="1800" i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Kevin Hanley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kumimoji="0" lang="en-US" altLang="en-US" sz="1800" i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Assistant Professor UCSF School of Medicine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kumimoji="0" lang="en-US" altLang="en-US" sz="1800" i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21">
            <a:extLst>
              <a:ext uri="{FF2B5EF4-FFF2-40B4-BE49-F238E27FC236}">
                <a16:creationId xmlns:a16="http://schemas.microsoft.com/office/drawing/2014/main" id="{B8CC8EE9-B326-4A49-8E6E-D4CAFABCB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611" y="4579589"/>
            <a:ext cx="29416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i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Dr. Jeffrey </a:t>
            </a:r>
            <a:r>
              <a:rPr kumimoji="0" lang="en-US" altLang="en-US" sz="1800" i="0" dirty="0" err="1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Tabas</a:t>
            </a:r>
            <a:endParaRPr kumimoji="0" lang="en-US" altLang="en-US" sz="1800" i="0" dirty="0">
              <a:solidFill>
                <a:schemeClr val="tx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i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Professor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i="0" dirty="0">
                <a:solidFill>
                  <a:schemeClr val="tx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School of Medicine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6C4A8031-A531-374D-BA7B-3867A3D674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330" y="2152140"/>
            <a:ext cx="2359152" cy="2359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F5CE309-C5AC-0C96-6549-B0D9953D3D00}"/>
              </a:ext>
            </a:extLst>
          </p:cNvPr>
          <p:cNvSpPr txBox="1">
            <a:spLocks/>
          </p:cNvSpPr>
          <p:nvPr/>
        </p:nvSpPr>
        <p:spPr bwMode="auto">
          <a:xfrm>
            <a:off x="457200" y="81819"/>
            <a:ext cx="7792192" cy="168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2pPr>
            <a:lvl3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3pPr>
            <a:lvl4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4pPr>
            <a:lvl5pPr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5pPr>
            <a:lvl6pPr marL="4572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6pPr>
            <a:lvl7pPr marL="9144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7pPr>
            <a:lvl8pPr marL="13716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8pPr>
            <a:lvl9pPr marL="1828800" algn="ctr" rtl="0" eaLnBrk="1" fontAlgn="base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defRPr kumimoji="1" sz="4400" b="1" i="1">
                <a:solidFill>
                  <a:schemeClr val="tx2"/>
                </a:solidFill>
                <a:latin typeface="Lucida Sans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kern="0" dirty="0">
                <a:solidFill>
                  <a:srgbClr val="FFCC00"/>
                </a:solidFill>
                <a:latin typeface="Lucida Sans"/>
              </a:rPr>
              <a:t>High Risk EM 2026</a:t>
            </a:r>
          </a:p>
          <a:p>
            <a:pPr marL="0" marR="0" lvl="0" indent="0" algn="ctr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US" altLang="en-US" sz="4000" kern="0" dirty="0">
                <a:solidFill>
                  <a:srgbClr val="FFCC00"/>
                </a:solidFill>
                <a:latin typeface="Lucida Sans"/>
              </a:rPr>
            </a:br>
            <a:r>
              <a:rPr kumimoji="1" lang="en-US" alt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Lucida Sans"/>
                <a:ea typeface="+mj-ea"/>
                <a:cs typeface="+mj-cs"/>
              </a:rPr>
              <a:t>Course Chairs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2318D-CD97-7088-4DDE-D7C338E8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152140"/>
            <a:ext cx="2173340" cy="242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06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8ECF58A4-3108-B043-BB2B-96909BE96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308" y="228600"/>
            <a:ext cx="7792192" cy="611188"/>
          </a:xfrm>
        </p:spPr>
        <p:txBody>
          <a:bodyPr/>
          <a:lstStyle/>
          <a:p>
            <a:r>
              <a:rPr lang="en-US" altLang="en-US" sz="4000" dirty="0"/>
              <a:t>Meet the Faculty Reception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2CE60B90-1DA3-CB45-B70C-2B8BF20B0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800601"/>
            <a:ext cx="7162800" cy="1295400"/>
          </a:xfrm>
          <a:solidFill>
            <a:srgbClr val="003B64"/>
          </a:solidFill>
        </p:spPr>
        <p:txBody>
          <a:bodyPr/>
          <a:lstStyle/>
          <a:p>
            <a:pPr marL="0" indent="0" algn="ctr">
              <a:buFont typeface="Monotype Sorts" pitchFamily="2" charset="2"/>
              <a:buNone/>
            </a:pPr>
            <a:r>
              <a:rPr lang="en-US" altLang="en-US" sz="2600" b="1" dirty="0">
                <a:solidFill>
                  <a:srgbClr val="FFFF00"/>
                </a:solidFill>
              </a:rPr>
              <a:t> </a:t>
            </a:r>
            <a:r>
              <a:rPr lang="en-US" altLang="en-US" sz="3200" b="1" dirty="0">
                <a:solidFill>
                  <a:srgbClr val="FFFF00"/>
                </a:solidFill>
              </a:rPr>
              <a:t>TODAY! 6:00pm</a:t>
            </a:r>
          </a:p>
          <a:p>
            <a:pPr marL="0" indent="0" algn="ctr">
              <a:buFont typeface="Monotype Sorts" pitchFamily="2" charset="2"/>
              <a:buNone/>
            </a:pPr>
            <a:r>
              <a:rPr lang="en-US" altLang="en-US" sz="3200" b="1" dirty="0">
                <a:solidFill>
                  <a:srgbClr val="FFFF00"/>
                </a:solidFill>
              </a:rPr>
              <a:t>Plumeria Garden</a:t>
            </a:r>
          </a:p>
          <a:p>
            <a:pPr marL="0" indent="0" algn="ctr">
              <a:buFont typeface="Monotype Sorts" pitchFamily="2" charset="2"/>
              <a:buNone/>
            </a:pPr>
            <a:r>
              <a:rPr lang="en-US" altLang="en-US" sz="3200" b="1" dirty="0">
                <a:solidFill>
                  <a:srgbClr val="FFFF00"/>
                </a:solidFill>
              </a:rPr>
              <a:t> </a:t>
            </a:r>
            <a:endParaRPr lang="en-US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614F89C-0F06-61B1-07D9-AAC70B5C9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39788"/>
            <a:ext cx="4978400" cy="3733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3EFD1A8B-65F1-E392-5CDA-68A486ACAE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Dr. Michael </a:t>
            </a:r>
            <a:r>
              <a:rPr lang="en-US" sz="2800" dirty="0" err="1"/>
              <a:t>Wysession</a:t>
            </a:r>
            <a:endParaRPr lang="en-US" sz="2800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B03A1DA-89DD-1B86-F077-82DB21A5D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The Health Effects of Climate Change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79DB372-CAEF-87AB-737C-1DD48477308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3200" dirty="0"/>
              <a:t>Bonus Lecture at 5pm here!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F622E5-60D2-2ADC-298C-3DE0A5156D1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70650"/>
            <a:ext cx="4311650" cy="138113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1EAFDF4-74DF-98FA-E5BB-4F41347702F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53188"/>
            <a:ext cx="246063" cy="155575"/>
          </a:xfrm>
        </p:spPr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D7CA42-67F7-128D-646E-EDA33AEC8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0" y="1250091"/>
            <a:ext cx="3162300" cy="3162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9ED695-704F-4F8B-6B98-79425042D4E5}"/>
              </a:ext>
            </a:extLst>
          </p:cNvPr>
          <p:cNvSpPr txBox="1"/>
          <p:nvPr/>
        </p:nvSpPr>
        <p:spPr bwMode="auto">
          <a:xfrm>
            <a:off x="4538547" y="4463405"/>
            <a:ext cx="4588726" cy="132343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sz="2000" i="0" dirty="0">
                <a:highlight>
                  <a:srgbClr val="C0C0C0"/>
                </a:highlight>
              </a:rPr>
              <a:t>Professor of Geophysics, Department of Earth, Environmental, and Planetary Sciences, Washington University</a:t>
            </a:r>
            <a:endParaRPr lang="en-US" dirty="0"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532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0872D-6FAB-9B4D-9C60-908D6592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WIFI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1EA83-474E-1B40-A67A-0EEC6AE2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09800"/>
            <a:ext cx="7848600" cy="2209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1" dirty="0"/>
              <a:t>Network = </a:t>
            </a:r>
            <a:r>
              <a:rPr lang="en-US" sz="3600" b="1" dirty="0" err="1"/>
              <a:t>Kahala_Guest</a:t>
            </a:r>
            <a:endParaRPr lang="en-US" sz="3600" b="1" dirty="0"/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Last name=101/Room=9001</a:t>
            </a:r>
          </a:p>
        </p:txBody>
      </p:sp>
    </p:spTree>
    <p:extLst>
      <p:ext uri="{BB962C8B-B14F-4D97-AF65-F5344CB8AC3E}">
        <p14:creationId xmlns:p14="http://schemas.microsoft.com/office/powerpoint/2010/main" val="1654555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5000"/>
    </mc:Choice>
    <mc:Fallback>
      <p:transition advClick="0" advTm="1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630F37-7362-EF13-459B-18C8863E02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415119"/>
              </p:ext>
            </p:extLst>
          </p:nvPr>
        </p:nvGraphicFramePr>
        <p:xfrm>
          <a:off x="457200" y="821043"/>
          <a:ext cx="8382000" cy="55559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827683085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106307504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4546952"/>
                    </a:ext>
                  </a:extLst>
                </a:gridCol>
              </a:tblGrid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The Day in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02454"/>
                  </a:ext>
                </a:extLst>
              </a:tr>
              <a:tr h="7330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Deadly Errors in Patients with Headache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Dr. Diane </a:t>
                      </a:r>
                      <a:r>
                        <a:rPr lang="en-US" sz="2000" dirty="0" err="1"/>
                        <a:t>Birnbaumer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945494"/>
                  </a:ext>
                </a:extLst>
              </a:tr>
              <a:tr h="7330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Imaging in Suspected Stroke: Optimizing the Tube of Truth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Dr. Debbie Madhok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06375"/>
                  </a:ext>
                </a:extLst>
              </a:tr>
              <a:tr h="7330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Life-threatening Soft Tissue Infection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Dr. Starr Knight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04542"/>
                  </a:ext>
                </a:extLst>
              </a:tr>
              <a:tr h="7330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Cardiogenic Shock: Runs, Drips, &amp;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Dr. Bill Brady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419067"/>
                  </a:ext>
                </a:extLst>
              </a:tr>
              <a:tr h="69288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Medically Optimizing the Intubated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Dr. Zlatan </a:t>
                      </a:r>
                      <a:r>
                        <a:rPr lang="en-US" sz="2000" dirty="0" err="1"/>
                        <a:t>Coralic</a:t>
                      </a:r>
                      <a:r>
                        <a:rPr lang="en-US" sz="2000" dirty="0"/>
                        <a:t> (PharmD)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52419"/>
                  </a:ext>
                </a:extLst>
              </a:tr>
              <a:tr h="73301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Q&amp;A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Drs. </a:t>
                      </a:r>
                      <a:r>
                        <a:rPr lang="en-US" sz="2000" dirty="0" err="1"/>
                        <a:t>Birnbaumer</a:t>
                      </a:r>
                      <a:r>
                        <a:rPr lang="en-US" sz="2000" dirty="0"/>
                        <a:t>, Madhok, Knight, Brady, and </a:t>
                      </a:r>
                      <a:r>
                        <a:rPr lang="en-US" sz="2000" dirty="0" err="1"/>
                        <a:t>Coralic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349519"/>
                  </a:ext>
                </a:extLst>
              </a:tr>
              <a:tr h="45850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i="1" dirty="0"/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92467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D369E73-6F29-9648-DC4F-69701309C376}"/>
              </a:ext>
            </a:extLst>
          </p:cNvPr>
          <p:cNvSpPr txBox="1"/>
          <p:nvPr/>
        </p:nvSpPr>
        <p:spPr bwMode="auto">
          <a:xfrm>
            <a:off x="76200" y="152400"/>
            <a:ext cx="9067800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Schedule for Tuesday, March 10</a:t>
            </a:r>
          </a:p>
        </p:txBody>
      </p:sp>
    </p:spTree>
    <p:extLst>
      <p:ext uri="{BB962C8B-B14F-4D97-AF65-F5344CB8AC3E}">
        <p14:creationId xmlns:p14="http://schemas.microsoft.com/office/powerpoint/2010/main" val="47376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B9F1D64-4CCD-2444-918D-649C9976D9E8}"/>
              </a:ext>
            </a:extLst>
          </p:cNvPr>
          <p:cNvSpPr txBox="1"/>
          <p:nvPr/>
        </p:nvSpPr>
        <p:spPr>
          <a:xfrm>
            <a:off x="6019800" y="2440173"/>
            <a:ext cx="2886345" cy="800219"/>
          </a:xfrm>
          <a:prstGeom prst="rect">
            <a:avLst/>
          </a:prstGeom>
          <a:solidFill>
            <a:srgbClr val="05204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i="0" dirty="0"/>
              <a:t>Zlatan Coralic, PharmD</a:t>
            </a:r>
          </a:p>
          <a:p>
            <a:pPr algn="r"/>
            <a:r>
              <a:rPr lang="en-US" sz="1400" i="0" dirty="0"/>
              <a:t>Associate Professor and Pharmacist, UCSF 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645EA8B-2E99-7F8C-115C-7EA0013AA1F9}"/>
              </a:ext>
            </a:extLst>
          </p:cNvPr>
          <p:cNvSpPr txBox="1"/>
          <p:nvPr/>
        </p:nvSpPr>
        <p:spPr bwMode="auto">
          <a:xfrm>
            <a:off x="76200" y="152400"/>
            <a:ext cx="9067800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Day 1 Speakers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A43B2F-D970-E8BD-717A-4B1A8FEFF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295" y="291710"/>
            <a:ext cx="2103850" cy="210385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C10348B-5F44-8587-CA98-34A0AC778F45}"/>
              </a:ext>
            </a:extLst>
          </p:cNvPr>
          <p:cNvSpPr txBox="1"/>
          <p:nvPr/>
        </p:nvSpPr>
        <p:spPr>
          <a:xfrm>
            <a:off x="124686" y="2440173"/>
            <a:ext cx="3283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0" dirty="0"/>
              <a:t>Diane </a:t>
            </a:r>
            <a:r>
              <a:rPr lang="en-US" sz="1800" i="0" dirty="0" err="1"/>
              <a:t>Birnbaumer</a:t>
            </a:r>
            <a:r>
              <a:rPr lang="en-US" sz="1800" i="0" dirty="0"/>
              <a:t>, MD</a:t>
            </a:r>
            <a:br>
              <a:rPr lang="en-US" sz="1800" dirty="0"/>
            </a:br>
            <a:r>
              <a:rPr lang="en-US" sz="1400" i="0" dirty="0"/>
              <a:t>Professor Emeritus</a:t>
            </a:r>
          </a:p>
          <a:p>
            <a:r>
              <a:rPr lang="en-US" sz="1400" i="0" dirty="0"/>
              <a:t>David Geffen School of Medicine at UCLA</a:t>
            </a:r>
            <a:endParaRPr lang="en-US"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8E7E29-AD1E-CA68-4264-6ECA28154063}"/>
              </a:ext>
            </a:extLst>
          </p:cNvPr>
          <p:cNvSpPr txBox="1"/>
          <p:nvPr/>
        </p:nvSpPr>
        <p:spPr>
          <a:xfrm>
            <a:off x="4876801" y="5905379"/>
            <a:ext cx="4059094" cy="923330"/>
          </a:xfrm>
          <a:prstGeom prst="rect">
            <a:avLst/>
          </a:prstGeom>
          <a:solidFill>
            <a:srgbClr val="05204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i="0" dirty="0"/>
              <a:t>Debbie Madhok, MD</a:t>
            </a:r>
          </a:p>
          <a:p>
            <a:pPr algn="r"/>
            <a:r>
              <a:rPr lang="en-US" sz="1800" i="0" dirty="0"/>
              <a:t>Neurocritical Care</a:t>
            </a:r>
          </a:p>
          <a:p>
            <a:pPr algn="r"/>
            <a:r>
              <a:rPr lang="en-US" sz="1800" i="0" dirty="0"/>
              <a:t>Associate Professor, UCSF EM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0415D00-00F0-6D17-57DB-579BEA142C90}"/>
              </a:ext>
            </a:extLst>
          </p:cNvPr>
          <p:cNvSpPr txBox="1"/>
          <p:nvPr/>
        </p:nvSpPr>
        <p:spPr>
          <a:xfrm>
            <a:off x="183945" y="5905380"/>
            <a:ext cx="4692856" cy="92333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i="0" dirty="0"/>
              <a:t>Bill Brady, MD</a:t>
            </a:r>
            <a:br>
              <a:rPr lang="en-US" sz="1800" b="0" i="0" dirty="0"/>
            </a:br>
            <a:r>
              <a:rPr lang="en-US" sz="1800" b="0" i="0" dirty="0"/>
              <a:t>Professor of Emergency Medicine</a:t>
            </a:r>
          </a:p>
          <a:p>
            <a:r>
              <a:rPr lang="en-US" sz="1800" b="0" i="0" dirty="0"/>
              <a:t>And Cardiovascular Medicine, UVA</a:t>
            </a:r>
            <a:endParaRPr lang="en-US" sz="1400" i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34AA13-95E0-857D-8279-B35A9EF3F3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43" y="3567464"/>
            <a:ext cx="2157762" cy="2297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4F510B-D7A9-4E64-C906-A479CD285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84" y="213529"/>
            <a:ext cx="2535991" cy="2133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5890C9-193A-6542-93C7-12F234C320CA}"/>
              </a:ext>
            </a:extLst>
          </p:cNvPr>
          <p:cNvSpPr txBox="1"/>
          <p:nvPr/>
        </p:nvSpPr>
        <p:spPr>
          <a:xfrm>
            <a:off x="3116312" y="4235364"/>
            <a:ext cx="291137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/>
              <a:t>Starr Knight, MD</a:t>
            </a:r>
            <a:br>
              <a:rPr lang="en-US" sz="1800" dirty="0"/>
            </a:br>
            <a:r>
              <a:rPr lang="en-US" sz="1400" i="0" dirty="0"/>
              <a:t>Director of Ultrasound</a:t>
            </a:r>
          </a:p>
          <a:p>
            <a:pPr algn="ctr"/>
            <a:r>
              <a:rPr lang="en-US" sz="1400" i="0" dirty="0"/>
              <a:t>Associate Professor, UCSF EM</a:t>
            </a:r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3FEAAC-1CCF-583E-3264-BDF39CC43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99" y="1962089"/>
            <a:ext cx="2133601" cy="21336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F5519F-FC00-C30C-C64A-C10C62617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21" y="3825794"/>
            <a:ext cx="1919870" cy="19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0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BA03FC0-270C-77D4-6238-FE47025E94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872411"/>
              </p:ext>
            </p:extLst>
          </p:nvPr>
        </p:nvGraphicFramePr>
        <p:xfrm>
          <a:off x="381000" y="838200"/>
          <a:ext cx="8458200" cy="54236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827683085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1063075046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374546952"/>
                    </a:ext>
                  </a:extLst>
                </a:gridCol>
              </a:tblGrid>
              <a:tr h="623055">
                <a:tc>
                  <a:txBody>
                    <a:bodyPr/>
                    <a:lstStyle/>
                    <a:p>
                      <a:r>
                        <a:rPr lang="en-US" sz="2000" dirty="0"/>
                        <a:t>9:30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Break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2602454"/>
                  </a:ext>
                </a:extLst>
              </a:tr>
              <a:tr h="623055">
                <a:tc>
                  <a:txBody>
                    <a:bodyPr/>
                    <a:lstStyle/>
                    <a:p>
                      <a:r>
                        <a:rPr lang="en-US" sz="2000" dirty="0"/>
                        <a:t>9:45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Challenging Peds Cases in the Community ED—2026 Update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Dr. Mimi Lu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945494"/>
                  </a:ext>
                </a:extLst>
              </a:tr>
              <a:tr h="672345">
                <a:tc>
                  <a:txBody>
                    <a:bodyPr/>
                    <a:lstStyle/>
                    <a:p>
                      <a:r>
                        <a:rPr lang="en-US" sz="2000" dirty="0"/>
                        <a:t>10:45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No Pulse? No Problem: LVADs in the 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Dr. Kevin Hanley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6206375"/>
                  </a:ext>
                </a:extLst>
              </a:tr>
              <a:tr h="623055">
                <a:tc>
                  <a:txBody>
                    <a:bodyPr/>
                    <a:lstStyle/>
                    <a:p>
                      <a:r>
                        <a:rPr lang="en-US" sz="2000" dirty="0"/>
                        <a:t>11:00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Feeling Blue—Hypoxic, Poisoned, or Just Depressed?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Dr. Craig Smollin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04542"/>
                  </a:ext>
                </a:extLst>
              </a:tr>
              <a:tr h="672345">
                <a:tc>
                  <a:txBody>
                    <a:bodyPr/>
                    <a:lstStyle/>
                    <a:p>
                      <a:r>
                        <a:rPr lang="en-US" sz="2000" dirty="0"/>
                        <a:t>11:30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Stabilization of the Critically Ill Infant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Dr. Dina </a:t>
                      </a:r>
                      <a:r>
                        <a:rPr lang="en-US" sz="2000" dirty="0" err="1"/>
                        <a:t>Wallin</a:t>
                      </a:r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4419067"/>
                  </a:ext>
                </a:extLst>
              </a:tr>
              <a:tr h="672345">
                <a:tc>
                  <a:txBody>
                    <a:bodyPr/>
                    <a:lstStyle/>
                    <a:p>
                      <a:r>
                        <a:rPr lang="en-US" sz="2000" dirty="0"/>
                        <a:t>12:00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Personal Stories in EM: Mass Casualty Incident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Dr. Christopher Colwell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5752419"/>
                  </a:ext>
                </a:extLst>
              </a:tr>
              <a:tr h="672345">
                <a:tc>
                  <a:txBody>
                    <a:bodyPr/>
                    <a:lstStyle/>
                    <a:p>
                      <a:r>
                        <a:rPr lang="en-US" sz="2000" dirty="0"/>
                        <a:t>12:15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Q&amp;A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Drs. Lu, Hanley, Smollin, </a:t>
                      </a:r>
                      <a:r>
                        <a:rPr lang="en-US" sz="2000" dirty="0" err="1"/>
                        <a:t>Wallin</a:t>
                      </a:r>
                      <a:r>
                        <a:rPr lang="en-US" sz="2000" dirty="0"/>
                        <a:t>, Colwell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1349519"/>
                  </a:ext>
                </a:extLst>
              </a:tr>
              <a:tr h="623055">
                <a:tc>
                  <a:txBody>
                    <a:bodyPr/>
                    <a:lstStyle/>
                    <a:p>
                      <a:r>
                        <a:rPr lang="en-US" sz="2000" dirty="0"/>
                        <a:t>12:45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i="1" dirty="0"/>
                        <a:t>Adjourn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78661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9CF6AA1-67A6-0F16-CADA-E2DBFBA4130E}"/>
              </a:ext>
            </a:extLst>
          </p:cNvPr>
          <p:cNvSpPr txBox="1"/>
          <p:nvPr/>
        </p:nvSpPr>
        <p:spPr bwMode="auto">
          <a:xfrm>
            <a:off x="76200" y="152400"/>
            <a:ext cx="9067800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Schedule for Tuesday, March 10</a:t>
            </a:r>
          </a:p>
        </p:txBody>
      </p:sp>
    </p:spTree>
    <p:extLst>
      <p:ext uri="{BB962C8B-B14F-4D97-AF65-F5344CB8AC3E}">
        <p14:creationId xmlns:p14="http://schemas.microsoft.com/office/powerpoint/2010/main" val="376258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5EA8B-2E99-7F8C-115C-7EA0013AA1F9}"/>
              </a:ext>
            </a:extLst>
          </p:cNvPr>
          <p:cNvSpPr txBox="1"/>
          <p:nvPr/>
        </p:nvSpPr>
        <p:spPr bwMode="auto">
          <a:xfrm>
            <a:off x="76200" y="152400"/>
            <a:ext cx="9067800" cy="49244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Day 1 Speakers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383AE7-1A75-E6BA-0AFD-797DB5E71CC2}"/>
              </a:ext>
            </a:extLst>
          </p:cNvPr>
          <p:cNvSpPr txBox="1"/>
          <p:nvPr/>
        </p:nvSpPr>
        <p:spPr>
          <a:xfrm>
            <a:off x="5486400" y="5501267"/>
            <a:ext cx="3429000" cy="800219"/>
          </a:xfrm>
          <a:prstGeom prst="rect">
            <a:avLst/>
          </a:prstGeom>
          <a:solidFill>
            <a:srgbClr val="052049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800" i="0" dirty="0"/>
              <a:t>Chris Colwell, MD</a:t>
            </a:r>
            <a:endParaRPr lang="en-US" sz="1400" i="0" dirty="0"/>
          </a:p>
          <a:p>
            <a:pPr algn="r"/>
            <a:r>
              <a:rPr lang="en-US" sz="1400" i="0" dirty="0"/>
              <a:t>Chief of EM, San Francisco General</a:t>
            </a:r>
            <a:br>
              <a:rPr lang="en-US" sz="1400" i="0" dirty="0"/>
            </a:br>
            <a:r>
              <a:rPr lang="en-US" sz="1400" i="0" dirty="0"/>
              <a:t>Professor, UCSF 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BA3D02-A6CE-0983-8BF6-DE79AC00C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0216"/>
            <a:ext cx="2133601" cy="213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1B55A9-00EA-2059-8FC0-8A4A0617857E}"/>
              </a:ext>
            </a:extLst>
          </p:cNvPr>
          <p:cNvSpPr txBox="1"/>
          <p:nvPr/>
        </p:nvSpPr>
        <p:spPr>
          <a:xfrm>
            <a:off x="76200" y="2628781"/>
            <a:ext cx="4059094" cy="800219"/>
          </a:xfrm>
          <a:prstGeom prst="rect">
            <a:avLst/>
          </a:prstGeom>
          <a:solidFill>
            <a:srgbClr val="052049"/>
          </a:solidFill>
        </p:spPr>
        <p:txBody>
          <a:bodyPr wrap="square" rtlCol="0">
            <a:spAutoFit/>
          </a:bodyPr>
          <a:lstStyle/>
          <a:p>
            <a:r>
              <a:rPr lang="en-US" sz="1800" i="0" dirty="0"/>
              <a:t>Dina Wallin, MD</a:t>
            </a:r>
          </a:p>
          <a:p>
            <a:r>
              <a:rPr lang="en-US" sz="1400" i="0" dirty="0"/>
              <a:t>Associate Professor of EM</a:t>
            </a:r>
            <a:br>
              <a:rPr lang="en-US" sz="1400" i="0" dirty="0"/>
            </a:br>
            <a:r>
              <a:rPr lang="en-US" sz="1400" i="0" dirty="0"/>
              <a:t>and Pediatrics, UCSF EM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9C4B065-A95D-200C-8B38-3E3C122C6A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7" y="3429000"/>
            <a:ext cx="1919870" cy="19198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C67DFC-14C5-FB98-32AA-98C9F7D1A07F}"/>
              </a:ext>
            </a:extLst>
          </p:cNvPr>
          <p:cNvSpPr txBox="1"/>
          <p:nvPr/>
        </p:nvSpPr>
        <p:spPr>
          <a:xfrm>
            <a:off x="152400" y="5501268"/>
            <a:ext cx="2711655" cy="800219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i="0" dirty="0"/>
              <a:t>Craig Smollin, MD</a:t>
            </a:r>
            <a:br>
              <a:rPr lang="en-US" sz="1800" b="0" i="0" dirty="0"/>
            </a:br>
            <a:r>
              <a:rPr lang="en-US" sz="1400" i="0" dirty="0"/>
              <a:t>Director, SF Poison Control</a:t>
            </a:r>
          </a:p>
          <a:p>
            <a:r>
              <a:rPr lang="en-US" sz="1400" i="0" dirty="0"/>
              <a:t>Professor, UCSF EM</a:t>
            </a:r>
          </a:p>
        </p:txBody>
      </p:sp>
      <p:sp>
        <p:nvSpPr>
          <p:cNvPr id="14" name="TextBox 21">
            <a:extLst>
              <a:ext uri="{FF2B5EF4-FFF2-40B4-BE49-F238E27FC236}">
                <a16:creationId xmlns:a16="http://schemas.microsoft.com/office/drawing/2014/main" id="{52AAADCB-E641-7119-FA02-6FDC8DA81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0224" y="2412864"/>
            <a:ext cx="2483054" cy="800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i="0" dirty="0">
                <a:latin typeface="Lucida Sans" panose="020B0602030504020204" pitchFamily="34" charset="77"/>
                <a:cs typeface="Arial" panose="020B0604020202020204" pitchFamily="34" charset="0"/>
              </a:rPr>
              <a:t>Kevin Hanley, MD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400" i="0" dirty="0">
                <a:latin typeface="Lucida Sans" panose="020B0602030504020204" pitchFamily="34" charset="77"/>
                <a:cs typeface="Arial" panose="020B0604020202020204" pitchFamily="34" charset="0"/>
              </a:rPr>
              <a:t>Assistant Professor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400" i="0" dirty="0">
                <a:latin typeface="Lucida Sans" panose="020B0602030504020204" pitchFamily="34" charset="77"/>
                <a:cs typeface="Arial" panose="020B0604020202020204" pitchFamily="34" charset="0"/>
              </a:rPr>
              <a:t>UCSF EM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6667D37-242A-2F12-5BCE-4C3D2599FBEB}"/>
              </a:ext>
            </a:extLst>
          </p:cNvPr>
          <p:cNvSpPr txBox="1"/>
          <p:nvPr/>
        </p:nvSpPr>
        <p:spPr>
          <a:xfrm>
            <a:off x="3065817" y="4235364"/>
            <a:ext cx="301236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i="0" dirty="0"/>
              <a:t>Mimi Lu, MD</a:t>
            </a:r>
            <a:br>
              <a:rPr lang="en-US" sz="1800" dirty="0"/>
            </a:br>
            <a:r>
              <a:rPr lang="en-US" sz="1400" i="0" dirty="0"/>
              <a:t>Professor of EM and Pediatrics</a:t>
            </a:r>
          </a:p>
          <a:p>
            <a:pPr algn="ctr"/>
            <a:r>
              <a:rPr lang="en-US" sz="1400" i="0" dirty="0"/>
              <a:t>UCSF EM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27B22B-5F3A-5C7E-C735-1D42A2C35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008" y="321923"/>
            <a:ext cx="1877148" cy="20909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3711F0-E858-29BA-5433-059EBA244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432" y="3215269"/>
            <a:ext cx="2133601" cy="21336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86B4B2-A3E4-B1F0-D1DB-A864985A3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318" y="2197083"/>
            <a:ext cx="2032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05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000"/>
    </mc:Choice>
    <mc:Fallback xmlns="">
      <p:transition advClick="0" advTm="15000"/>
    </mc:Fallback>
  </mc:AlternateContent>
</p:sld>
</file>

<file path=ppt/theme/theme1.xml><?xml version="1.0" encoding="utf-8"?>
<a:theme xmlns:a="http://schemas.openxmlformats.org/drawingml/2006/main" name="ucsf blue">
  <a:themeElements>
    <a:clrScheme name="">
      <a:dk1>
        <a:srgbClr val="010000"/>
      </a:dk1>
      <a:lt1>
        <a:srgbClr val="FFFFCC"/>
      </a:lt1>
      <a:dk2>
        <a:srgbClr val="336699"/>
      </a:dk2>
      <a:lt2>
        <a:srgbClr val="FFCC00"/>
      </a:lt2>
      <a:accent1>
        <a:srgbClr val="CCECFF"/>
      </a:accent1>
      <a:accent2>
        <a:srgbClr val="FFFFCC"/>
      </a:accent2>
      <a:accent3>
        <a:srgbClr val="ADB8CA"/>
      </a:accent3>
      <a:accent4>
        <a:srgbClr val="DADAAE"/>
      </a:accent4>
      <a:accent5>
        <a:srgbClr val="E2F4FF"/>
      </a:accent5>
      <a:accent6>
        <a:srgbClr val="E7E7B9"/>
      </a:accent6>
      <a:hlink>
        <a:srgbClr val="7AD2BF"/>
      </a:hlink>
      <a:folHlink>
        <a:srgbClr val="FFFFCC"/>
      </a:folHlink>
    </a:clrScheme>
    <a:fontScheme name="ucsf blue">
      <a:majorFont>
        <a:latin typeface="Lucida Sans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u"/>
          <a:tabLst/>
          <a:defRPr kumimoji="1" lang="en-US" sz="20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Lucida San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2" charset="2"/>
          <a:buChar char="u"/>
          <a:tabLst/>
          <a:defRPr kumimoji="1" lang="en-US" sz="2000" b="1" i="1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Lucida Sans" pitchFamily="34" charset="0"/>
          </a:defRPr>
        </a:defPPr>
      </a:lstStyle>
    </a:lnDef>
  </a:objectDefaults>
  <a:extraClrSchemeLst>
    <a:extraClrScheme>
      <a:clrScheme name="ucsf blue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csf blue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csf blu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EM19003_Rotating_Slides" id="{7265AC38-D13C-2F4A-9AEC-7BA6FB65E390}" vid="{02F0C942-140E-FE46-BE02-66CDA003D814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ucsf blue</Template>
  <TotalTime>2163</TotalTime>
  <Words>552</Words>
  <Application>Microsoft Office PowerPoint</Application>
  <PresentationFormat>On-screen Show (4:3)</PresentationFormat>
  <Paragraphs>134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.AppleSystemUIFont</vt:lpstr>
      <vt:lpstr>Arial</vt:lpstr>
      <vt:lpstr>Calibri</vt:lpstr>
      <vt:lpstr>Garamond</vt:lpstr>
      <vt:lpstr>Lucida Sans</vt:lpstr>
      <vt:lpstr>LucidaGrande</vt:lpstr>
      <vt:lpstr>Monotype Sorts</vt:lpstr>
      <vt:lpstr>Source Sans Pro</vt:lpstr>
      <vt:lpstr>Verdana</vt:lpstr>
      <vt:lpstr>Wingdings</vt:lpstr>
      <vt:lpstr>ucsf blue</vt:lpstr>
      <vt:lpstr>UCSF Contemporary</vt:lpstr>
      <vt:lpstr>PowerPoint Presentation</vt:lpstr>
      <vt:lpstr>PowerPoint Presentation</vt:lpstr>
      <vt:lpstr>Meet the Faculty Reception</vt:lpstr>
      <vt:lpstr>The Health Effects of Climate Change</vt:lpstr>
      <vt:lpstr>WIFI Access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Course Slides Available at highriskem.com</vt:lpstr>
      <vt:lpstr>Evaluations, CME, and MOC 2</vt:lpstr>
      <vt:lpstr>HIGH RISK EM HAWAII 2027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Shyy, William</dc:creator>
  <cp:lastModifiedBy>fogcityav powerpoint3</cp:lastModifiedBy>
  <cp:revision>79</cp:revision>
  <dcterms:created xsi:type="dcterms:W3CDTF">2019-02-15T21:37:17Z</dcterms:created>
  <dcterms:modified xsi:type="dcterms:W3CDTF">2026-03-10T15:55:09Z</dcterms:modified>
</cp:coreProperties>
</file>