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2"/>
  </p:notesMasterIdLst>
  <p:sldIdLst>
    <p:sldId id="256" r:id="rId2"/>
    <p:sldId id="365" r:id="rId3"/>
    <p:sldId id="366" r:id="rId4"/>
    <p:sldId id="314" r:id="rId5"/>
    <p:sldId id="315" r:id="rId6"/>
    <p:sldId id="316" r:id="rId7"/>
    <p:sldId id="367" r:id="rId8"/>
    <p:sldId id="368" r:id="rId9"/>
    <p:sldId id="369" r:id="rId10"/>
    <p:sldId id="371" r:id="rId11"/>
    <p:sldId id="372" r:id="rId12"/>
    <p:sldId id="373" r:id="rId13"/>
    <p:sldId id="374" r:id="rId14"/>
    <p:sldId id="375" r:id="rId15"/>
    <p:sldId id="400" r:id="rId16"/>
    <p:sldId id="376" r:id="rId17"/>
    <p:sldId id="401" r:id="rId18"/>
    <p:sldId id="377" r:id="rId19"/>
    <p:sldId id="378" r:id="rId20"/>
    <p:sldId id="379" r:id="rId21"/>
    <p:sldId id="380" r:id="rId22"/>
    <p:sldId id="381" r:id="rId23"/>
    <p:sldId id="383" r:id="rId24"/>
    <p:sldId id="384" r:id="rId25"/>
    <p:sldId id="385" r:id="rId26"/>
    <p:sldId id="386" r:id="rId27"/>
    <p:sldId id="387" r:id="rId28"/>
    <p:sldId id="389" r:id="rId29"/>
    <p:sldId id="390" r:id="rId30"/>
    <p:sldId id="391" r:id="rId31"/>
    <p:sldId id="402" r:id="rId32"/>
    <p:sldId id="403" r:id="rId33"/>
    <p:sldId id="398" r:id="rId34"/>
    <p:sldId id="395" r:id="rId35"/>
    <p:sldId id="397" r:id="rId36"/>
    <p:sldId id="396" r:id="rId37"/>
    <p:sldId id="399" r:id="rId38"/>
    <p:sldId id="393" r:id="rId39"/>
    <p:sldId id="394" r:id="rId40"/>
    <p:sldId id="392" r:id="rId41"/>
  </p:sldIdLst>
  <p:sldSz cx="9144000" cy="5143500" type="screen16x9"/>
  <p:notesSz cx="6858000" cy="9144000"/>
  <p:embeddedFontLst>
    <p:embeddedFont>
      <p:font typeface="Abril Fatface" panose="02000503000000020003" pitchFamily="2" charset="77"/>
      <p:regular r:id="rId43"/>
    </p:embeddedFont>
    <p:embeddedFont>
      <p:font typeface="Chivo" pitchFamily="2" charset="77"/>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A2DEC1-2CDF-46B8-A328-1719898D7E00}">
  <a:tblStyle styleId="{AAA2DEC1-2CDF-46B8-A328-1719898D7E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p:restoredTop sz="94694"/>
  </p:normalViewPr>
  <p:slideViewPr>
    <p:cSldViewPr snapToGrid="0">
      <p:cViewPr varScale="1">
        <p:scale>
          <a:sx n="136" d="100"/>
          <a:sy n="136" d="100"/>
        </p:scale>
        <p:origin x="216" y="5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It’s me again. On Tuesday, we talked about the </a:t>
            </a:r>
            <a:r>
              <a:rPr lang="en-US" b="1" dirty="0"/>
              <a:t>critically ill infant </a:t>
            </a:r>
            <a:r>
              <a:rPr lang="en-US" b="0" dirty="0"/>
              <a:t>and how to get them stabilized and OUT of your ED. We talked about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1348-E88F-464C-8270-41F5869D6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B3142-CDCC-971C-FAB6-4F8C06C0E6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27234D-E612-0B7A-3333-ADCFE0D7ADB9}"/>
              </a:ext>
            </a:extLst>
          </p:cNvPr>
          <p:cNvSpPr>
            <a:spLocks noGrp="1"/>
          </p:cNvSpPr>
          <p:nvPr>
            <p:ph type="body" idx="1"/>
          </p:nvPr>
        </p:nvSpPr>
        <p:spPr/>
        <p:txBody>
          <a:bodyPr/>
          <a:lstStyle/>
          <a:p>
            <a:r>
              <a:rPr lang="en-US" b="0" dirty="0"/>
              <a:t>A baby doesn’t need to be comatose or losing their minds to be altered-- altered for an infant can be slightly off baseline. Although it can feel daunting to evaluate the mental status of a nonverbal patient who doesn’t do much other than eat, cry, pee, poop, and sleep– we’re lucky to have a secret weapon– caregivers! We’re going to see that enlisting the caregiver is critical to our approach. To that end– what IS our approach?</a:t>
            </a:r>
          </a:p>
        </p:txBody>
      </p:sp>
    </p:spTree>
    <p:extLst>
      <p:ext uri="{BB962C8B-B14F-4D97-AF65-F5344CB8AC3E}">
        <p14:creationId xmlns:p14="http://schemas.microsoft.com/office/powerpoint/2010/main" val="329045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a:extLst>
            <a:ext uri="{FF2B5EF4-FFF2-40B4-BE49-F238E27FC236}">
              <a16:creationId xmlns:a16="http://schemas.microsoft.com/office/drawing/2014/main" id="{83E6C904-F496-076B-CEB0-8F992D67B73C}"/>
            </a:ext>
          </a:extLst>
        </p:cNvPr>
        <p:cNvGrpSpPr/>
        <p:nvPr/>
      </p:nvGrpSpPr>
      <p:grpSpPr>
        <a:xfrm>
          <a:off x="0" y="0"/>
          <a:ext cx="0" cy="0"/>
          <a:chOff x="0" y="0"/>
          <a:chExt cx="0" cy="0"/>
        </a:xfrm>
      </p:grpSpPr>
      <p:sp>
        <p:nvSpPr>
          <p:cNvPr id="406" name="Google Shape;406;gd55a0a8569_1_43:notes">
            <a:extLst>
              <a:ext uri="{FF2B5EF4-FFF2-40B4-BE49-F238E27FC236}">
                <a16:creationId xmlns:a16="http://schemas.microsoft.com/office/drawing/2014/main" id="{991466A4-1335-918F-83DF-5F3CCB6FBB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55a0a8569_1_43:notes">
            <a:extLst>
              <a:ext uri="{FF2B5EF4-FFF2-40B4-BE49-F238E27FC236}">
                <a16:creationId xmlns:a16="http://schemas.microsoft.com/office/drawing/2014/main" id="{9A4A37B9-331C-0EBE-F709-351FCC10D2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a framework for the history and physical to make sure we get all the info we need to catch subtle dangerous diagnoses in our tiniest patients.</a:t>
            </a:r>
            <a:endParaRPr dirty="0"/>
          </a:p>
        </p:txBody>
      </p:sp>
    </p:spTree>
    <p:extLst>
      <p:ext uri="{BB962C8B-B14F-4D97-AF65-F5344CB8AC3E}">
        <p14:creationId xmlns:p14="http://schemas.microsoft.com/office/powerpoint/2010/main" val="382680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EC119AC0-06F0-7CDA-2312-28AFB73D3956}"/>
            </a:ext>
          </a:extLst>
        </p:cNvPr>
        <p:cNvGrpSpPr/>
        <p:nvPr/>
      </p:nvGrpSpPr>
      <p:grpSpPr>
        <a:xfrm>
          <a:off x="0" y="0"/>
          <a:ext cx="0" cy="0"/>
          <a:chOff x="0" y="0"/>
          <a:chExt cx="0" cy="0"/>
        </a:xfrm>
      </p:grpSpPr>
      <p:sp>
        <p:nvSpPr>
          <p:cNvPr id="415" name="Google Shape;415;gd06f131039_0_12:notes">
            <a:extLst>
              <a:ext uri="{FF2B5EF4-FFF2-40B4-BE49-F238E27FC236}">
                <a16:creationId xmlns:a16="http://schemas.microsoft.com/office/drawing/2014/main" id="{1A6D9753-6779-A964-F9E2-8EA4B9F0E9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a:extLst>
              <a:ext uri="{FF2B5EF4-FFF2-40B4-BE49-F238E27FC236}">
                <a16:creationId xmlns:a16="http://schemas.microsoft.com/office/drawing/2014/main" id="{6DE49650-29E7-209E-ACBC-7F56BF39FA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a rectal temp AND a BP. NO BED WEIGHT! You need an infant scale. This might make us feel like general pediatricians, but this is really important, and, yay, is built in to many EMRs. If we’ve got a kid chugging along here in the 75</a:t>
            </a:r>
            <a:r>
              <a:rPr lang="en-US" baseline="30000" dirty="0"/>
              <a:t>th</a:t>
            </a:r>
            <a:r>
              <a:rPr lang="en-US" dirty="0"/>
              <a:t> percentile, and when his caregiver brings him in for vomiting, we’re here, THAT IS A PROBLEM. This already brings us to one of our take-away points:</a:t>
            </a:r>
            <a:endParaRPr dirty="0"/>
          </a:p>
        </p:txBody>
      </p:sp>
    </p:spTree>
    <p:extLst>
      <p:ext uri="{BB962C8B-B14F-4D97-AF65-F5344CB8AC3E}">
        <p14:creationId xmlns:p14="http://schemas.microsoft.com/office/powerpoint/2010/main" val="311329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A0D2EA8D-AEB6-70FD-7F62-18D45B803ABA}"/>
            </a:ext>
          </a:extLst>
        </p:cNvPr>
        <p:cNvGrpSpPr/>
        <p:nvPr/>
      </p:nvGrpSpPr>
      <p:grpSpPr>
        <a:xfrm>
          <a:off x="0" y="0"/>
          <a:ext cx="0" cy="0"/>
          <a:chOff x="0" y="0"/>
          <a:chExt cx="0" cy="0"/>
        </a:xfrm>
      </p:grpSpPr>
      <p:sp>
        <p:nvSpPr>
          <p:cNvPr id="465" name="Google Shape;465;gd55a0a8569_1_192:notes">
            <a:extLst>
              <a:ext uri="{FF2B5EF4-FFF2-40B4-BE49-F238E27FC236}">
                <a16:creationId xmlns:a16="http://schemas.microsoft.com/office/drawing/2014/main" id="{E80FAFF5-646D-053D-519A-62869FCC9D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d55a0a8569_1_192:notes">
            <a:extLst>
              <a:ext uri="{FF2B5EF4-FFF2-40B4-BE49-F238E27FC236}">
                <a16:creationId xmlns:a16="http://schemas.microsoft.com/office/drawing/2014/main" id="{C973C69B-7811-AD87-1337-8ED917792A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They set us up for a successful, thorough, accurate visit. Now we move on to our history. So, remembering the very few things that infants do to pass their time, let’s start with feeding.</a:t>
            </a:r>
          </a:p>
        </p:txBody>
      </p:sp>
    </p:spTree>
    <p:extLst>
      <p:ext uri="{BB962C8B-B14F-4D97-AF65-F5344CB8AC3E}">
        <p14:creationId xmlns:p14="http://schemas.microsoft.com/office/powerpoint/2010/main" val="2055757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8F7E1C03-3B11-C569-E4FA-F40F143E07ED}"/>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C9104E9E-EFD8-2A66-2123-D4215F94B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97A3503A-5E30-40CA-36E1-8C93A67470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on to another favorite </a:t>
            </a:r>
            <a:r>
              <a:rPr lang="en-US" dirty="0" err="1"/>
              <a:t>pasttime</a:t>
            </a:r>
            <a:r>
              <a:rPr lang="en-US" dirty="0"/>
              <a:t> of babies,</a:t>
            </a:r>
            <a:endParaRPr dirty="0"/>
          </a:p>
        </p:txBody>
      </p:sp>
    </p:spTree>
    <p:extLst>
      <p:ext uri="{BB962C8B-B14F-4D97-AF65-F5344CB8AC3E}">
        <p14:creationId xmlns:p14="http://schemas.microsoft.com/office/powerpoint/2010/main" val="43240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2B541883-FC09-0157-644F-351579593D2F}"/>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30112591-15EE-19E5-09FA-3578ED6953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DB1485DD-51CC-B7A2-8743-509057E8AE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 to another important activity, one required for sustenance of life--</a:t>
            </a:r>
            <a:endParaRPr dirty="0"/>
          </a:p>
        </p:txBody>
      </p:sp>
    </p:spTree>
    <p:extLst>
      <p:ext uri="{BB962C8B-B14F-4D97-AF65-F5344CB8AC3E}">
        <p14:creationId xmlns:p14="http://schemas.microsoft.com/office/powerpoint/2010/main" val="3212532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4C2FC61A-34F9-B2E5-C7C8-BD10151DF53E}"/>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70442664-9BD6-6F5D-DD48-FC64772A00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D3F34899-42D2-DB1A-0969-D4BEF3C222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discussed on Tuesday that apnea is a symptom! Remember that different ethnicities will show cyanosis differently. Can look on mucosal membranes, and </a:t>
            </a:r>
            <a:r>
              <a:rPr lang="en-US" b="1" dirty="0"/>
              <a:t>trust the caregiver </a:t>
            </a:r>
            <a:r>
              <a:rPr lang="en-US" b="0" dirty="0"/>
              <a:t>(are you sensing a theme?). Then, onto more baby-specific questions,</a:t>
            </a:r>
            <a:endParaRPr dirty="0"/>
          </a:p>
        </p:txBody>
      </p:sp>
    </p:spTree>
    <p:extLst>
      <p:ext uri="{BB962C8B-B14F-4D97-AF65-F5344CB8AC3E}">
        <p14:creationId xmlns:p14="http://schemas.microsoft.com/office/powerpoint/2010/main" val="4069743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BA5BB99F-92E0-3E5D-F44E-3D0143ECB39C}"/>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E94C8752-A3F0-7660-5E0B-7A971AFB9A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EFA753DA-C474-E501-FE88-D09CBC5964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Especially rhythmic movements– of any kind of any part of the body. I cannot over emphasize this point. We might feel scared to open Pandora’s box with this question, but this is critically important. For our American attendees, this is also important when we think of malpractice. Unfortunately, bad things sometimes happen no matter how amazing of a clinician we are, and people are more likely to sue not based on outcome, but based on how they felt. Feeling dismissed, ignored, or unheard can lead to major downstream legal problems… plus, none of us entered this field to dismiss our worried patients. OK, moving on to the exam…</a:t>
            </a:r>
            <a:endParaRPr dirty="0"/>
          </a:p>
        </p:txBody>
      </p:sp>
    </p:spTree>
    <p:extLst>
      <p:ext uri="{BB962C8B-B14F-4D97-AF65-F5344CB8AC3E}">
        <p14:creationId xmlns:p14="http://schemas.microsoft.com/office/powerpoint/2010/main" val="860583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4B7897C9-1B18-DEA6-B93F-85FD3D08A00D}"/>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300BE418-5A1E-4EF9-AB8E-C662866946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42B8FF25-6E98-3E23-84E2-3EF7389230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It’s not that hard to get the baby out of all their clothing (though getting the onesie BACK on is a bit challenging). Behind ears, in skin folds, diaper area. We talked about this on Tuesday too. You might be catching them between episodes, or what seems within the range of normal to YOU may be grossly </a:t>
            </a:r>
            <a:r>
              <a:rPr lang="en-US" dirty="0" err="1"/>
              <a:t>ABnormal</a:t>
            </a:r>
            <a:r>
              <a:rPr lang="en-US" dirty="0"/>
              <a:t> for this specific infant. This brings us to two other take-away points:</a:t>
            </a:r>
            <a:endParaRPr dirty="0"/>
          </a:p>
        </p:txBody>
      </p:sp>
    </p:spTree>
    <p:extLst>
      <p:ext uri="{BB962C8B-B14F-4D97-AF65-F5344CB8AC3E}">
        <p14:creationId xmlns:p14="http://schemas.microsoft.com/office/powerpoint/2010/main" val="276525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C4793440-4651-3E58-12FE-C7211DEC930C}"/>
            </a:ext>
          </a:extLst>
        </p:cNvPr>
        <p:cNvGrpSpPr/>
        <p:nvPr/>
      </p:nvGrpSpPr>
      <p:grpSpPr>
        <a:xfrm>
          <a:off x="0" y="0"/>
          <a:ext cx="0" cy="0"/>
          <a:chOff x="0" y="0"/>
          <a:chExt cx="0" cy="0"/>
        </a:xfrm>
      </p:grpSpPr>
      <p:sp>
        <p:nvSpPr>
          <p:cNvPr id="465" name="Google Shape;465;gd55a0a8569_1_192:notes">
            <a:extLst>
              <a:ext uri="{FF2B5EF4-FFF2-40B4-BE49-F238E27FC236}">
                <a16:creationId xmlns:a16="http://schemas.microsoft.com/office/drawing/2014/main" id="{F2FD988C-AD6D-96E1-FD43-4229D9CF6C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d55a0a8569_1_192:notes">
            <a:extLst>
              <a:ext uri="{FF2B5EF4-FFF2-40B4-BE49-F238E27FC236}">
                <a16:creationId xmlns:a16="http://schemas.microsoft.com/office/drawing/2014/main" id="{B9648AD1-E1DB-3130-A157-D6445F14F2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59920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C87C18F3-8ED4-7117-498B-B0FA80D681A4}"/>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01828F0E-3771-9472-8E3C-83C06961D3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120BD6D2-146D-34FB-20E5-2DA1F44E22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pediatric assessment triangle as a rapid way to assess sick or not sick, </a:t>
            </a:r>
            <a:endParaRPr dirty="0"/>
          </a:p>
        </p:txBody>
      </p:sp>
    </p:spTree>
    <p:extLst>
      <p:ext uri="{BB962C8B-B14F-4D97-AF65-F5344CB8AC3E}">
        <p14:creationId xmlns:p14="http://schemas.microsoft.com/office/powerpoint/2010/main" val="945407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68D7A6C4-AA3B-4494-1749-C9623ECE20F8}"/>
            </a:ext>
          </a:extLst>
        </p:cNvPr>
        <p:cNvGrpSpPr/>
        <p:nvPr/>
      </p:nvGrpSpPr>
      <p:grpSpPr>
        <a:xfrm>
          <a:off x="0" y="0"/>
          <a:ext cx="0" cy="0"/>
          <a:chOff x="0" y="0"/>
          <a:chExt cx="0" cy="0"/>
        </a:xfrm>
      </p:grpSpPr>
      <p:sp>
        <p:nvSpPr>
          <p:cNvPr id="465" name="Google Shape;465;gd55a0a8569_1_192:notes">
            <a:extLst>
              <a:ext uri="{FF2B5EF4-FFF2-40B4-BE49-F238E27FC236}">
                <a16:creationId xmlns:a16="http://schemas.microsoft.com/office/drawing/2014/main" id="{BB2F66FA-8264-5BEA-4B2D-8886AFC0C5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d55a0a8569_1_192:notes">
            <a:extLst>
              <a:ext uri="{FF2B5EF4-FFF2-40B4-BE49-F238E27FC236}">
                <a16:creationId xmlns:a16="http://schemas.microsoft.com/office/drawing/2014/main" id="{18B3A7B6-565B-6041-6978-F45A21A7C3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is VERY different from adults, where we often rely on data from testing to support our </a:t>
            </a:r>
            <a:r>
              <a:rPr lang="en-US" dirty="0" err="1"/>
              <a:t>decisionmaking</a:t>
            </a:r>
            <a:r>
              <a:rPr lang="en-US" dirty="0"/>
              <a:t>. OK, so, we have an idea of big buckets of scary diagnoses (infections, vomiting, altered mental status), and important components of our H&amp;P. Let’s practice applying this to some real infants</a:t>
            </a:r>
          </a:p>
        </p:txBody>
      </p:sp>
    </p:spTree>
    <p:extLst>
      <p:ext uri="{BB962C8B-B14F-4D97-AF65-F5344CB8AC3E}">
        <p14:creationId xmlns:p14="http://schemas.microsoft.com/office/powerpoint/2010/main" val="2465907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a:extLst>
            <a:ext uri="{FF2B5EF4-FFF2-40B4-BE49-F238E27FC236}">
              <a16:creationId xmlns:a16="http://schemas.microsoft.com/office/drawing/2014/main" id="{D8F64A65-F48A-ABF9-B6CA-FFB959407060}"/>
            </a:ext>
          </a:extLst>
        </p:cNvPr>
        <p:cNvGrpSpPr/>
        <p:nvPr/>
      </p:nvGrpSpPr>
      <p:grpSpPr>
        <a:xfrm>
          <a:off x="0" y="0"/>
          <a:ext cx="0" cy="0"/>
          <a:chOff x="0" y="0"/>
          <a:chExt cx="0" cy="0"/>
        </a:xfrm>
      </p:grpSpPr>
      <p:sp>
        <p:nvSpPr>
          <p:cNvPr id="406" name="Google Shape;406;gd55a0a8569_1_43:notes">
            <a:extLst>
              <a:ext uri="{FF2B5EF4-FFF2-40B4-BE49-F238E27FC236}">
                <a16:creationId xmlns:a16="http://schemas.microsoft.com/office/drawing/2014/main" id="{C5A9CEC4-B325-F4CC-A38D-B5AD09BF62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55a0a8569_1_43:notes">
            <a:extLst>
              <a:ext uri="{FF2B5EF4-FFF2-40B4-BE49-F238E27FC236}">
                <a16:creationId xmlns:a16="http://schemas.microsoft.com/office/drawing/2014/main" id="{FC02D0A3-2EFD-745A-A194-15232D89DE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And dive into some specific diagnoses.</a:t>
            </a:r>
            <a:endParaRPr dirty="0"/>
          </a:p>
        </p:txBody>
      </p:sp>
    </p:spTree>
    <p:extLst>
      <p:ext uri="{BB962C8B-B14F-4D97-AF65-F5344CB8AC3E}">
        <p14:creationId xmlns:p14="http://schemas.microsoft.com/office/powerpoint/2010/main" val="1752776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33924175-8D19-1FA0-3799-8ED0C9E491D7}"/>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765D9A76-9936-C7DE-CEAD-C3518C4A5E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ACABF199-0FCC-C6DE-C5A4-6A968352FB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Several red flags here, right? Remember, babies like to eat! Vital signs are vital! We can’t write off that temperature. So, this could be… We mentioned this on Tuesday, too-- sepsis can present VERY subtly. These are important signs and symptoms to notice and respect. we see here, infection and AMS-- and if either is left unexplored/unaddressed, we need to keep going to be sure we don't miss something.</a:t>
            </a:r>
            <a:endParaRPr dirty="0"/>
          </a:p>
        </p:txBody>
      </p:sp>
    </p:spTree>
    <p:extLst>
      <p:ext uri="{BB962C8B-B14F-4D97-AF65-F5344CB8AC3E}">
        <p14:creationId xmlns:p14="http://schemas.microsoft.com/office/powerpoint/2010/main" val="222529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C0E98B42-AC9E-664B-266B-E00D0BB744EC}"/>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0E409F6F-6812-BD9F-9D66-BF53DB2B3D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092AB832-1755-48A1-23D1-1302B5F153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8669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79ED63E9-324C-DBEA-BFCC-48B2D19F6860}"/>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7507CA88-BAE4-3AB6-6E12-590505444A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2558C885-A34A-0056-9CED-B9BCAB286E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guarantee you, you give this case to PEM docs, and we're thinking </a:t>
            </a:r>
            <a:r>
              <a:rPr lang="en-US" dirty="0" err="1"/>
              <a:t>intuss</a:t>
            </a:r>
            <a:r>
              <a:rPr lang="en-US" dirty="0"/>
              <a:t>, general EM, not s much. Up to 50% of cases will have lethargy as a presenting symptom, and it's more common in younger infants.</a:t>
            </a:r>
            <a:endParaRPr dirty="0"/>
          </a:p>
        </p:txBody>
      </p:sp>
    </p:spTree>
    <p:extLst>
      <p:ext uri="{BB962C8B-B14F-4D97-AF65-F5344CB8AC3E}">
        <p14:creationId xmlns:p14="http://schemas.microsoft.com/office/powerpoint/2010/main" val="10522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A23D1883-19AF-14A3-E22B-29AC7A36AF13}"/>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38A8FCAA-711D-34AE-9927-56402BB071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F6A906E8-C5C6-E582-33AE-DB63EE0883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also remember to consult the infant’s growth chart and see this: Zofran trial and home? More common in first time parents and teen parents– easy to write them off</a:t>
            </a:r>
            <a:endParaRPr dirty="0"/>
          </a:p>
        </p:txBody>
      </p:sp>
    </p:spTree>
    <p:extLst>
      <p:ext uri="{BB962C8B-B14F-4D97-AF65-F5344CB8AC3E}">
        <p14:creationId xmlns:p14="http://schemas.microsoft.com/office/powerpoint/2010/main" val="401656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95B6558D-40A9-B76F-C3A6-3DAA44712F6A}"/>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B3D4556F-A85E-B7DD-5727-E9F02DCF8D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F7D89F34-BE68-B784-3F3D-ABFFD0C6AF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can you have </a:t>
            </a:r>
            <a:r>
              <a:rPr lang="en-US" dirty="0" err="1"/>
              <a:t>meningismus</a:t>
            </a:r>
            <a:r>
              <a:rPr lang="en-US" dirty="0"/>
              <a:t> when you don't even have successful head control? How many folx have cared for an infant w meningitis? </a:t>
            </a:r>
            <a:endParaRPr dirty="0"/>
          </a:p>
        </p:txBody>
      </p:sp>
    </p:spTree>
    <p:extLst>
      <p:ext uri="{BB962C8B-B14F-4D97-AF65-F5344CB8AC3E}">
        <p14:creationId xmlns:p14="http://schemas.microsoft.com/office/powerpoint/2010/main" val="1588800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EE1B6B89-2ADF-4805-F6BF-6356B325FEE3}"/>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458DB0A7-2776-E3A1-9F7C-9C2EE0FABC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4A2D059B-50ED-0573-1F3B-D76B55ACF7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really! We admit these infants for video EEG happily.</a:t>
            </a:r>
            <a:endParaRPr dirty="0"/>
          </a:p>
        </p:txBody>
      </p:sp>
    </p:spTree>
    <p:extLst>
      <p:ext uri="{BB962C8B-B14F-4D97-AF65-F5344CB8AC3E}">
        <p14:creationId xmlns:p14="http://schemas.microsoft.com/office/powerpoint/2010/main" val="617598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F4C64478-A467-0024-8046-9FF476F50F3D}"/>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5DAB04A2-2237-E56A-473B-202DD7C451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EA619703-FC13-FB8B-DC98-842A24EED2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this is a downer case, and it's not meant to scare you. It's meant to normalize that this is common and WE MISS THIS. WE MISS THIS.</a:t>
            </a:r>
            <a:endParaRPr dirty="0"/>
          </a:p>
        </p:txBody>
      </p:sp>
    </p:spTree>
    <p:extLst>
      <p:ext uri="{BB962C8B-B14F-4D97-AF65-F5344CB8AC3E}">
        <p14:creationId xmlns:p14="http://schemas.microsoft.com/office/powerpoint/2010/main" val="702529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a:extLst>
            <a:ext uri="{FF2B5EF4-FFF2-40B4-BE49-F238E27FC236}">
              <a16:creationId xmlns:a16="http://schemas.microsoft.com/office/drawing/2014/main" id="{778140A1-BB34-A1CA-4928-BC3E8C5315C6}"/>
            </a:ext>
          </a:extLst>
        </p:cNvPr>
        <p:cNvGrpSpPr/>
        <p:nvPr/>
      </p:nvGrpSpPr>
      <p:grpSpPr>
        <a:xfrm>
          <a:off x="0" y="0"/>
          <a:ext cx="0" cy="0"/>
          <a:chOff x="0" y="0"/>
          <a:chExt cx="0" cy="0"/>
        </a:xfrm>
      </p:grpSpPr>
      <p:sp>
        <p:nvSpPr>
          <p:cNvPr id="406" name="Google Shape;406;gd55a0a8569_1_43:notes">
            <a:extLst>
              <a:ext uri="{FF2B5EF4-FFF2-40B4-BE49-F238E27FC236}">
                <a16:creationId xmlns:a16="http://schemas.microsoft.com/office/drawing/2014/main" id="{F80193A7-CCE9-FDF6-D9E3-557E8190B5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55a0a8569_1_43:notes">
            <a:extLst>
              <a:ext uri="{FF2B5EF4-FFF2-40B4-BE49-F238E27FC236}">
                <a16:creationId xmlns:a16="http://schemas.microsoft.com/office/drawing/2014/main" id="{683B75DB-C6B8-ACFB-46D0-446026B74B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Ending on that downer… let’s recap the primary themes of what we’ve learned. We know that babies are likely to be FINE– they’re strong and resilient and have been surviving for millennia. However, we have seen that life-threatening conditions can present VERY subtly, and if we apply a systematic framework every single time, we are MUCH less likely to miss these.</a:t>
            </a:r>
            <a:endParaRPr dirty="0"/>
          </a:p>
        </p:txBody>
      </p:sp>
    </p:spTree>
    <p:extLst>
      <p:ext uri="{BB962C8B-B14F-4D97-AF65-F5344CB8AC3E}">
        <p14:creationId xmlns:p14="http://schemas.microsoft.com/office/powerpoint/2010/main" val="155586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F163589E-3919-AF4F-FA4F-FCC87C5D96D6}"/>
            </a:ext>
          </a:extLst>
        </p:cNvPr>
        <p:cNvGrpSpPr/>
        <p:nvPr/>
      </p:nvGrpSpPr>
      <p:grpSpPr>
        <a:xfrm>
          <a:off x="0" y="0"/>
          <a:ext cx="0" cy="0"/>
          <a:chOff x="0" y="0"/>
          <a:chExt cx="0" cy="0"/>
        </a:xfrm>
      </p:grpSpPr>
      <p:sp>
        <p:nvSpPr>
          <p:cNvPr id="465" name="Google Shape;465;gd55a0a8569_1_192:notes">
            <a:extLst>
              <a:ext uri="{FF2B5EF4-FFF2-40B4-BE49-F238E27FC236}">
                <a16:creationId xmlns:a16="http://schemas.microsoft.com/office/drawing/2014/main" id="{274A4E02-B65F-32BE-738E-0790D02979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d55a0a8569_1_192:notes">
            <a:extLst>
              <a:ext uri="{FF2B5EF4-FFF2-40B4-BE49-F238E27FC236}">
                <a16:creationId xmlns:a16="http://schemas.microsoft.com/office/drawing/2014/main" id="{D14212D1-58E5-1472-2D1C-5DC71462C2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Followed by our typical ABCDE, remembering that bad is bad regardless of age, hypoglycemia can manifest all sorts of ways, and a specific diagnosis isn’t necessary to resuscitate the baby. It’s easy to recognize that you have do get AGGRESSIVE when your patient looks SICK. But what if your patient looks like </a:t>
            </a:r>
            <a:r>
              <a:rPr lang="en-US" b="1" dirty="0"/>
              <a:t>this</a:t>
            </a:r>
            <a:r>
              <a:rPr lang="en-US" dirty="0"/>
              <a:t>? If you don’t take care of many infants, or even if you do– HOW DO WE MAKE SURE WE DON’T MISS SOMETHING IN THE WELL-APPEARING INFANT? Everything we need to know about successfully caring for our sneaky infant patients can be boiled down into three take-away points:</a:t>
            </a:r>
          </a:p>
        </p:txBody>
      </p:sp>
    </p:spTree>
    <p:extLst>
      <p:ext uri="{BB962C8B-B14F-4D97-AF65-F5344CB8AC3E}">
        <p14:creationId xmlns:p14="http://schemas.microsoft.com/office/powerpoint/2010/main" val="899488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F71362DC-D872-379C-6792-266FD7F0F802}"/>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81C47993-0EBD-0F36-0F93-C346D30DE0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BCC2391D-047E-D6A5-9EF7-35B16DD93F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5591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8767FDE4-C1B6-F9FE-9F71-DC48AF0FD5D7}"/>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0FF3D0A9-CE68-BD8D-0948-8FF4479F0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D9B3BBDD-CC79-2774-C065-37A822565F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and once we’re here, we’ve either elicited all the info from the H&amp;P, </a:t>
            </a:r>
            <a:r>
              <a:rPr lang="en-US" dirty="0" err="1"/>
              <a:t>obsed</a:t>
            </a:r>
            <a:r>
              <a:rPr lang="en-US" dirty="0"/>
              <a:t> the kid, and found absolutely NOTHING, and everyone feels good going home, OR at some point along the way, in history, physical, </a:t>
            </a:r>
            <a:r>
              <a:rPr lang="en-US" dirty="0" err="1"/>
              <a:t>obs</a:t>
            </a:r>
            <a:r>
              <a:rPr lang="en-US" dirty="0"/>
              <a:t> time the baby has done SOMETHING that makes us curious to know more. CAN admit for observation in many settings– how many folx think that would work in their shop? Now, I’d love to hear from folx, what might be the fishing we’d do? There’s no correct answer here, and of course every infant will be different. BMP can give an impression of overall milieu– renal function, bicarb, electrolytes themselves. PCT– be ready to do something about it if it comes back elevated. UA can also give an idea of hydration status. But I would say NO on viral testing, EKG (so hard to interpret, varies widely by WEEKS of development what really are you looking for?), CXR, CBC/ESR/CRP, belly XR, or head imaging. And then, here we are– we’ve either found something, in which case, go us, or…</a:t>
            </a:r>
            <a:endParaRPr dirty="0"/>
          </a:p>
        </p:txBody>
      </p:sp>
    </p:spTree>
    <p:extLst>
      <p:ext uri="{BB962C8B-B14F-4D97-AF65-F5344CB8AC3E}">
        <p14:creationId xmlns:p14="http://schemas.microsoft.com/office/powerpoint/2010/main" val="3642459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1DFCEC62-8585-1F58-691B-8DB647F541D7}"/>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B9E59CC0-0A5D-27CE-9FE7-C1FEB59F2D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5FD0FDE3-43DE-F2B7-A2F8-96FE0AAD24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really, although, yes, we can’t predict the future, and sometimes we’re unlucky enough to be involved in the 1 in 1 million case with the worst, rarest outcome… at this point, we’ve given the infant the best possible chance and we’ve really met standard of care. This is where we need to lean in to our emergency medicine mindset and embrace uncertainty– communicate clearly and kindly with caregivers, share our thought processes and any data to support them, communicate clear return precautions and follow-up plan, and… good bye. </a:t>
            </a:r>
          </a:p>
          <a:p>
            <a:pPr marL="0" lvl="0" indent="0" algn="l" rtl="0">
              <a:spcBef>
                <a:spcPts val="0"/>
              </a:spcBef>
              <a:spcAft>
                <a:spcPts val="0"/>
              </a:spcAft>
              <a:buNone/>
            </a:pPr>
            <a:r>
              <a:rPr lang="en-US" dirty="0"/>
              <a:t>So, again, one final sweep to be sure we don’t miss anything-- </a:t>
            </a:r>
            <a:endParaRPr dirty="0"/>
          </a:p>
        </p:txBody>
      </p:sp>
    </p:spTree>
    <p:extLst>
      <p:ext uri="{BB962C8B-B14F-4D97-AF65-F5344CB8AC3E}">
        <p14:creationId xmlns:p14="http://schemas.microsoft.com/office/powerpoint/2010/main" val="3703268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64458BD4-B8A7-323E-68A1-9CCC953D7CFE}"/>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E0224CE6-ECA0-85A3-2DB9-0DB76C4823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CE96B9D1-84FB-45EF-0031-D8166243C9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of course, our take-away points:</a:t>
            </a:r>
            <a:endParaRPr dirty="0"/>
          </a:p>
        </p:txBody>
      </p:sp>
    </p:spTree>
    <p:extLst>
      <p:ext uri="{BB962C8B-B14F-4D97-AF65-F5344CB8AC3E}">
        <p14:creationId xmlns:p14="http://schemas.microsoft.com/office/powerpoint/2010/main" val="1907682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a:extLst>
            <a:ext uri="{FF2B5EF4-FFF2-40B4-BE49-F238E27FC236}">
              <a16:creationId xmlns:a16="http://schemas.microsoft.com/office/drawing/2014/main" id="{F35C6D1D-12A9-D9F2-0CB6-250959B9B6B6}"/>
            </a:ext>
          </a:extLst>
        </p:cNvPr>
        <p:cNvGrpSpPr/>
        <p:nvPr/>
      </p:nvGrpSpPr>
      <p:grpSpPr>
        <a:xfrm>
          <a:off x="0" y="0"/>
          <a:ext cx="0" cy="0"/>
          <a:chOff x="0" y="0"/>
          <a:chExt cx="0" cy="0"/>
        </a:xfrm>
      </p:grpSpPr>
      <p:sp>
        <p:nvSpPr>
          <p:cNvPr id="375" name="Google Shape;375;gd06f131039_0_5:notes">
            <a:extLst>
              <a:ext uri="{FF2B5EF4-FFF2-40B4-BE49-F238E27FC236}">
                <a16:creationId xmlns:a16="http://schemas.microsoft.com/office/drawing/2014/main" id="{60B80CC2-09F7-0778-13FC-ADE3C9BFA3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06f131039_0_5:notes">
            <a:extLst>
              <a:ext uri="{FF2B5EF4-FFF2-40B4-BE49-F238E27FC236}">
                <a16:creationId xmlns:a16="http://schemas.microsoft.com/office/drawing/2014/main" id="{A5976019-0870-AA61-164B-808087FBD0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reviewed high yield components of each, and if you’re systematic about it, you won’t miss the red flags. Vital signs, including weight, are CRITICAL. And babies love to eat! Respect feeding challenges as both a symptom and a problem on its own. So, hopefully now</a:t>
            </a:r>
            <a:endParaRPr dirty="0"/>
          </a:p>
        </p:txBody>
      </p:sp>
    </p:spTree>
    <p:extLst>
      <p:ext uri="{BB962C8B-B14F-4D97-AF65-F5344CB8AC3E}">
        <p14:creationId xmlns:p14="http://schemas.microsoft.com/office/powerpoint/2010/main" val="2464408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E8829D3D-6CF5-0D41-41AF-FBC65ADCA590}"/>
            </a:ext>
          </a:extLst>
        </p:cNvPr>
        <p:cNvGrpSpPr/>
        <p:nvPr/>
      </p:nvGrpSpPr>
      <p:grpSpPr>
        <a:xfrm>
          <a:off x="0" y="0"/>
          <a:ext cx="0" cy="0"/>
          <a:chOff x="0" y="0"/>
          <a:chExt cx="0" cy="0"/>
        </a:xfrm>
      </p:grpSpPr>
      <p:sp>
        <p:nvSpPr>
          <p:cNvPr id="415" name="Google Shape;415;gd06f131039_0_12:notes">
            <a:extLst>
              <a:ext uri="{FF2B5EF4-FFF2-40B4-BE49-F238E27FC236}">
                <a16:creationId xmlns:a16="http://schemas.microsoft.com/office/drawing/2014/main" id="{31631EFC-64BB-8B25-66B3-E47DEF3188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a:extLst>
              <a:ext uri="{FF2B5EF4-FFF2-40B4-BE49-F238E27FC236}">
                <a16:creationId xmlns:a16="http://schemas.microsoft.com/office/drawing/2014/main" id="{2EAB64E6-7FFD-B463-28F1-ADBD43A925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All with the </a:t>
            </a:r>
            <a:endParaRPr dirty="0"/>
          </a:p>
        </p:txBody>
      </p:sp>
    </p:spTree>
    <p:extLst>
      <p:ext uri="{BB962C8B-B14F-4D97-AF65-F5344CB8AC3E}">
        <p14:creationId xmlns:p14="http://schemas.microsoft.com/office/powerpoint/2010/main" val="2308447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8971FEA8-6C3D-F825-6BEB-000109C51C10}"/>
            </a:ext>
          </a:extLst>
        </p:cNvPr>
        <p:cNvGrpSpPr/>
        <p:nvPr/>
      </p:nvGrpSpPr>
      <p:grpSpPr>
        <a:xfrm>
          <a:off x="0" y="0"/>
          <a:ext cx="0" cy="0"/>
          <a:chOff x="0" y="0"/>
          <a:chExt cx="0" cy="0"/>
        </a:xfrm>
      </p:grpSpPr>
      <p:sp>
        <p:nvSpPr>
          <p:cNvPr id="415" name="Google Shape;415;gd06f131039_0_12:notes">
            <a:extLst>
              <a:ext uri="{FF2B5EF4-FFF2-40B4-BE49-F238E27FC236}">
                <a16:creationId xmlns:a16="http://schemas.microsoft.com/office/drawing/2014/main" id="{CF8CA021-5B00-017D-A0CF-37BC27868D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a:extLst>
              <a:ext uri="{FF2B5EF4-FFF2-40B4-BE49-F238E27FC236}">
                <a16:creationId xmlns:a16="http://schemas.microsoft.com/office/drawing/2014/main" id="{ADFE5B65-4980-3B4C-5254-E6325C0E9A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Thanks so much for listening! I look forward to questions at the panel.</a:t>
            </a:r>
            <a:endParaRPr dirty="0"/>
          </a:p>
        </p:txBody>
      </p:sp>
    </p:spTree>
    <p:extLst>
      <p:ext uri="{BB962C8B-B14F-4D97-AF65-F5344CB8AC3E}">
        <p14:creationId xmlns:p14="http://schemas.microsoft.com/office/powerpoint/2010/main" val="425494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8DBD61F5-A498-3BF8-57ED-3D1ACF015117}"/>
            </a:ext>
          </a:extLst>
        </p:cNvPr>
        <p:cNvGrpSpPr/>
        <p:nvPr/>
      </p:nvGrpSpPr>
      <p:grpSpPr>
        <a:xfrm>
          <a:off x="0" y="0"/>
          <a:ext cx="0" cy="0"/>
          <a:chOff x="0" y="0"/>
          <a:chExt cx="0" cy="0"/>
        </a:xfrm>
      </p:grpSpPr>
      <p:sp>
        <p:nvSpPr>
          <p:cNvPr id="392" name="Google Shape;392;gd55a0a8569_1_4:notes">
            <a:extLst>
              <a:ext uri="{FF2B5EF4-FFF2-40B4-BE49-F238E27FC236}">
                <a16:creationId xmlns:a16="http://schemas.microsoft.com/office/drawing/2014/main" id="{B475AB9C-6F91-13FE-F026-A6FDEF8F5B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d55a0a8569_1_4:notes">
            <a:extLst>
              <a:ext uri="{FF2B5EF4-FFF2-40B4-BE49-F238E27FC236}">
                <a16:creationId xmlns:a16="http://schemas.microsoft.com/office/drawing/2014/main" id="{8FC43763-7DB8-BE53-1BFF-82ECD99C28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672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3ECB1332-8AA9-58D3-63CB-9144F3BA7293}"/>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2E763036-EA31-B1F3-6A12-C61717D75C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671BC324-BC72-F8E0-42F5-69D269015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4141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BC139812-6FC3-97B5-95CA-FC4655CEED88}"/>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37C7CDCD-5334-9E76-2B44-6A1A27D47E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554F6EDE-981D-602E-E6F3-213CCEE8E5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we see that if we make sure to consider each of these categories and think, what could I be missing? , we WON’T miss it. </a:t>
            </a:r>
            <a:endParaRPr dirty="0"/>
          </a:p>
        </p:txBody>
      </p:sp>
    </p:spTree>
    <p:extLst>
      <p:ext uri="{BB962C8B-B14F-4D97-AF65-F5344CB8AC3E}">
        <p14:creationId xmlns:p14="http://schemas.microsoft.com/office/powerpoint/2010/main" val="2939041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a:extLst>
            <a:ext uri="{FF2B5EF4-FFF2-40B4-BE49-F238E27FC236}">
              <a16:creationId xmlns:a16="http://schemas.microsoft.com/office/drawing/2014/main" id="{ADC3D513-2D89-E1B1-6E3E-BF1C7A59DF11}"/>
            </a:ext>
          </a:extLst>
        </p:cNvPr>
        <p:cNvGrpSpPr/>
        <p:nvPr/>
      </p:nvGrpSpPr>
      <p:grpSpPr>
        <a:xfrm>
          <a:off x="0" y="0"/>
          <a:ext cx="0" cy="0"/>
          <a:chOff x="0" y="0"/>
          <a:chExt cx="0" cy="0"/>
        </a:xfrm>
      </p:grpSpPr>
      <p:sp>
        <p:nvSpPr>
          <p:cNvPr id="375" name="Google Shape;375;gd06f131039_0_5:notes">
            <a:extLst>
              <a:ext uri="{FF2B5EF4-FFF2-40B4-BE49-F238E27FC236}">
                <a16:creationId xmlns:a16="http://schemas.microsoft.com/office/drawing/2014/main" id="{B1762AE1-5808-00D8-7389-3007786A37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06f131039_0_5:notes">
            <a:extLst>
              <a:ext uri="{FF2B5EF4-FFF2-40B4-BE49-F238E27FC236}">
                <a16:creationId xmlns:a16="http://schemas.microsoft.com/office/drawing/2014/main" id="{30D2DCCA-94ED-F199-C799-AEB9DC30C2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totally different from our adult patients, where we're usually going to be getting a slew of labs, imaging, and other testing to help us sort through their presentation. When an exam is otherwise benign, subtle alterations in VS can clue us in to an underlying sinister situation. So, our whole reason for being here, our</a:t>
            </a:r>
            <a:endParaRPr dirty="0"/>
          </a:p>
        </p:txBody>
      </p:sp>
    </p:spTree>
    <p:extLst>
      <p:ext uri="{BB962C8B-B14F-4D97-AF65-F5344CB8AC3E}">
        <p14:creationId xmlns:p14="http://schemas.microsoft.com/office/powerpoint/2010/main" val="384380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32E03A2F-38B6-EF8C-3571-DB96CFE40257}"/>
            </a:ext>
          </a:extLst>
        </p:cNvPr>
        <p:cNvGrpSpPr/>
        <p:nvPr/>
      </p:nvGrpSpPr>
      <p:grpSpPr>
        <a:xfrm>
          <a:off x="0" y="0"/>
          <a:ext cx="0" cy="0"/>
          <a:chOff x="0" y="0"/>
          <a:chExt cx="0" cy="0"/>
        </a:xfrm>
      </p:grpSpPr>
      <p:sp>
        <p:nvSpPr>
          <p:cNvPr id="369" name="Google Shape;369;gd06f131039_0_0:notes">
            <a:extLst>
              <a:ext uri="{FF2B5EF4-FFF2-40B4-BE49-F238E27FC236}">
                <a16:creationId xmlns:a16="http://schemas.microsoft.com/office/drawing/2014/main" id="{8B53DE1B-BBBA-6941-69C5-3A27D40D9B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d06f131039_0_0:notes">
            <a:extLst>
              <a:ext uri="{FF2B5EF4-FFF2-40B4-BE49-F238E27FC236}">
                <a16:creationId xmlns:a16="http://schemas.microsoft.com/office/drawing/2014/main" id="{BAB0A008-2B07-8933-B7DB-BF8D4E98AA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this? Why is it dangerous? Can lead to sepsis, yes, and also can lead to portal venous thrombosis, liver abscess, and cirrhosis! </a:t>
            </a:r>
            <a:r>
              <a:rPr lang="en-US" sz="1100" b="0" i="0" u="none" strike="noStrike" cap="none" dirty="0">
                <a:solidFill>
                  <a:srgbClr val="000000"/>
                </a:solidFill>
                <a:effectLst/>
                <a:latin typeface="Arial"/>
                <a:ea typeface="Arial"/>
                <a:cs typeface="Arial"/>
                <a:sym typeface="Arial"/>
              </a:rPr>
              <a:t>7–15% mortality rate</a:t>
            </a:r>
            <a:endParaRPr dirty="0"/>
          </a:p>
        </p:txBody>
      </p:sp>
    </p:spTree>
    <p:extLst>
      <p:ext uri="{BB962C8B-B14F-4D97-AF65-F5344CB8AC3E}">
        <p14:creationId xmlns:p14="http://schemas.microsoft.com/office/powerpoint/2010/main" val="225236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09D9ECB5-3D2E-2576-EC27-EC9F1C496718}"/>
            </a:ext>
          </a:extLst>
        </p:cNvPr>
        <p:cNvGrpSpPr/>
        <p:nvPr/>
      </p:nvGrpSpPr>
      <p:grpSpPr>
        <a:xfrm>
          <a:off x="0" y="0"/>
          <a:ext cx="0" cy="0"/>
          <a:chOff x="0" y="0"/>
          <a:chExt cx="0" cy="0"/>
        </a:xfrm>
      </p:grpSpPr>
      <p:sp>
        <p:nvSpPr>
          <p:cNvPr id="415" name="Google Shape;415;gd06f131039_0_12:notes">
            <a:extLst>
              <a:ext uri="{FF2B5EF4-FFF2-40B4-BE49-F238E27FC236}">
                <a16:creationId xmlns:a16="http://schemas.microsoft.com/office/drawing/2014/main" id="{0CA059C3-CC49-4953-BD6B-686CF3655D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a:extLst>
              <a:ext uri="{FF2B5EF4-FFF2-40B4-BE49-F238E27FC236}">
                <a16:creationId xmlns:a16="http://schemas.microsoft.com/office/drawing/2014/main" id="{46B13054-3C27-42AF-06F0-2BDA92D4B5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We’ll accomplish this via the following objectives:</a:t>
            </a:r>
            <a:endParaRPr dirty="0"/>
          </a:p>
        </p:txBody>
      </p:sp>
    </p:spTree>
    <p:extLst>
      <p:ext uri="{BB962C8B-B14F-4D97-AF65-F5344CB8AC3E}">
        <p14:creationId xmlns:p14="http://schemas.microsoft.com/office/powerpoint/2010/main" val="299619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E2034C23-FC96-6485-2751-0118A23DF051}"/>
            </a:ext>
          </a:extLst>
        </p:cNvPr>
        <p:cNvGrpSpPr/>
        <p:nvPr/>
      </p:nvGrpSpPr>
      <p:grpSpPr>
        <a:xfrm>
          <a:off x="0" y="0"/>
          <a:ext cx="0" cy="0"/>
          <a:chOff x="0" y="0"/>
          <a:chExt cx="0" cy="0"/>
        </a:xfrm>
      </p:grpSpPr>
      <p:sp>
        <p:nvSpPr>
          <p:cNvPr id="415" name="Google Shape;415;gd06f131039_0_12:notes">
            <a:extLst>
              <a:ext uri="{FF2B5EF4-FFF2-40B4-BE49-F238E27FC236}">
                <a16:creationId xmlns:a16="http://schemas.microsoft.com/office/drawing/2014/main" id="{13041A46-E094-5D9B-60C1-D09E78D7B1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d06f131039_0_12:notes">
            <a:extLst>
              <a:ext uri="{FF2B5EF4-FFF2-40B4-BE49-F238E27FC236}">
                <a16:creationId xmlns:a16="http://schemas.microsoft.com/office/drawing/2014/main" id="{7D85D310-6C33-EC74-E665-B2E8A97E58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995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a:extLst>
            <a:ext uri="{FF2B5EF4-FFF2-40B4-BE49-F238E27FC236}">
              <a16:creationId xmlns:a16="http://schemas.microsoft.com/office/drawing/2014/main" id="{79EBE46D-21B0-3CB6-8E3C-65FE8C7B65CF}"/>
            </a:ext>
          </a:extLst>
        </p:cNvPr>
        <p:cNvGrpSpPr/>
        <p:nvPr/>
      </p:nvGrpSpPr>
      <p:grpSpPr>
        <a:xfrm>
          <a:off x="0" y="0"/>
          <a:ext cx="0" cy="0"/>
          <a:chOff x="0" y="0"/>
          <a:chExt cx="0" cy="0"/>
        </a:xfrm>
      </p:grpSpPr>
      <p:sp>
        <p:nvSpPr>
          <p:cNvPr id="406" name="Google Shape;406;gd55a0a8569_1_43:notes">
            <a:extLst>
              <a:ext uri="{FF2B5EF4-FFF2-40B4-BE49-F238E27FC236}">
                <a16:creationId xmlns:a16="http://schemas.microsoft.com/office/drawing/2014/main" id="{37AFD897-7E1A-546A-AC95-C835FC65FE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d55a0a8569_1_43:notes">
            <a:extLst>
              <a:ext uri="{FF2B5EF4-FFF2-40B4-BE49-F238E27FC236}">
                <a16:creationId xmlns:a16="http://schemas.microsoft.com/office/drawing/2014/main" id="{87CFD0C5-FA8B-519C-D8A0-CCC8B9FCEF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start by discussing a diagnostic schema for critical illness in infants. We already explored this on Tuesday, and this will build upon that. We want to think of some BIG BUCKET categories that can present very subtly and that we just can't miss. First, we think of</a:t>
            </a:r>
            <a:endParaRPr dirty="0"/>
          </a:p>
        </p:txBody>
      </p:sp>
    </p:spTree>
    <p:extLst>
      <p:ext uri="{BB962C8B-B14F-4D97-AF65-F5344CB8AC3E}">
        <p14:creationId xmlns:p14="http://schemas.microsoft.com/office/powerpoint/2010/main" val="394809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mentioned before not all babies with life-threatening infections will have focal findings on exam (how does an 8-day-old communicate dysuria?) or a fever. Many will even have hypothermia, as we discussed. Because many of these infections can lead to death or permanent disability, we need to make sure we're not missing them. Another important category is</a:t>
            </a:r>
          </a:p>
        </p:txBody>
      </p:sp>
    </p:spTree>
    <p:extLst>
      <p:ext uri="{BB962C8B-B14F-4D97-AF65-F5344CB8AC3E}">
        <p14:creationId xmlns:p14="http://schemas.microsoft.com/office/powerpoint/2010/main" val="427710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C3955-E0B2-DFDE-9AF0-BE3296E5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9356D-4C00-35FD-4B3F-BC5FDBF1C1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4EBC3C-606C-9CCF-806F-BF15C7674F2A}"/>
              </a:ext>
            </a:extLst>
          </p:cNvPr>
          <p:cNvSpPr>
            <a:spLocks noGrp="1"/>
          </p:cNvSpPr>
          <p:nvPr>
            <p:ph type="body" idx="1"/>
          </p:nvPr>
        </p:nvSpPr>
        <p:spPr/>
        <p:txBody>
          <a:bodyPr/>
          <a:lstStyle/>
          <a:p>
            <a:r>
              <a:rPr lang="en-US" b="0" dirty="0"/>
              <a:t>Vomiting is a really common chief concern in the pediatric ED, and it's one we might be tempted to overlook in a well-appearing infant, chalking it up to a virus. </a:t>
            </a:r>
            <a:r>
              <a:rPr lang="en-US" b="1" dirty="0"/>
              <a:t>Vomiting is much more likely to represent a structural or sinister cause in infants! </a:t>
            </a:r>
            <a:r>
              <a:rPr lang="en-US" b="0" dirty="0"/>
              <a:t>We’ll see some important questions to ask to make sure we don’t miss anything.</a:t>
            </a:r>
            <a:endParaRPr lang="en-US" b="1" dirty="0"/>
          </a:p>
        </p:txBody>
      </p:sp>
    </p:spTree>
    <p:extLst>
      <p:ext uri="{BB962C8B-B14F-4D97-AF65-F5344CB8AC3E}">
        <p14:creationId xmlns:p14="http://schemas.microsoft.com/office/powerpoint/2010/main" val="15474945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8998666">
            <a:off x="7974573" y="4022296"/>
            <a:ext cx="1535478" cy="1535463"/>
          </a:xfrm>
          <a:prstGeom prst="rect">
            <a:avLst/>
          </a:prstGeom>
          <a:noFill/>
          <a:ln>
            <a:noFill/>
          </a:ln>
        </p:spPr>
      </p:pic>
      <p:pic>
        <p:nvPicPr>
          <p:cNvPr id="10" name="Google Shape;10;p2"/>
          <p:cNvPicPr preferRelativeResize="0"/>
          <p:nvPr/>
        </p:nvPicPr>
        <p:blipFill>
          <a:blip r:embed="rId2">
            <a:alphaModFix/>
          </a:blip>
          <a:stretch>
            <a:fillRect/>
          </a:stretch>
        </p:blipFill>
        <p:spPr>
          <a:xfrm rot="2699974">
            <a:off x="7827380" y="2881344"/>
            <a:ext cx="1425715" cy="1425715"/>
          </a:xfrm>
          <a:prstGeom prst="rect">
            <a:avLst/>
          </a:prstGeom>
          <a:noFill/>
          <a:ln>
            <a:noFill/>
          </a:ln>
        </p:spPr>
      </p:pic>
      <p:pic>
        <p:nvPicPr>
          <p:cNvPr id="11" name="Google Shape;11;p2"/>
          <p:cNvPicPr preferRelativeResize="0"/>
          <p:nvPr/>
        </p:nvPicPr>
        <p:blipFill>
          <a:blip r:embed="rId2">
            <a:alphaModFix/>
          </a:blip>
          <a:stretch>
            <a:fillRect/>
          </a:stretch>
        </p:blipFill>
        <p:spPr>
          <a:xfrm rot="-4863131">
            <a:off x="6648025" y="3639319"/>
            <a:ext cx="1535476" cy="1535464"/>
          </a:xfrm>
          <a:prstGeom prst="rect">
            <a:avLst/>
          </a:prstGeom>
          <a:noFill/>
          <a:ln>
            <a:noFill/>
          </a:ln>
        </p:spPr>
      </p:pic>
      <p:sp>
        <p:nvSpPr>
          <p:cNvPr id="12" name="Google Shape;12;p2"/>
          <p:cNvSpPr txBox="1">
            <a:spLocks noGrp="1"/>
          </p:cNvSpPr>
          <p:nvPr>
            <p:ph type="ctrTitle"/>
          </p:nvPr>
        </p:nvSpPr>
        <p:spPr>
          <a:xfrm>
            <a:off x="1669825" y="1614263"/>
            <a:ext cx="5804400" cy="1566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2392500" y="31197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3">
            <a:alphaModFix/>
          </a:blip>
          <a:srcRect/>
          <a:stretch/>
        </p:blipFill>
        <p:spPr>
          <a:xfrm rot="-8099967">
            <a:off x="5811575" y="-1415909"/>
            <a:ext cx="3347900" cy="3347871"/>
          </a:xfrm>
          <a:prstGeom prst="rect">
            <a:avLst/>
          </a:prstGeom>
          <a:noFill/>
          <a:ln>
            <a:noFill/>
          </a:ln>
        </p:spPr>
      </p:pic>
      <p:pic>
        <p:nvPicPr>
          <p:cNvPr id="15" name="Google Shape;15;p2"/>
          <p:cNvPicPr preferRelativeResize="0"/>
          <p:nvPr/>
        </p:nvPicPr>
        <p:blipFill rotWithShape="1">
          <a:blip r:embed="rId4">
            <a:alphaModFix/>
          </a:blip>
          <a:srcRect/>
          <a:stretch/>
        </p:blipFill>
        <p:spPr>
          <a:xfrm rot="10799994">
            <a:off x="-324769" y="2596659"/>
            <a:ext cx="2985415" cy="2985410"/>
          </a:xfrm>
          <a:prstGeom prst="rect">
            <a:avLst/>
          </a:prstGeom>
          <a:noFill/>
          <a:ln>
            <a:noFill/>
          </a:ln>
        </p:spPr>
      </p:pic>
      <p:pic>
        <p:nvPicPr>
          <p:cNvPr id="16" name="Google Shape;16;p2"/>
          <p:cNvPicPr preferRelativeResize="0"/>
          <p:nvPr/>
        </p:nvPicPr>
        <p:blipFill rotWithShape="1">
          <a:blip r:embed="rId5">
            <a:alphaModFix/>
          </a:blip>
          <a:srcRect/>
          <a:stretch/>
        </p:blipFill>
        <p:spPr>
          <a:xfrm rot="2215985">
            <a:off x="359082" y="-1033585"/>
            <a:ext cx="3417360" cy="3417368"/>
          </a:xfrm>
          <a:prstGeom prst="rect">
            <a:avLst/>
          </a:prstGeom>
          <a:noFill/>
          <a:ln>
            <a:noFill/>
          </a:ln>
        </p:spPr>
      </p:pic>
      <p:pic>
        <p:nvPicPr>
          <p:cNvPr id="17" name="Google Shape;17;p2"/>
          <p:cNvPicPr preferRelativeResize="0"/>
          <p:nvPr/>
        </p:nvPicPr>
        <p:blipFill rotWithShape="1">
          <a:blip r:embed="rId6">
            <a:alphaModFix/>
          </a:blip>
          <a:srcRect/>
          <a:stretch/>
        </p:blipFill>
        <p:spPr>
          <a:xfrm rot="2699979">
            <a:off x="3506647" y="3488148"/>
            <a:ext cx="2356030" cy="2356006"/>
          </a:xfrm>
          <a:prstGeom prst="rect">
            <a:avLst/>
          </a:prstGeom>
          <a:noFill/>
          <a:ln>
            <a:noFill/>
          </a:ln>
        </p:spPr>
      </p:pic>
      <p:pic>
        <p:nvPicPr>
          <p:cNvPr id="18" name="Google Shape;18;p2"/>
          <p:cNvPicPr preferRelativeResize="0"/>
          <p:nvPr/>
        </p:nvPicPr>
        <p:blipFill rotWithShape="1">
          <a:blip r:embed="rId7">
            <a:alphaModFix/>
          </a:blip>
          <a:srcRect/>
          <a:stretch/>
        </p:blipFill>
        <p:spPr>
          <a:xfrm rot="-8399294">
            <a:off x="7106324" y="-138251"/>
            <a:ext cx="2381526" cy="2381526"/>
          </a:xfrm>
          <a:prstGeom prst="rect">
            <a:avLst/>
          </a:prstGeom>
          <a:noFill/>
          <a:ln>
            <a:noFill/>
          </a:ln>
        </p:spPr>
      </p:pic>
      <p:pic>
        <p:nvPicPr>
          <p:cNvPr id="19" name="Google Shape;19;p2"/>
          <p:cNvPicPr preferRelativeResize="0"/>
          <p:nvPr/>
        </p:nvPicPr>
        <p:blipFill rotWithShape="1">
          <a:blip r:embed="rId8">
            <a:alphaModFix/>
          </a:blip>
          <a:srcRect/>
          <a:stretch/>
        </p:blipFill>
        <p:spPr>
          <a:xfrm>
            <a:off x="7117100" y="3180275"/>
            <a:ext cx="2247525" cy="2247500"/>
          </a:xfrm>
          <a:prstGeom prst="rect">
            <a:avLst/>
          </a:prstGeom>
          <a:noFill/>
          <a:ln>
            <a:noFill/>
          </a:ln>
        </p:spPr>
      </p:pic>
      <p:pic>
        <p:nvPicPr>
          <p:cNvPr id="20" name="Google Shape;20;p2"/>
          <p:cNvPicPr preferRelativeResize="0"/>
          <p:nvPr/>
        </p:nvPicPr>
        <p:blipFill rotWithShape="1">
          <a:blip r:embed="rId9">
            <a:alphaModFix/>
          </a:blip>
          <a:srcRect/>
          <a:stretch/>
        </p:blipFill>
        <p:spPr>
          <a:xfrm>
            <a:off x="-362374" y="-316250"/>
            <a:ext cx="2272075" cy="2272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46"/>
        <p:cNvGrpSpPr/>
        <p:nvPr/>
      </p:nvGrpSpPr>
      <p:grpSpPr>
        <a:xfrm>
          <a:off x="0" y="0"/>
          <a:ext cx="0" cy="0"/>
          <a:chOff x="0" y="0"/>
          <a:chExt cx="0" cy="0"/>
        </a:xfrm>
      </p:grpSpPr>
      <p:pic>
        <p:nvPicPr>
          <p:cNvPr id="347" name="Google Shape;347;p27"/>
          <p:cNvPicPr preferRelativeResize="0"/>
          <p:nvPr/>
        </p:nvPicPr>
        <p:blipFill rotWithShape="1">
          <a:blip r:embed="rId2">
            <a:alphaModFix/>
          </a:blip>
          <a:srcRect/>
          <a:stretch/>
        </p:blipFill>
        <p:spPr>
          <a:xfrm rot="3892029">
            <a:off x="-118179" y="3504457"/>
            <a:ext cx="2548487" cy="2548422"/>
          </a:xfrm>
          <a:prstGeom prst="rect">
            <a:avLst/>
          </a:prstGeom>
          <a:noFill/>
          <a:ln>
            <a:noFill/>
          </a:ln>
        </p:spPr>
      </p:pic>
      <p:pic>
        <p:nvPicPr>
          <p:cNvPr id="348" name="Google Shape;348;p27"/>
          <p:cNvPicPr preferRelativeResize="0"/>
          <p:nvPr/>
        </p:nvPicPr>
        <p:blipFill rotWithShape="1">
          <a:blip r:embed="rId3">
            <a:alphaModFix/>
          </a:blip>
          <a:srcRect/>
          <a:stretch/>
        </p:blipFill>
        <p:spPr>
          <a:xfrm rot="10325014" flipH="1">
            <a:off x="8015701" y="3229319"/>
            <a:ext cx="2268882" cy="2268895"/>
          </a:xfrm>
          <a:prstGeom prst="rect">
            <a:avLst/>
          </a:prstGeom>
          <a:noFill/>
          <a:ln>
            <a:noFill/>
          </a:ln>
        </p:spPr>
      </p:pic>
      <p:pic>
        <p:nvPicPr>
          <p:cNvPr id="349" name="Google Shape;349;p27"/>
          <p:cNvPicPr preferRelativeResize="0"/>
          <p:nvPr/>
        </p:nvPicPr>
        <p:blipFill rotWithShape="1">
          <a:blip r:embed="rId4">
            <a:alphaModFix/>
          </a:blip>
          <a:srcRect/>
          <a:stretch/>
        </p:blipFill>
        <p:spPr>
          <a:xfrm rot="10800000" flipH="1">
            <a:off x="8237395" y="-557819"/>
            <a:ext cx="1825475" cy="1825475"/>
          </a:xfrm>
          <a:prstGeom prst="rect">
            <a:avLst/>
          </a:prstGeom>
          <a:noFill/>
          <a:ln>
            <a:noFill/>
          </a:ln>
        </p:spPr>
      </p:pic>
      <p:pic>
        <p:nvPicPr>
          <p:cNvPr id="350" name="Google Shape;350;p27"/>
          <p:cNvPicPr preferRelativeResize="0"/>
          <p:nvPr/>
        </p:nvPicPr>
        <p:blipFill rotWithShape="1">
          <a:blip r:embed="rId5">
            <a:alphaModFix/>
          </a:blip>
          <a:srcRect/>
          <a:stretch/>
        </p:blipFill>
        <p:spPr>
          <a:xfrm rot="168">
            <a:off x="-1145112" y="-944820"/>
            <a:ext cx="3279835" cy="3279835"/>
          </a:xfrm>
          <a:prstGeom prst="rect">
            <a:avLst/>
          </a:prstGeom>
          <a:noFill/>
          <a:ln>
            <a:noFill/>
          </a:ln>
        </p:spPr>
      </p:pic>
      <p:pic>
        <p:nvPicPr>
          <p:cNvPr id="351" name="Google Shape;351;p27"/>
          <p:cNvPicPr preferRelativeResize="0"/>
          <p:nvPr/>
        </p:nvPicPr>
        <p:blipFill rotWithShape="1">
          <a:blip r:embed="rId2">
            <a:alphaModFix/>
          </a:blip>
          <a:srcRect/>
          <a:stretch/>
        </p:blipFill>
        <p:spPr>
          <a:xfrm rot="1843399">
            <a:off x="-885930" y="3348157"/>
            <a:ext cx="2548490" cy="25484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52"/>
        <p:cNvGrpSpPr/>
        <p:nvPr/>
      </p:nvGrpSpPr>
      <p:grpSpPr>
        <a:xfrm>
          <a:off x="0" y="0"/>
          <a:ext cx="0" cy="0"/>
          <a:chOff x="0" y="0"/>
          <a:chExt cx="0" cy="0"/>
        </a:xfrm>
      </p:grpSpPr>
      <p:pic>
        <p:nvPicPr>
          <p:cNvPr id="353" name="Google Shape;353;p28"/>
          <p:cNvPicPr preferRelativeResize="0"/>
          <p:nvPr/>
        </p:nvPicPr>
        <p:blipFill rotWithShape="1">
          <a:blip r:embed="rId2">
            <a:alphaModFix/>
          </a:blip>
          <a:srcRect/>
          <a:stretch/>
        </p:blipFill>
        <p:spPr>
          <a:xfrm rot="-3817607" flipH="1">
            <a:off x="7428085" y="3444749"/>
            <a:ext cx="2575242" cy="2667838"/>
          </a:xfrm>
          <a:prstGeom prst="rect">
            <a:avLst/>
          </a:prstGeom>
          <a:noFill/>
          <a:ln>
            <a:noFill/>
          </a:ln>
        </p:spPr>
      </p:pic>
      <p:pic>
        <p:nvPicPr>
          <p:cNvPr id="354" name="Google Shape;354;p28"/>
          <p:cNvPicPr preferRelativeResize="0"/>
          <p:nvPr/>
        </p:nvPicPr>
        <p:blipFill rotWithShape="1">
          <a:blip r:embed="rId3">
            <a:alphaModFix/>
          </a:blip>
          <a:srcRect/>
          <a:stretch/>
        </p:blipFill>
        <p:spPr>
          <a:xfrm rot="-10350283">
            <a:off x="-930960" y="3228061"/>
            <a:ext cx="2395579" cy="2271411"/>
          </a:xfrm>
          <a:prstGeom prst="rect">
            <a:avLst/>
          </a:prstGeom>
          <a:noFill/>
          <a:ln>
            <a:noFill/>
          </a:ln>
        </p:spPr>
      </p:pic>
      <p:pic>
        <p:nvPicPr>
          <p:cNvPr id="355" name="Google Shape;355;p28"/>
          <p:cNvPicPr preferRelativeResize="0"/>
          <p:nvPr/>
        </p:nvPicPr>
        <p:blipFill rotWithShape="1">
          <a:blip r:embed="rId4">
            <a:alphaModFix/>
          </a:blip>
          <a:srcRect/>
          <a:stretch/>
        </p:blipFill>
        <p:spPr>
          <a:xfrm rot="10800000">
            <a:off x="-697825" y="-557819"/>
            <a:ext cx="1929330" cy="1825475"/>
          </a:xfrm>
          <a:prstGeom prst="rect">
            <a:avLst/>
          </a:prstGeom>
          <a:noFill/>
          <a:ln>
            <a:noFill/>
          </a:ln>
        </p:spPr>
      </p:pic>
      <p:pic>
        <p:nvPicPr>
          <p:cNvPr id="356" name="Google Shape;356;p28"/>
          <p:cNvPicPr preferRelativeResize="0"/>
          <p:nvPr/>
        </p:nvPicPr>
        <p:blipFill rotWithShape="1">
          <a:blip r:embed="rId5">
            <a:alphaModFix/>
          </a:blip>
          <a:srcRect/>
          <a:stretch/>
        </p:blipFill>
        <p:spPr>
          <a:xfrm rot="-159" flipH="1">
            <a:off x="6982498" y="-868620"/>
            <a:ext cx="3466425" cy="3279835"/>
          </a:xfrm>
          <a:prstGeom prst="rect">
            <a:avLst/>
          </a:prstGeom>
          <a:noFill/>
          <a:ln>
            <a:noFill/>
          </a:ln>
        </p:spPr>
      </p:pic>
      <p:pic>
        <p:nvPicPr>
          <p:cNvPr id="357" name="Google Shape;357;p28"/>
          <p:cNvPicPr preferRelativeResize="0"/>
          <p:nvPr/>
        </p:nvPicPr>
        <p:blipFill rotWithShape="1">
          <a:blip r:embed="rId2">
            <a:alphaModFix/>
          </a:blip>
          <a:srcRect/>
          <a:stretch/>
        </p:blipFill>
        <p:spPr>
          <a:xfrm rot="-1760983" flipH="1">
            <a:off x="8198932" y="3328842"/>
            <a:ext cx="2656399" cy="258705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grpSp>
        <p:nvGrpSpPr>
          <p:cNvPr id="22" name="Google Shape;22;p3"/>
          <p:cNvGrpSpPr/>
          <p:nvPr/>
        </p:nvGrpSpPr>
        <p:grpSpPr>
          <a:xfrm>
            <a:off x="550454" y="-495609"/>
            <a:ext cx="8402395" cy="6280110"/>
            <a:chOff x="550454" y="-495609"/>
            <a:chExt cx="8402395" cy="6280110"/>
          </a:xfrm>
        </p:grpSpPr>
        <p:grpSp>
          <p:nvGrpSpPr>
            <p:cNvPr id="23" name="Google Shape;23;p3"/>
            <p:cNvGrpSpPr/>
            <p:nvPr/>
          </p:nvGrpSpPr>
          <p:grpSpPr>
            <a:xfrm>
              <a:off x="550454" y="0"/>
              <a:ext cx="8402395" cy="5784501"/>
              <a:chOff x="550454" y="0"/>
              <a:chExt cx="8402395" cy="5784501"/>
            </a:xfrm>
          </p:grpSpPr>
          <p:pic>
            <p:nvPicPr>
              <p:cNvPr id="24" name="Google Shape;24;p3"/>
              <p:cNvPicPr preferRelativeResize="0"/>
              <p:nvPr/>
            </p:nvPicPr>
            <p:blipFill rotWithShape="1">
              <a:blip r:embed="rId2">
                <a:alphaModFix/>
              </a:blip>
              <a:srcRect/>
              <a:stretch/>
            </p:blipFill>
            <p:spPr>
              <a:xfrm rot="-6932157">
                <a:off x="1129135" y="2341484"/>
                <a:ext cx="2559505" cy="2559485"/>
              </a:xfrm>
              <a:prstGeom prst="rect">
                <a:avLst/>
              </a:prstGeom>
              <a:noFill/>
              <a:ln>
                <a:noFill/>
              </a:ln>
            </p:spPr>
          </p:pic>
          <p:pic>
            <p:nvPicPr>
              <p:cNvPr id="25" name="Google Shape;25;p3"/>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26" name="Google Shape;26;p3"/>
              <p:cNvPicPr preferRelativeResize="0"/>
              <p:nvPr/>
            </p:nvPicPr>
            <p:blipFill rotWithShape="1">
              <a:blip r:embed="rId4">
                <a:alphaModFix/>
              </a:blip>
              <a:srcRect/>
              <a:stretch/>
            </p:blipFill>
            <p:spPr>
              <a:xfrm rot="2237397">
                <a:off x="4528206" y="2002114"/>
                <a:ext cx="3150118" cy="3150119"/>
              </a:xfrm>
              <a:prstGeom prst="rect">
                <a:avLst/>
              </a:prstGeom>
              <a:noFill/>
              <a:ln>
                <a:noFill/>
              </a:ln>
            </p:spPr>
          </p:pic>
          <p:pic>
            <p:nvPicPr>
              <p:cNvPr id="27" name="Google Shape;27;p3"/>
              <p:cNvPicPr preferRelativeResize="0"/>
              <p:nvPr/>
            </p:nvPicPr>
            <p:blipFill rotWithShape="1">
              <a:blip r:embed="rId5">
                <a:alphaModFix/>
              </a:blip>
              <a:srcRect/>
              <a:stretch/>
            </p:blipFill>
            <p:spPr>
              <a:xfrm rot="2699979">
                <a:off x="6108872" y="487948"/>
                <a:ext cx="2356030" cy="2356006"/>
              </a:xfrm>
              <a:prstGeom prst="rect">
                <a:avLst/>
              </a:prstGeom>
              <a:noFill/>
              <a:ln>
                <a:noFill/>
              </a:ln>
            </p:spPr>
          </p:pic>
          <p:pic>
            <p:nvPicPr>
              <p:cNvPr id="28" name="Google Shape;28;p3"/>
              <p:cNvPicPr preferRelativeResize="0"/>
              <p:nvPr/>
            </p:nvPicPr>
            <p:blipFill rotWithShape="1">
              <a:blip r:embed="rId6">
                <a:alphaModFix/>
              </a:blip>
              <a:srcRect/>
              <a:stretch/>
            </p:blipFill>
            <p:spPr>
              <a:xfrm rot="-7200010" flipH="1">
                <a:off x="906036" y="1617254"/>
                <a:ext cx="1884151" cy="1908991"/>
              </a:xfrm>
              <a:prstGeom prst="rect">
                <a:avLst/>
              </a:prstGeom>
              <a:noFill/>
              <a:ln>
                <a:noFill/>
              </a:ln>
            </p:spPr>
          </p:pic>
          <p:pic>
            <p:nvPicPr>
              <p:cNvPr id="29" name="Google Shape;29;p3"/>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30" name="Google Shape;30;p3"/>
              <p:cNvPicPr preferRelativeResize="0"/>
              <p:nvPr/>
            </p:nvPicPr>
            <p:blipFill>
              <a:blip r:embed="rId7">
                <a:alphaModFix/>
              </a:blip>
              <a:stretch>
                <a:fillRect/>
              </a:stretch>
            </p:blipFill>
            <p:spPr>
              <a:xfrm rot="-7325558">
                <a:off x="3932100" y="2787087"/>
                <a:ext cx="1901025" cy="1901025"/>
              </a:xfrm>
              <a:prstGeom prst="rect">
                <a:avLst/>
              </a:prstGeom>
              <a:noFill/>
              <a:ln>
                <a:noFill/>
              </a:ln>
            </p:spPr>
          </p:pic>
          <p:pic>
            <p:nvPicPr>
              <p:cNvPr id="31" name="Google Shape;31;p3"/>
              <p:cNvPicPr preferRelativeResize="0"/>
              <p:nvPr/>
            </p:nvPicPr>
            <p:blipFill>
              <a:blip r:embed="rId8">
                <a:alphaModFix/>
              </a:blip>
              <a:stretch>
                <a:fillRect/>
              </a:stretch>
            </p:blipFill>
            <p:spPr>
              <a:xfrm rot="-1717224">
                <a:off x="1372857" y="429008"/>
                <a:ext cx="2227087" cy="2227087"/>
              </a:xfrm>
              <a:prstGeom prst="rect">
                <a:avLst/>
              </a:prstGeom>
              <a:noFill/>
              <a:ln>
                <a:noFill/>
              </a:ln>
            </p:spPr>
          </p:pic>
          <p:pic>
            <p:nvPicPr>
              <p:cNvPr id="32" name="Google Shape;32;p3"/>
              <p:cNvPicPr preferRelativeResize="0"/>
              <p:nvPr/>
            </p:nvPicPr>
            <p:blipFill rotWithShape="1">
              <a:blip r:embed="rId3">
                <a:alphaModFix/>
              </a:blip>
              <a:srcRect/>
              <a:stretch/>
            </p:blipFill>
            <p:spPr>
              <a:xfrm rot="-6786624">
                <a:off x="5924063" y="1842711"/>
                <a:ext cx="2128246" cy="2128251"/>
              </a:xfrm>
              <a:prstGeom prst="rect">
                <a:avLst/>
              </a:prstGeom>
              <a:noFill/>
              <a:ln>
                <a:noFill/>
              </a:ln>
            </p:spPr>
          </p:pic>
          <p:pic>
            <p:nvPicPr>
              <p:cNvPr id="33" name="Google Shape;33;p3"/>
              <p:cNvPicPr preferRelativeResize="0"/>
              <p:nvPr/>
            </p:nvPicPr>
            <p:blipFill rotWithShape="1">
              <a:blip r:embed="rId6">
                <a:alphaModFix/>
              </a:blip>
              <a:srcRect/>
              <a:stretch/>
            </p:blipFill>
            <p:spPr>
              <a:xfrm rot="9938371" flipH="1">
                <a:off x="2697093" y="2699284"/>
                <a:ext cx="1819940" cy="1843909"/>
              </a:xfrm>
              <a:prstGeom prst="rect">
                <a:avLst/>
              </a:prstGeom>
              <a:noFill/>
              <a:ln>
                <a:noFill/>
              </a:ln>
            </p:spPr>
          </p:pic>
        </p:grpSp>
        <p:grpSp>
          <p:nvGrpSpPr>
            <p:cNvPr id="34" name="Google Shape;34;p3"/>
            <p:cNvGrpSpPr/>
            <p:nvPr/>
          </p:nvGrpSpPr>
          <p:grpSpPr>
            <a:xfrm rot="10590709">
              <a:off x="1690021" y="-287716"/>
              <a:ext cx="6997644" cy="5381151"/>
              <a:chOff x="1487960" y="-66055"/>
              <a:chExt cx="7602786" cy="5846503"/>
            </a:xfrm>
          </p:grpSpPr>
          <p:pic>
            <p:nvPicPr>
              <p:cNvPr id="35" name="Google Shape;35;p3"/>
              <p:cNvPicPr preferRelativeResize="0"/>
              <p:nvPr/>
            </p:nvPicPr>
            <p:blipFill rotWithShape="1">
              <a:blip r:embed="rId2">
                <a:alphaModFix/>
              </a:blip>
              <a:srcRect/>
              <a:stretch/>
            </p:blipFill>
            <p:spPr>
              <a:xfrm rot="-6932157">
                <a:off x="2808812" y="2174630"/>
                <a:ext cx="2559505" cy="2559485"/>
              </a:xfrm>
              <a:prstGeom prst="rect">
                <a:avLst/>
              </a:prstGeom>
              <a:noFill/>
              <a:ln>
                <a:noFill/>
              </a:ln>
            </p:spPr>
          </p:pic>
          <p:pic>
            <p:nvPicPr>
              <p:cNvPr id="36" name="Google Shape;36;p3"/>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37" name="Google Shape;37;p3"/>
              <p:cNvPicPr preferRelativeResize="0"/>
              <p:nvPr/>
            </p:nvPicPr>
            <p:blipFill rotWithShape="1">
              <a:blip r:embed="rId4">
                <a:alphaModFix/>
              </a:blip>
              <a:srcRect/>
              <a:stretch/>
            </p:blipFill>
            <p:spPr>
              <a:xfrm rot="2237397">
                <a:off x="4808141" y="1998061"/>
                <a:ext cx="3150118" cy="3150119"/>
              </a:xfrm>
              <a:prstGeom prst="rect">
                <a:avLst/>
              </a:prstGeom>
              <a:noFill/>
              <a:ln>
                <a:noFill/>
              </a:ln>
            </p:spPr>
          </p:pic>
          <p:pic>
            <p:nvPicPr>
              <p:cNvPr id="38" name="Google Shape;38;p3"/>
              <p:cNvPicPr preferRelativeResize="0"/>
              <p:nvPr/>
            </p:nvPicPr>
            <p:blipFill rotWithShape="1">
              <a:blip r:embed="rId5">
                <a:alphaModFix/>
              </a:blip>
              <a:srcRect/>
              <a:stretch/>
            </p:blipFill>
            <p:spPr>
              <a:xfrm rot="2699979">
                <a:off x="5891281" y="421892"/>
                <a:ext cx="2356030" cy="2356006"/>
              </a:xfrm>
              <a:prstGeom prst="rect">
                <a:avLst/>
              </a:prstGeom>
              <a:noFill/>
              <a:ln>
                <a:noFill/>
              </a:ln>
            </p:spPr>
          </p:pic>
          <p:pic>
            <p:nvPicPr>
              <p:cNvPr id="39" name="Google Shape;39;p3"/>
              <p:cNvPicPr preferRelativeResize="0"/>
              <p:nvPr/>
            </p:nvPicPr>
            <p:blipFill rotWithShape="1">
              <a:blip r:embed="rId6">
                <a:alphaModFix/>
              </a:blip>
              <a:srcRect/>
              <a:stretch/>
            </p:blipFill>
            <p:spPr>
              <a:xfrm rot="-7200010" flipH="1">
                <a:off x="1843542" y="1992050"/>
                <a:ext cx="1884151" cy="1908991"/>
              </a:xfrm>
              <a:prstGeom prst="rect">
                <a:avLst/>
              </a:prstGeom>
              <a:noFill/>
              <a:ln>
                <a:noFill/>
              </a:ln>
            </p:spPr>
          </p:pic>
          <p:pic>
            <p:nvPicPr>
              <p:cNvPr id="40" name="Google Shape;40;p3"/>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41" name="Google Shape;41;p3"/>
              <p:cNvPicPr preferRelativeResize="0"/>
              <p:nvPr/>
            </p:nvPicPr>
            <p:blipFill>
              <a:blip r:embed="rId7">
                <a:alphaModFix/>
              </a:blip>
              <a:stretch>
                <a:fillRect/>
              </a:stretch>
            </p:blipFill>
            <p:spPr>
              <a:xfrm rot="-7325558">
                <a:off x="3858092" y="2962368"/>
                <a:ext cx="1901025" cy="1901025"/>
              </a:xfrm>
              <a:prstGeom prst="rect">
                <a:avLst/>
              </a:prstGeom>
              <a:noFill/>
              <a:ln>
                <a:noFill/>
              </a:ln>
            </p:spPr>
          </p:pic>
          <p:pic>
            <p:nvPicPr>
              <p:cNvPr id="42" name="Google Shape;42;p3"/>
              <p:cNvPicPr preferRelativeResize="0"/>
              <p:nvPr/>
            </p:nvPicPr>
            <p:blipFill>
              <a:blip r:embed="rId8">
                <a:alphaModFix/>
              </a:blip>
              <a:stretch>
                <a:fillRect/>
              </a:stretch>
            </p:blipFill>
            <p:spPr>
              <a:xfrm rot="-1717224">
                <a:off x="3931600" y="1389865"/>
                <a:ext cx="2227087" cy="2227087"/>
              </a:xfrm>
              <a:prstGeom prst="rect">
                <a:avLst/>
              </a:prstGeom>
              <a:noFill/>
              <a:ln>
                <a:noFill/>
              </a:ln>
            </p:spPr>
          </p:pic>
          <p:pic>
            <p:nvPicPr>
              <p:cNvPr id="43" name="Google Shape;43;p3"/>
              <p:cNvPicPr preferRelativeResize="0"/>
              <p:nvPr/>
            </p:nvPicPr>
            <p:blipFill rotWithShape="1">
              <a:blip r:embed="rId3">
                <a:alphaModFix/>
              </a:blip>
              <a:srcRect/>
              <a:stretch/>
            </p:blipFill>
            <p:spPr>
              <a:xfrm rot="-6786624">
                <a:off x="6630221" y="1674016"/>
                <a:ext cx="2128246" cy="2128251"/>
              </a:xfrm>
              <a:prstGeom prst="rect">
                <a:avLst/>
              </a:prstGeom>
              <a:noFill/>
              <a:ln>
                <a:noFill/>
              </a:ln>
            </p:spPr>
          </p:pic>
          <p:pic>
            <p:nvPicPr>
              <p:cNvPr id="44" name="Google Shape;44;p3"/>
              <p:cNvPicPr preferRelativeResize="0"/>
              <p:nvPr/>
            </p:nvPicPr>
            <p:blipFill rotWithShape="1">
              <a:blip r:embed="rId6">
                <a:alphaModFix/>
              </a:blip>
              <a:srcRect/>
              <a:stretch/>
            </p:blipFill>
            <p:spPr>
              <a:xfrm rot="9938371" flipH="1">
                <a:off x="5029212" y="1899184"/>
                <a:ext cx="1819940" cy="1843909"/>
              </a:xfrm>
              <a:prstGeom prst="rect">
                <a:avLst/>
              </a:prstGeom>
              <a:noFill/>
              <a:ln>
                <a:noFill/>
              </a:ln>
            </p:spPr>
          </p:pic>
        </p:grpSp>
      </p:grpSp>
      <p:pic>
        <p:nvPicPr>
          <p:cNvPr id="45" name="Google Shape;45;p3"/>
          <p:cNvPicPr preferRelativeResize="0"/>
          <p:nvPr/>
        </p:nvPicPr>
        <p:blipFill rotWithShape="1">
          <a:blip r:embed="rId5">
            <a:alphaModFix/>
          </a:blip>
          <a:srcRect/>
          <a:stretch/>
        </p:blipFill>
        <p:spPr>
          <a:xfrm rot="-8309310">
            <a:off x="943016" y="2054656"/>
            <a:ext cx="2168504" cy="2168478"/>
          </a:xfrm>
          <a:prstGeom prst="rect">
            <a:avLst/>
          </a:prstGeom>
          <a:noFill/>
          <a:ln>
            <a:noFill/>
          </a:ln>
        </p:spPr>
      </p:pic>
      <p:pic>
        <p:nvPicPr>
          <p:cNvPr id="46" name="Google Shape;46;p3"/>
          <p:cNvPicPr preferRelativeResize="0"/>
          <p:nvPr/>
        </p:nvPicPr>
        <p:blipFill rotWithShape="1">
          <a:blip r:embed="rId3">
            <a:alphaModFix/>
          </a:blip>
          <a:srcRect/>
          <a:stretch/>
        </p:blipFill>
        <p:spPr>
          <a:xfrm rot="8999997">
            <a:off x="3491049" y="1318416"/>
            <a:ext cx="1958847" cy="1958851"/>
          </a:xfrm>
          <a:prstGeom prst="rect">
            <a:avLst/>
          </a:prstGeom>
          <a:noFill/>
          <a:ln>
            <a:noFill/>
          </a:ln>
        </p:spPr>
      </p:pic>
      <p:pic>
        <p:nvPicPr>
          <p:cNvPr id="47" name="Google Shape;47;p3"/>
          <p:cNvPicPr preferRelativeResize="0"/>
          <p:nvPr/>
        </p:nvPicPr>
        <p:blipFill>
          <a:blip r:embed="rId8">
            <a:alphaModFix/>
          </a:blip>
          <a:stretch>
            <a:fillRect/>
          </a:stretch>
        </p:blipFill>
        <p:spPr>
          <a:xfrm rot="8873481">
            <a:off x="2522299" y="1469262"/>
            <a:ext cx="2049822" cy="2049822"/>
          </a:xfrm>
          <a:prstGeom prst="rect">
            <a:avLst/>
          </a:prstGeom>
          <a:noFill/>
          <a:ln>
            <a:noFill/>
          </a:ln>
        </p:spPr>
      </p:pic>
      <p:pic>
        <p:nvPicPr>
          <p:cNvPr id="48" name="Google Shape;48;p3"/>
          <p:cNvPicPr preferRelativeResize="0"/>
          <p:nvPr/>
        </p:nvPicPr>
        <p:blipFill rotWithShape="1">
          <a:blip r:embed="rId3">
            <a:alphaModFix/>
          </a:blip>
          <a:srcRect/>
          <a:stretch/>
        </p:blipFill>
        <p:spPr>
          <a:xfrm rot="8999997">
            <a:off x="4891049" y="964541"/>
            <a:ext cx="1958847" cy="1958851"/>
          </a:xfrm>
          <a:prstGeom prst="rect">
            <a:avLst/>
          </a:prstGeom>
          <a:noFill/>
          <a:ln>
            <a:noFill/>
          </a:ln>
        </p:spPr>
      </p:pic>
      <p:sp>
        <p:nvSpPr>
          <p:cNvPr id="49" name="Google Shape;49;p3"/>
          <p:cNvSpPr txBox="1">
            <a:spLocks noGrp="1"/>
          </p:cNvSpPr>
          <p:nvPr>
            <p:ph type="title"/>
          </p:nvPr>
        </p:nvSpPr>
        <p:spPr>
          <a:xfrm>
            <a:off x="2391925" y="2401125"/>
            <a:ext cx="4360200" cy="63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2996575"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391925" y="2979775"/>
            <a:ext cx="4360200" cy="39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 name="Google Shape;5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55" name="Google Shape;55;p4"/>
          <p:cNvPicPr preferRelativeResize="0"/>
          <p:nvPr/>
        </p:nvPicPr>
        <p:blipFill rotWithShape="1">
          <a:blip r:embed="rId2">
            <a:alphaModFix/>
          </a:blip>
          <a:srcRect/>
          <a:stretch/>
        </p:blipFill>
        <p:spPr>
          <a:xfrm rot="5794221">
            <a:off x="-285574" y="3348259"/>
            <a:ext cx="3378822" cy="3378750"/>
          </a:xfrm>
          <a:prstGeom prst="rect">
            <a:avLst/>
          </a:prstGeom>
          <a:noFill/>
          <a:ln>
            <a:noFill/>
          </a:ln>
        </p:spPr>
      </p:pic>
      <p:pic>
        <p:nvPicPr>
          <p:cNvPr id="56" name="Google Shape;56;p4"/>
          <p:cNvPicPr preferRelativeResize="0"/>
          <p:nvPr/>
        </p:nvPicPr>
        <p:blipFill rotWithShape="1">
          <a:blip r:embed="rId3">
            <a:alphaModFix/>
          </a:blip>
          <a:srcRect/>
          <a:stretch/>
        </p:blipFill>
        <p:spPr>
          <a:xfrm rot="-8974642" flipH="1">
            <a:off x="7208845" y="-664773"/>
            <a:ext cx="2268884" cy="2268894"/>
          </a:xfrm>
          <a:prstGeom prst="rect">
            <a:avLst/>
          </a:prstGeom>
          <a:noFill/>
          <a:ln>
            <a:noFill/>
          </a:ln>
        </p:spPr>
      </p:pic>
      <p:pic>
        <p:nvPicPr>
          <p:cNvPr id="57" name="Google Shape;57;p4"/>
          <p:cNvPicPr preferRelativeResize="0"/>
          <p:nvPr/>
        </p:nvPicPr>
        <p:blipFill rotWithShape="1">
          <a:blip r:embed="rId4">
            <a:alphaModFix/>
          </a:blip>
          <a:srcRect/>
          <a:stretch/>
        </p:blipFill>
        <p:spPr>
          <a:xfrm>
            <a:off x="7639175" y="3621400"/>
            <a:ext cx="1825475" cy="1825475"/>
          </a:xfrm>
          <a:prstGeom prst="rect">
            <a:avLst/>
          </a:prstGeom>
          <a:noFill/>
          <a:ln>
            <a:noFill/>
          </a:ln>
        </p:spPr>
      </p:pic>
      <p:pic>
        <p:nvPicPr>
          <p:cNvPr id="58" name="Google Shape;58;p4"/>
          <p:cNvPicPr preferRelativeResize="0"/>
          <p:nvPr/>
        </p:nvPicPr>
        <p:blipFill rotWithShape="1">
          <a:blip r:embed="rId5">
            <a:alphaModFix/>
          </a:blip>
          <a:srcRect/>
          <a:stretch/>
        </p:blipFill>
        <p:spPr>
          <a:xfrm rot="2215995">
            <a:off x="-1720116" y="-1227846"/>
            <a:ext cx="2775003" cy="277501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7"/>
          <p:cNvSpPr txBox="1">
            <a:spLocks noGrp="1"/>
          </p:cNvSpPr>
          <p:nvPr>
            <p:ph type="title"/>
          </p:nvPr>
        </p:nvSpPr>
        <p:spPr>
          <a:xfrm>
            <a:off x="3376050" y="1098025"/>
            <a:ext cx="457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7"/>
          <p:cNvSpPr txBox="1">
            <a:spLocks noGrp="1"/>
          </p:cNvSpPr>
          <p:nvPr>
            <p:ph type="body" idx="1"/>
          </p:nvPr>
        </p:nvSpPr>
        <p:spPr>
          <a:xfrm>
            <a:off x="3376050" y="1805475"/>
            <a:ext cx="4576800" cy="2407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pic>
        <p:nvPicPr>
          <p:cNvPr id="78" name="Google Shape;78;p7"/>
          <p:cNvPicPr preferRelativeResize="0"/>
          <p:nvPr/>
        </p:nvPicPr>
        <p:blipFill rotWithShape="1">
          <a:blip r:embed="rId2">
            <a:alphaModFix/>
          </a:blip>
          <a:srcRect t="768" b="758"/>
          <a:stretch/>
        </p:blipFill>
        <p:spPr>
          <a:xfrm>
            <a:off x="824282" y="1534379"/>
            <a:ext cx="1894870" cy="1865880"/>
          </a:xfrm>
          <a:prstGeom prst="rect">
            <a:avLst/>
          </a:prstGeom>
          <a:noFill/>
          <a:ln>
            <a:noFill/>
          </a:ln>
        </p:spPr>
      </p:pic>
      <p:pic>
        <p:nvPicPr>
          <p:cNvPr id="79" name="Google Shape;79;p7"/>
          <p:cNvPicPr preferRelativeResize="0"/>
          <p:nvPr/>
        </p:nvPicPr>
        <p:blipFill rotWithShape="1">
          <a:blip r:embed="rId3">
            <a:alphaModFix/>
          </a:blip>
          <a:srcRect t="436" b="426"/>
          <a:stretch/>
        </p:blipFill>
        <p:spPr>
          <a:xfrm rot="2656191">
            <a:off x="-911884" y="1884030"/>
            <a:ext cx="2953956" cy="2928433"/>
          </a:xfrm>
          <a:prstGeom prst="rect">
            <a:avLst/>
          </a:prstGeom>
          <a:noFill/>
          <a:ln>
            <a:noFill/>
          </a:ln>
        </p:spPr>
      </p:pic>
      <p:pic>
        <p:nvPicPr>
          <p:cNvPr id="80" name="Google Shape;80;p7"/>
          <p:cNvPicPr preferRelativeResize="0"/>
          <p:nvPr/>
        </p:nvPicPr>
        <p:blipFill rotWithShape="1">
          <a:blip r:embed="rId4">
            <a:alphaModFix/>
          </a:blip>
          <a:srcRect t="288" b="278"/>
          <a:stretch/>
        </p:blipFill>
        <p:spPr>
          <a:xfrm rot="3270975">
            <a:off x="-510552" y="2692536"/>
            <a:ext cx="3742686" cy="3721377"/>
          </a:xfrm>
          <a:prstGeom prst="rect">
            <a:avLst/>
          </a:prstGeom>
          <a:noFill/>
          <a:ln>
            <a:noFill/>
          </a:ln>
        </p:spPr>
      </p:pic>
      <p:pic>
        <p:nvPicPr>
          <p:cNvPr id="81" name="Google Shape;81;p7"/>
          <p:cNvPicPr preferRelativeResize="0"/>
          <p:nvPr/>
        </p:nvPicPr>
        <p:blipFill rotWithShape="1">
          <a:blip r:embed="rId5">
            <a:alphaModFix/>
          </a:blip>
          <a:srcRect/>
          <a:stretch/>
        </p:blipFill>
        <p:spPr>
          <a:xfrm flipH="1">
            <a:off x="-378025" y="-771149"/>
            <a:ext cx="2331125" cy="2331125"/>
          </a:xfrm>
          <a:prstGeom prst="rect">
            <a:avLst/>
          </a:prstGeom>
          <a:noFill/>
          <a:ln>
            <a:noFill/>
          </a:ln>
        </p:spPr>
      </p:pic>
      <p:pic>
        <p:nvPicPr>
          <p:cNvPr id="82" name="Google Shape;82;p7"/>
          <p:cNvPicPr preferRelativeResize="0"/>
          <p:nvPr/>
        </p:nvPicPr>
        <p:blipFill rotWithShape="1">
          <a:blip r:embed="rId6">
            <a:alphaModFix/>
          </a:blip>
          <a:srcRect/>
          <a:stretch/>
        </p:blipFill>
        <p:spPr>
          <a:xfrm rot="-1102111" flipH="1">
            <a:off x="6266153" y="-1054578"/>
            <a:ext cx="3016097" cy="3016107"/>
          </a:xfrm>
          <a:prstGeom prst="rect">
            <a:avLst/>
          </a:prstGeom>
          <a:noFill/>
          <a:ln>
            <a:noFill/>
          </a:ln>
        </p:spPr>
      </p:pic>
      <p:pic>
        <p:nvPicPr>
          <p:cNvPr id="83" name="Google Shape;83;p7"/>
          <p:cNvPicPr preferRelativeResize="0"/>
          <p:nvPr/>
        </p:nvPicPr>
        <p:blipFill rotWithShape="1">
          <a:blip r:embed="rId7">
            <a:alphaModFix/>
          </a:blip>
          <a:srcRect/>
          <a:stretch/>
        </p:blipFill>
        <p:spPr>
          <a:xfrm rot="10799992" flipH="1">
            <a:off x="7427127" y="3637427"/>
            <a:ext cx="2253500" cy="2380945"/>
          </a:xfrm>
          <a:prstGeom prst="rect">
            <a:avLst/>
          </a:prstGeom>
          <a:noFill/>
          <a:ln>
            <a:noFill/>
          </a:ln>
        </p:spPr>
      </p:pic>
      <p:pic>
        <p:nvPicPr>
          <p:cNvPr id="84" name="Google Shape;84;p7"/>
          <p:cNvPicPr preferRelativeResize="0"/>
          <p:nvPr/>
        </p:nvPicPr>
        <p:blipFill rotWithShape="1">
          <a:blip r:embed="rId4">
            <a:alphaModFix/>
          </a:blip>
          <a:srcRect t="288" b="278"/>
          <a:stretch/>
        </p:blipFill>
        <p:spPr>
          <a:xfrm rot="1560954">
            <a:off x="-877476" y="2228111"/>
            <a:ext cx="3742688" cy="37213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8"/>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87" name="Google Shape;87;p8"/>
          <p:cNvPicPr preferRelativeResize="0"/>
          <p:nvPr/>
        </p:nvPicPr>
        <p:blipFill rotWithShape="1">
          <a:blip r:embed="rId2">
            <a:alphaModFix/>
          </a:blip>
          <a:srcRect/>
          <a:stretch/>
        </p:blipFill>
        <p:spPr>
          <a:xfrm rot="-5400011">
            <a:off x="-1226097" y="7"/>
            <a:ext cx="3134000" cy="3133990"/>
          </a:xfrm>
          <a:prstGeom prst="rect">
            <a:avLst/>
          </a:prstGeom>
          <a:noFill/>
          <a:ln>
            <a:noFill/>
          </a:ln>
        </p:spPr>
      </p:pic>
      <p:pic>
        <p:nvPicPr>
          <p:cNvPr id="88" name="Google Shape;88;p8"/>
          <p:cNvPicPr preferRelativeResize="0"/>
          <p:nvPr/>
        </p:nvPicPr>
        <p:blipFill rotWithShape="1">
          <a:blip r:embed="rId3">
            <a:alphaModFix/>
          </a:blip>
          <a:srcRect/>
          <a:stretch/>
        </p:blipFill>
        <p:spPr>
          <a:xfrm rot="2451388" flipH="1">
            <a:off x="6081181" y="3262161"/>
            <a:ext cx="4762413" cy="3132184"/>
          </a:xfrm>
          <a:prstGeom prst="rect">
            <a:avLst/>
          </a:prstGeom>
          <a:noFill/>
          <a:ln>
            <a:noFill/>
          </a:ln>
        </p:spPr>
      </p:pic>
      <p:pic>
        <p:nvPicPr>
          <p:cNvPr id="89" name="Google Shape;89;p8"/>
          <p:cNvPicPr preferRelativeResize="0"/>
          <p:nvPr/>
        </p:nvPicPr>
        <p:blipFill rotWithShape="1">
          <a:blip r:embed="rId4">
            <a:alphaModFix/>
          </a:blip>
          <a:srcRect/>
          <a:stretch/>
        </p:blipFill>
        <p:spPr>
          <a:xfrm rot="-3027387">
            <a:off x="4543852" y="4097195"/>
            <a:ext cx="3064958" cy="3064935"/>
          </a:xfrm>
          <a:prstGeom prst="rect">
            <a:avLst/>
          </a:prstGeom>
          <a:noFill/>
          <a:ln>
            <a:noFill/>
          </a:ln>
        </p:spPr>
      </p:pic>
      <p:pic>
        <p:nvPicPr>
          <p:cNvPr id="90" name="Google Shape;90;p8"/>
          <p:cNvPicPr preferRelativeResize="0"/>
          <p:nvPr/>
        </p:nvPicPr>
        <p:blipFill rotWithShape="1">
          <a:blip r:embed="rId5">
            <a:alphaModFix/>
          </a:blip>
          <a:srcRect/>
          <a:stretch/>
        </p:blipFill>
        <p:spPr>
          <a:xfrm rot="5216749" flipH="1">
            <a:off x="-892369" y="2808785"/>
            <a:ext cx="2962909" cy="3001959"/>
          </a:xfrm>
          <a:prstGeom prst="rect">
            <a:avLst/>
          </a:prstGeom>
          <a:noFill/>
          <a:ln>
            <a:noFill/>
          </a:ln>
        </p:spPr>
      </p:pic>
      <p:pic>
        <p:nvPicPr>
          <p:cNvPr id="91" name="Google Shape;91;p8"/>
          <p:cNvPicPr preferRelativeResize="0"/>
          <p:nvPr/>
        </p:nvPicPr>
        <p:blipFill>
          <a:blip r:embed="rId6">
            <a:alphaModFix/>
          </a:blip>
          <a:stretch>
            <a:fillRect/>
          </a:stretch>
        </p:blipFill>
        <p:spPr>
          <a:xfrm rot="-1914003">
            <a:off x="7577910" y="318119"/>
            <a:ext cx="2995255" cy="2985517"/>
          </a:xfrm>
          <a:prstGeom prst="rect">
            <a:avLst/>
          </a:prstGeom>
          <a:noFill/>
          <a:ln>
            <a:noFill/>
          </a:ln>
        </p:spPr>
      </p:pic>
      <p:pic>
        <p:nvPicPr>
          <p:cNvPr id="92" name="Google Shape;92;p8"/>
          <p:cNvPicPr preferRelativeResize="0"/>
          <p:nvPr/>
        </p:nvPicPr>
        <p:blipFill>
          <a:blip r:embed="rId7">
            <a:alphaModFix/>
          </a:blip>
          <a:stretch>
            <a:fillRect/>
          </a:stretch>
        </p:blipFill>
        <p:spPr>
          <a:xfrm rot="8100000">
            <a:off x="-1410188" y="-1589674"/>
            <a:ext cx="3502194" cy="3502194"/>
          </a:xfrm>
          <a:prstGeom prst="rect">
            <a:avLst/>
          </a:prstGeom>
          <a:noFill/>
          <a:ln>
            <a:noFill/>
          </a:ln>
        </p:spPr>
      </p:pic>
      <p:pic>
        <p:nvPicPr>
          <p:cNvPr id="93" name="Google Shape;93;p8"/>
          <p:cNvPicPr preferRelativeResize="0"/>
          <p:nvPr/>
        </p:nvPicPr>
        <p:blipFill rotWithShape="1">
          <a:blip r:embed="rId2">
            <a:alphaModFix/>
          </a:blip>
          <a:srcRect/>
          <a:stretch/>
        </p:blipFill>
        <p:spPr>
          <a:xfrm rot="9413380">
            <a:off x="4931109" y="3658033"/>
            <a:ext cx="3605477" cy="3605479"/>
          </a:xfrm>
          <a:prstGeom prst="rect">
            <a:avLst/>
          </a:prstGeom>
          <a:noFill/>
          <a:ln>
            <a:noFill/>
          </a:ln>
        </p:spPr>
      </p:pic>
      <p:pic>
        <p:nvPicPr>
          <p:cNvPr id="94" name="Google Shape;94;p8"/>
          <p:cNvPicPr preferRelativeResize="0"/>
          <p:nvPr/>
        </p:nvPicPr>
        <p:blipFill rotWithShape="1">
          <a:blip r:embed="rId5">
            <a:alphaModFix/>
          </a:blip>
          <a:srcRect/>
          <a:stretch/>
        </p:blipFill>
        <p:spPr>
          <a:xfrm rot="-6267824" flipH="1">
            <a:off x="7648809" y="-1293595"/>
            <a:ext cx="2853437" cy="2910036"/>
          </a:xfrm>
          <a:prstGeom prst="rect">
            <a:avLst/>
          </a:prstGeom>
          <a:noFill/>
          <a:ln>
            <a:noFill/>
          </a:ln>
        </p:spPr>
      </p:pic>
      <p:pic>
        <p:nvPicPr>
          <p:cNvPr id="95" name="Google Shape;95;p8"/>
          <p:cNvPicPr preferRelativeResize="0"/>
          <p:nvPr/>
        </p:nvPicPr>
        <p:blipFill rotWithShape="1">
          <a:blip r:embed="rId8">
            <a:alphaModFix/>
          </a:blip>
          <a:srcRect/>
          <a:stretch/>
        </p:blipFill>
        <p:spPr>
          <a:xfrm rot="4652839">
            <a:off x="-870294" y="2976035"/>
            <a:ext cx="3704460" cy="3704431"/>
          </a:xfrm>
          <a:prstGeom prst="rect">
            <a:avLst/>
          </a:prstGeom>
          <a:noFill/>
          <a:ln>
            <a:noFill/>
          </a:ln>
        </p:spPr>
      </p:pic>
      <p:pic>
        <p:nvPicPr>
          <p:cNvPr id="96" name="Google Shape;96;p8"/>
          <p:cNvPicPr preferRelativeResize="0"/>
          <p:nvPr/>
        </p:nvPicPr>
        <p:blipFill rotWithShape="1">
          <a:blip r:embed="rId2">
            <a:alphaModFix/>
          </a:blip>
          <a:srcRect/>
          <a:stretch/>
        </p:blipFill>
        <p:spPr>
          <a:xfrm rot="5188986">
            <a:off x="7749924" y="2404532"/>
            <a:ext cx="2874654" cy="2896063"/>
          </a:xfrm>
          <a:prstGeom prst="rect">
            <a:avLst/>
          </a:prstGeom>
          <a:noFill/>
          <a:ln>
            <a:noFill/>
          </a:ln>
        </p:spPr>
      </p:pic>
      <p:pic>
        <p:nvPicPr>
          <p:cNvPr id="97" name="Google Shape;97;p8"/>
          <p:cNvPicPr preferRelativeResize="0"/>
          <p:nvPr/>
        </p:nvPicPr>
        <p:blipFill rotWithShape="1">
          <a:blip r:embed="rId3">
            <a:alphaModFix/>
          </a:blip>
          <a:srcRect/>
          <a:stretch/>
        </p:blipFill>
        <p:spPr>
          <a:xfrm rot="2027952">
            <a:off x="2623485" y="-1762247"/>
            <a:ext cx="4385323" cy="4385315"/>
          </a:xfrm>
          <a:prstGeom prst="rect">
            <a:avLst/>
          </a:prstGeom>
          <a:noFill/>
          <a:ln>
            <a:noFill/>
          </a:ln>
        </p:spPr>
      </p:pic>
      <p:pic>
        <p:nvPicPr>
          <p:cNvPr id="98" name="Google Shape;98;p8"/>
          <p:cNvPicPr preferRelativeResize="0"/>
          <p:nvPr/>
        </p:nvPicPr>
        <p:blipFill rotWithShape="1">
          <a:blip r:embed="rId4">
            <a:alphaModFix/>
          </a:blip>
          <a:srcRect/>
          <a:stretch/>
        </p:blipFill>
        <p:spPr>
          <a:xfrm rot="-9038810">
            <a:off x="7121987" y="-1687747"/>
            <a:ext cx="3417593" cy="3404461"/>
          </a:xfrm>
          <a:prstGeom prst="rect">
            <a:avLst/>
          </a:prstGeom>
          <a:noFill/>
          <a:ln>
            <a:noFill/>
          </a:ln>
        </p:spPr>
      </p:pic>
      <p:pic>
        <p:nvPicPr>
          <p:cNvPr id="99" name="Google Shape;99;p8"/>
          <p:cNvPicPr preferRelativeResize="0"/>
          <p:nvPr/>
        </p:nvPicPr>
        <p:blipFill rotWithShape="1">
          <a:blip r:embed="rId5">
            <a:alphaModFix/>
          </a:blip>
          <a:srcRect/>
          <a:stretch/>
        </p:blipFill>
        <p:spPr>
          <a:xfrm rot="8099977" flipH="1">
            <a:off x="740515" y="-1233258"/>
            <a:ext cx="2622945" cy="2657534"/>
          </a:xfrm>
          <a:prstGeom prst="rect">
            <a:avLst/>
          </a:prstGeom>
          <a:noFill/>
          <a:ln>
            <a:noFill/>
          </a:ln>
        </p:spPr>
      </p:pic>
      <p:pic>
        <p:nvPicPr>
          <p:cNvPr id="100" name="Google Shape;100;p8"/>
          <p:cNvPicPr preferRelativeResize="0"/>
          <p:nvPr/>
        </p:nvPicPr>
        <p:blipFill rotWithShape="1">
          <a:blip r:embed="rId5">
            <a:alphaModFix/>
          </a:blip>
          <a:srcRect/>
          <a:stretch/>
        </p:blipFill>
        <p:spPr>
          <a:xfrm rot="-1046385" flipH="1">
            <a:off x="1942656" y="3859266"/>
            <a:ext cx="2255934" cy="2285669"/>
          </a:xfrm>
          <a:prstGeom prst="rect">
            <a:avLst/>
          </a:prstGeom>
          <a:noFill/>
          <a:ln>
            <a:noFill/>
          </a:ln>
        </p:spPr>
      </p:pic>
      <p:pic>
        <p:nvPicPr>
          <p:cNvPr id="101" name="Google Shape;101;p8"/>
          <p:cNvPicPr preferRelativeResize="0"/>
          <p:nvPr/>
        </p:nvPicPr>
        <p:blipFill>
          <a:blip r:embed="rId6">
            <a:alphaModFix/>
          </a:blip>
          <a:stretch>
            <a:fillRect/>
          </a:stretch>
        </p:blipFill>
        <p:spPr>
          <a:xfrm rot="8664997">
            <a:off x="-1280576" y="1850711"/>
            <a:ext cx="2751419" cy="2751423"/>
          </a:xfrm>
          <a:prstGeom prst="rect">
            <a:avLst/>
          </a:prstGeom>
          <a:noFill/>
          <a:ln>
            <a:noFill/>
          </a:ln>
        </p:spPr>
      </p:pic>
      <p:pic>
        <p:nvPicPr>
          <p:cNvPr id="102" name="Google Shape;102;p8"/>
          <p:cNvPicPr preferRelativeResize="0"/>
          <p:nvPr/>
        </p:nvPicPr>
        <p:blipFill>
          <a:blip r:embed="rId7">
            <a:alphaModFix/>
          </a:blip>
          <a:stretch>
            <a:fillRect/>
          </a:stretch>
        </p:blipFill>
        <p:spPr>
          <a:xfrm rot="-1926655">
            <a:off x="1974970" y="-1285753"/>
            <a:ext cx="3100355" cy="3100352"/>
          </a:xfrm>
          <a:prstGeom prst="rect">
            <a:avLst/>
          </a:prstGeom>
          <a:noFill/>
          <a:ln>
            <a:noFill/>
          </a:ln>
        </p:spPr>
      </p:pic>
      <p:pic>
        <p:nvPicPr>
          <p:cNvPr id="103" name="Google Shape;103;p8"/>
          <p:cNvPicPr preferRelativeResize="0"/>
          <p:nvPr/>
        </p:nvPicPr>
        <p:blipFill rotWithShape="1">
          <a:blip r:embed="rId2">
            <a:alphaModFix/>
          </a:blip>
          <a:srcRect/>
          <a:stretch/>
        </p:blipFill>
        <p:spPr>
          <a:xfrm rot="-4625179">
            <a:off x="5306366" y="-1538657"/>
            <a:ext cx="3370302" cy="3370307"/>
          </a:xfrm>
          <a:prstGeom prst="rect">
            <a:avLst/>
          </a:prstGeom>
          <a:noFill/>
          <a:ln>
            <a:noFill/>
          </a:ln>
        </p:spPr>
      </p:pic>
      <p:pic>
        <p:nvPicPr>
          <p:cNvPr id="104" name="Google Shape;104;p8"/>
          <p:cNvPicPr preferRelativeResize="0"/>
          <p:nvPr/>
        </p:nvPicPr>
        <p:blipFill>
          <a:blip r:embed="rId7">
            <a:alphaModFix/>
          </a:blip>
          <a:stretch>
            <a:fillRect/>
          </a:stretch>
        </p:blipFill>
        <p:spPr>
          <a:xfrm rot="2535215">
            <a:off x="824645" y="3642710"/>
            <a:ext cx="3100356" cy="3100350"/>
          </a:xfrm>
          <a:prstGeom prst="rect">
            <a:avLst/>
          </a:prstGeom>
          <a:noFill/>
          <a:ln>
            <a:noFill/>
          </a:ln>
        </p:spPr>
      </p:pic>
      <p:pic>
        <p:nvPicPr>
          <p:cNvPr id="105" name="Google Shape;105;p8"/>
          <p:cNvPicPr preferRelativeResize="0"/>
          <p:nvPr/>
        </p:nvPicPr>
        <p:blipFill>
          <a:blip r:embed="rId6">
            <a:alphaModFix/>
          </a:blip>
          <a:stretch>
            <a:fillRect/>
          </a:stretch>
        </p:blipFill>
        <p:spPr>
          <a:xfrm rot="4500007">
            <a:off x="3159313" y="3961206"/>
            <a:ext cx="2702603" cy="27025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6"/>
        <p:cNvGrpSpPr/>
        <p:nvPr/>
      </p:nvGrpSpPr>
      <p:grpSpPr>
        <a:xfrm>
          <a:off x="0" y="0"/>
          <a:ext cx="0" cy="0"/>
          <a:chOff x="0" y="0"/>
          <a:chExt cx="0" cy="0"/>
        </a:xfrm>
      </p:grpSpPr>
      <p:grpSp>
        <p:nvGrpSpPr>
          <p:cNvPr id="107" name="Google Shape;107;p9"/>
          <p:cNvGrpSpPr/>
          <p:nvPr/>
        </p:nvGrpSpPr>
        <p:grpSpPr>
          <a:xfrm>
            <a:off x="550454" y="0"/>
            <a:ext cx="8402395" cy="5784501"/>
            <a:chOff x="550454" y="0"/>
            <a:chExt cx="8402395" cy="5784501"/>
          </a:xfrm>
        </p:grpSpPr>
        <p:pic>
          <p:nvPicPr>
            <p:cNvPr id="108" name="Google Shape;108;p9"/>
            <p:cNvPicPr preferRelativeResize="0"/>
            <p:nvPr/>
          </p:nvPicPr>
          <p:blipFill rotWithShape="1">
            <a:blip r:embed="rId2">
              <a:alphaModFix/>
            </a:blip>
            <a:srcRect/>
            <a:stretch/>
          </p:blipFill>
          <p:spPr>
            <a:xfrm rot="-6932157">
              <a:off x="1129135" y="2341484"/>
              <a:ext cx="2559505" cy="2559485"/>
            </a:xfrm>
            <a:prstGeom prst="rect">
              <a:avLst/>
            </a:prstGeom>
            <a:noFill/>
            <a:ln>
              <a:noFill/>
            </a:ln>
          </p:spPr>
        </p:pic>
        <p:pic>
          <p:nvPicPr>
            <p:cNvPr id="109" name="Google Shape;109;p9"/>
            <p:cNvPicPr preferRelativeResize="0"/>
            <p:nvPr/>
          </p:nvPicPr>
          <p:blipFill rotWithShape="1">
            <a:blip r:embed="rId3">
              <a:alphaModFix/>
            </a:blip>
            <a:srcRect/>
            <a:stretch/>
          </p:blipFill>
          <p:spPr>
            <a:xfrm rot="10799991">
              <a:off x="3204400" y="303477"/>
              <a:ext cx="1992950" cy="1992945"/>
            </a:xfrm>
            <a:prstGeom prst="rect">
              <a:avLst/>
            </a:prstGeom>
            <a:noFill/>
            <a:ln>
              <a:noFill/>
            </a:ln>
          </p:spPr>
        </p:pic>
        <p:pic>
          <p:nvPicPr>
            <p:cNvPr id="110" name="Google Shape;110;p9"/>
            <p:cNvPicPr preferRelativeResize="0"/>
            <p:nvPr/>
          </p:nvPicPr>
          <p:blipFill rotWithShape="1">
            <a:blip r:embed="rId4">
              <a:alphaModFix/>
            </a:blip>
            <a:srcRect/>
            <a:stretch/>
          </p:blipFill>
          <p:spPr>
            <a:xfrm rot="2237397">
              <a:off x="4528206" y="2002114"/>
              <a:ext cx="3150118" cy="3150119"/>
            </a:xfrm>
            <a:prstGeom prst="rect">
              <a:avLst/>
            </a:prstGeom>
            <a:noFill/>
            <a:ln>
              <a:noFill/>
            </a:ln>
          </p:spPr>
        </p:pic>
        <p:pic>
          <p:nvPicPr>
            <p:cNvPr id="111" name="Google Shape;111;p9"/>
            <p:cNvPicPr preferRelativeResize="0"/>
            <p:nvPr/>
          </p:nvPicPr>
          <p:blipFill rotWithShape="1">
            <a:blip r:embed="rId5">
              <a:alphaModFix/>
            </a:blip>
            <a:srcRect/>
            <a:stretch/>
          </p:blipFill>
          <p:spPr>
            <a:xfrm rot="2699979">
              <a:off x="6108872" y="487948"/>
              <a:ext cx="2356030" cy="2356006"/>
            </a:xfrm>
            <a:prstGeom prst="rect">
              <a:avLst/>
            </a:prstGeom>
            <a:noFill/>
            <a:ln>
              <a:noFill/>
            </a:ln>
          </p:spPr>
        </p:pic>
        <p:pic>
          <p:nvPicPr>
            <p:cNvPr id="112" name="Google Shape;112;p9"/>
            <p:cNvPicPr preferRelativeResize="0"/>
            <p:nvPr/>
          </p:nvPicPr>
          <p:blipFill rotWithShape="1">
            <a:blip r:embed="rId6">
              <a:alphaModFix/>
            </a:blip>
            <a:srcRect/>
            <a:stretch/>
          </p:blipFill>
          <p:spPr>
            <a:xfrm rot="-7200010" flipH="1">
              <a:off x="906036" y="1617254"/>
              <a:ext cx="1884151" cy="1908991"/>
            </a:xfrm>
            <a:prstGeom prst="rect">
              <a:avLst/>
            </a:prstGeom>
            <a:noFill/>
            <a:ln>
              <a:noFill/>
            </a:ln>
          </p:spPr>
        </p:pic>
        <p:pic>
          <p:nvPicPr>
            <p:cNvPr id="113" name="Google Shape;113;p9"/>
            <p:cNvPicPr preferRelativeResize="0"/>
            <p:nvPr/>
          </p:nvPicPr>
          <p:blipFill rotWithShape="1">
            <a:blip r:embed="rId6">
              <a:alphaModFix/>
            </a:blip>
            <a:srcRect/>
            <a:stretch/>
          </p:blipFill>
          <p:spPr>
            <a:xfrm rot="-183254" flipH="1">
              <a:off x="4937362" y="273492"/>
              <a:ext cx="1884151" cy="1908986"/>
            </a:xfrm>
            <a:prstGeom prst="rect">
              <a:avLst/>
            </a:prstGeom>
            <a:noFill/>
            <a:ln>
              <a:noFill/>
            </a:ln>
          </p:spPr>
        </p:pic>
        <p:pic>
          <p:nvPicPr>
            <p:cNvPr id="114" name="Google Shape;114;p9"/>
            <p:cNvPicPr preferRelativeResize="0"/>
            <p:nvPr/>
          </p:nvPicPr>
          <p:blipFill>
            <a:blip r:embed="rId7">
              <a:alphaModFix/>
            </a:blip>
            <a:stretch>
              <a:fillRect/>
            </a:stretch>
          </p:blipFill>
          <p:spPr>
            <a:xfrm rot="-7325558">
              <a:off x="3932100" y="2787087"/>
              <a:ext cx="1901025" cy="1901025"/>
            </a:xfrm>
            <a:prstGeom prst="rect">
              <a:avLst/>
            </a:prstGeom>
            <a:noFill/>
            <a:ln>
              <a:noFill/>
            </a:ln>
          </p:spPr>
        </p:pic>
        <p:pic>
          <p:nvPicPr>
            <p:cNvPr id="115" name="Google Shape;115;p9"/>
            <p:cNvPicPr preferRelativeResize="0"/>
            <p:nvPr/>
          </p:nvPicPr>
          <p:blipFill>
            <a:blip r:embed="rId8">
              <a:alphaModFix/>
            </a:blip>
            <a:stretch>
              <a:fillRect/>
            </a:stretch>
          </p:blipFill>
          <p:spPr>
            <a:xfrm rot="-1717224">
              <a:off x="1372857" y="429008"/>
              <a:ext cx="2227087" cy="2227087"/>
            </a:xfrm>
            <a:prstGeom prst="rect">
              <a:avLst/>
            </a:prstGeom>
            <a:noFill/>
            <a:ln>
              <a:noFill/>
            </a:ln>
          </p:spPr>
        </p:pic>
        <p:pic>
          <p:nvPicPr>
            <p:cNvPr id="116" name="Google Shape;116;p9"/>
            <p:cNvPicPr preferRelativeResize="0"/>
            <p:nvPr/>
          </p:nvPicPr>
          <p:blipFill rotWithShape="1">
            <a:blip r:embed="rId3">
              <a:alphaModFix/>
            </a:blip>
            <a:srcRect/>
            <a:stretch/>
          </p:blipFill>
          <p:spPr>
            <a:xfrm rot="-6786624">
              <a:off x="5924063" y="1842711"/>
              <a:ext cx="2128246" cy="2128251"/>
            </a:xfrm>
            <a:prstGeom prst="rect">
              <a:avLst/>
            </a:prstGeom>
            <a:noFill/>
            <a:ln>
              <a:noFill/>
            </a:ln>
          </p:spPr>
        </p:pic>
        <p:pic>
          <p:nvPicPr>
            <p:cNvPr id="117" name="Google Shape;117;p9"/>
            <p:cNvPicPr preferRelativeResize="0"/>
            <p:nvPr/>
          </p:nvPicPr>
          <p:blipFill rotWithShape="1">
            <a:blip r:embed="rId6">
              <a:alphaModFix/>
            </a:blip>
            <a:srcRect/>
            <a:stretch/>
          </p:blipFill>
          <p:spPr>
            <a:xfrm rot="9938371" flipH="1">
              <a:off x="2697093" y="2699284"/>
              <a:ext cx="1819940" cy="1843909"/>
            </a:xfrm>
            <a:prstGeom prst="rect">
              <a:avLst/>
            </a:prstGeom>
            <a:noFill/>
            <a:ln>
              <a:noFill/>
            </a:ln>
          </p:spPr>
        </p:pic>
      </p:grpSp>
      <p:sp>
        <p:nvSpPr>
          <p:cNvPr id="118" name="Google Shape;118;p9"/>
          <p:cNvSpPr txBox="1">
            <a:spLocks noGrp="1"/>
          </p:cNvSpPr>
          <p:nvPr>
            <p:ph type="subTitle" idx="1"/>
          </p:nvPr>
        </p:nvSpPr>
        <p:spPr>
          <a:xfrm>
            <a:off x="2391925" y="2721700"/>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9"/>
          <p:cNvSpPr txBox="1">
            <a:spLocks noGrp="1"/>
          </p:cNvSpPr>
          <p:nvPr>
            <p:ph type="title"/>
          </p:nvPr>
        </p:nvSpPr>
        <p:spPr>
          <a:xfrm>
            <a:off x="2392050" y="1708400"/>
            <a:ext cx="4360200" cy="105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200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9" name="Google Shape;129;p13"/>
          <p:cNvSpPr txBox="1">
            <a:spLocks noGrp="1"/>
          </p:cNvSpPr>
          <p:nvPr>
            <p:ph type="title" idx="2" hasCustomPrompt="1"/>
          </p:nvPr>
        </p:nvSpPr>
        <p:spPr>
          <a:xfrm>
            <a:off x="720000" y="1386925"/>
            <a:ext cx="1275300" cy="356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13"/>
          <p:cNvSpPr txBox="1">
            <a:spLocks noGrp="1"/>
          </p:cNvSpPr>
          <p:nvPr>
            <p:ph type="subTitle" idx="1"/>
          </p:nvPr>
        </p:nvSpPr>
        <p:spPr>
          <a:xfrm>
            <a:off x="720000" y="226367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1" name="Google Shape;131;p13"/>
          <p:cNvSpPr txBox="1">
            <a:spLocks noGrp="1"/>
          </p:cNvSpPr>
          <p:nvPr>
            <p:ph type="title" idx="3"/>
          </p:nvPr>
        </p:nvSpPr>
        <p:spPr>
          <a:xfrm>
            <a:off x="3403800" y="1742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 name="Google Shape;132;p13"/>
          <p:cNvSpPr txBox="1">
            <a:spLocks noGrp="1"/>
          </p:cNvSpPr>
          <p:nvPr>
            <p:ph type="title" idx="4" hasCustomPrompt="1"/>
          </p:nvPr>
        </p:nvSpPr>
        <p:spPr>
          <a:xfrm>
            <a:off x="3403800" y="1386925"/>
            <a:ext cx="1275300" cy="356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3" name="Google Shape;133;p13"/>
          <p:cNvSpPr txBox="1">
            <a:spLocks noGrp="1"/>
          </p:cNvSpPr>
          <p:nvPr>
            <p:ph type="subTitle" idx="5"/>
          </p:nvPr>
        </p:nvSpPr>
        <p:spPr>
          <a:xfrm>
            <a:off x="3403800" y="226367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4" name="Google Shape;134;p13"/>
          <p:cNvSpPr txBox="1">
            <a:spLocks noGrp="1"/>
          </p:cNvSpPr>
          <p:nvPr>
            <p:ph type="title" idx="6"/>
          </p:nvPr>
        </p:nvSpPr>
        <p:spPr>
          <a:xfrm>
            <a:off x="7200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5" name="Google Shape;135;p13"/>
          <p:cNvSpPr txBox="1">
            <a:spLocks noGrp="1"/>
          </p:cNvSpPr>
          <p:nvPr>
            <p:ph type="title" idx="7" hasCustomPrompt="1"/>
          </p:nvPr>
        </p:nvSpPr>
        <p:spPr>
          <a:xfrm>
            <a:off x="720000" y="3176300"/>
            <a:ext cx="1275300" cy="356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 name="Google Shape;136;p13"/>
          <p:cNvSpPr txBox="1">
            <a:spLocks noGrp="1"/>
          </p:cNvSpPr>
          <p:nvPr>
            <p:ph type="subTitle" idx="8"/>
          </p:nvPr>
        </p:nvSpPr>
        <p:spPr>
          <a:xfrm>
            <a:off x="720000" y="405307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title" idx="9"/>
          </p:nvPr>
        </p:nvSpPr>
        <p:spPr>
          <a:xfrm>
            <a:off x="3403800" y="35321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 name="Google Shape;138;p13"/>
          <p:cNvSpPr txBox="1">
            <a:spLocks noGrp="1"/>
          </p:cNvSpPr>
          <p:nvPr>
            <p:ph type="title" idx="13" hasCustomPrompt="1"/>
          </p:nvPr>
        </p:nvSpPr>
        <p:spPr>
          <a:xfrm>
            <a:off x="3403800" y="3176300"/>
            <a:ext cx="1275300" cy="356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subTitle" idx="14"/>
          </p:nvPr>
        </p:nvSpPr>
        <p:spPr>
          <a:xfrm>
            <a:off x="3403800" y="405307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41" name="Google Shape;141;p13"/>
          <p:cNvPicPr preferRelativeResize="0"/>
          <p:nvPr/>
        </p:nvPicPr>
        <p:blipFill rotWithShape="1">
          <a:blip r:embed="rId2">
            <a:alphaModFix/>
          </a:blip>
          <a:srcRect/>
          <a:stretch/>
        </p:blipFill>
        <p:spPr>
          <a:xfrm rot="-5215659">
            <a:off x="5423796" y="2494955"/>
            <a:ext cx="2538198" cy="2538198"/>
          </a:xfrm>
          <a:prstGeom prst="rect">
            <a:avLst/>
          </a:prstGeom>
          <a:noFill/>
          <a:ln>
            <a:noFill/>
          </a:ln>
        </p:spPr>
      </p:pic>
      <p:pic>
        <p:nvPicPr>
          <p:cNvPr id="142" name="Google Shape;142;p13"/>
          <p:cNvPicPr preferRelativeResize="0"/>
          <p:nvPr/>
        </p:nvPicPr>
        <p:blipFill rotWithShape="1">
          <a:blip r:embed="rId3">
            <a:alphaModFix/>
          </a:blip>
          <a:srcRect/>
          <a:stretch/>
        </p:blipFill>
        <p:spPr>
          <a:xfrm rot="-6704958">
            <a:off x="4821016" y="-1428076"/>
            <a:ext cx="3288565" cy="3288549"/>
          </a:xfrm>
          <a:prstGeom prst="rect">
            <a:avLst/>
          </a:prstGeom>
          <a:noFill/>
          <a:ln>
            <a:noFill/>
          </a:ln>
        </p:spPr>
      </p:pic>
      <p:pic>
        <p:nvPicPr>
          <p:cNvPr id="143" name="Google Shape;143;p13"/>
          <p:cNvPicPr preferRelativeResize="0"/>
          <p:nvPr/>
        </p:nvPicPr>
        <p:blipFill rotWithShape="1">
          <a:blip r:embed="rId4">
            <a:alphaModFix/>
          </a:blip>
          <a:srcRect/>
          <a:stretch/>
        </p:blipFill>
        <p:spPr>
          <a:xfrm>
            <a:off x="6772575" y="-727150"/>
            <a:ext cx="2841650" cy="2841650"/>
          </a:xfrm>
          <a:prstGeom prst="rect">
            <a:avLst/>
          </a:prstGeom>
          <a:noFill/>
          <a:ln>
            <a:noFill/>
          </a:ln>
        </p:spPr>
      </p:pic>
      <p:pic>
        <p:nvPicPr>
          <p:cNvPr id="144" name="Google Shape;144;p13"/>
          <p:cNvPicPr preferRelativeResize="0"/>
          <p:nvPr/>
        </p:nvPicPr>
        <p:blipFill rotWithShape="1">
          <a:blip r:embed="rId5">
            <a:alphaModFix/>
          </a:blip>
          <a:srcRect/>
          <a:stretch/>
        </p:blipFill>
        <p:spPr>
          <a:xfrm flipH="1">
            <a:off x="5908650" y="1595725"/>
            <a:ext cx="3656025" cy="36560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1">
    <p:spTree>
      <p:nvGrpSpPr>
        <p:cNvPr id="1" name="Shape 229"/>
        <p:cNvGrpSpPr/>
        <p:nvPr/>
      </p:nvGrpSpPr>
      <p:grpSpPr>
        <a:xfrm>
          <a:off x="0" y="0"/>
          <a:ext cx="0" cy="0"/>
          <a:chOff x="0" y="0"/>
          <a:chExt cx="0" cy="0"/>
        </a:xfrm>
      </p:grpSpPr>
      <p:sp>
        <p:nvSpPr>
          <p:cNvPr id="230" name="Google Shape;230;p19"/>
          <p:cNvSpPr txBox="1">
            <a:spLocks noGrp="1"/>
          </p:cNvSpPr>
          <p:nvPr>
            <p:ph type="subTitle" idx="1"/>
          </p:nvPr>
        </p:nvSpPr>
        <p:spPr>
          <a:xfrm>
            <a:off x="948600" y="2938229"/>
            <a:ext cx="3135900" cy="40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Abril Fatface"/>
              <a:buNone/>
              <a:defRPr sz="2200">
                <a:solidFill>
                  <a:schemeClr val="dk1"/>
                </a:solidFill>
                <a:latin typeface="Abril Fatface"/>
                <a:ea typeface="Abril Fatface"/>
                <a:cs typeface="Abril Fatface"/>
                <a:sym typeface="Abril Fatface"/>
              </a:defRPr>
            </a:lvl1pPr>
            <a:lvl2pPr lvl="1"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9pPr>
          </a:lstStyle>
          <a:p>
            <a:endParaRPr/>
          </a:p>
        </p:txBody>
      </p:sp>
      <p:sp>
        <p:nvSpPr>
          <p:cNvPr id="231" name="Google Shape;231;p19"/>
          <p:cNvSpPr txBox="1">
            <a:spLocks noGrp="1"/>
          </p:cNvSpPr>
          <p:nvPr>
            <p:ph type="subTitle" idx="2"/>
          </p:nvPr>
        </p:nvSpPr>
        <p:spPr>
          <a:xfrm>
            <a:off x="5059491" y="2938229"/>
            <a:ext cx="3135900" cy="40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Abril Fatface"/>
              <a:buNone/>
              <a:defRPr sz="2200">
                <a:solidFill>
                  <a:schemeClr val="dk1"/>
                </a:solidFill>
                <a:latin typeface="Abril Fatface"/>
                <a:ea typeface="Abril Fatface"/>
                <a:cs typeface="Abril Fatface"/>
                <a:sym typeface="Abril Fatface"/>
              </a:defRPr>
            </a:lvl1pPr>
            <a:lvl2pPr lvl="1"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2500"/>
              <a:buFont typeface="Abril Fatface"/>
              <a:buNone/>
              <a:defRPr sz="2500">
                <a:solidFill>
                  <a:schemeClr val="dk1"/>
                </a:solidFill>
                <a:latin typeface="Abril Fatface"/>
                <a:ea typeface="Abril Fatface"/>
                <a:cs typeface="Abril Fatface"/>
                <a:sym typeface="Abril Fatface"/>
              </a:defRPr>
            </a:lvl9pPr>
          </a:lstStyle>
          <a:p>
            <a:endParaRPr/>
          </a:p>
        </p:txBody>
      </p:sp>
      <p:sp>
        <p:nvSpPr>
          <p:cNvPr id="232" name="Google Shape;232;p19"/>
          <p:cNvSpPr txBox="1">
            <a:spLocks noGrp="1"/>
          </p:cNvSpPr>
          <p:nvPr>
            <p:ph type="subTitle" idx="3"/>
          </p:nvPr>
        </p:nvSpPr>
        <p:spPr>
          <a:xfrm>
            <a:off x="948600" y="3374350"/>
            <a:ext cx="31359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9"/>
          <p:cNvSpPr txBox="1">
            <a:spLocks noGrp="1"/>
          </p:cNvSpPr>
          <p:nvPr>
            <p:ph type="subTitle" idx="4"/>
          </p:nvPr>
        </p:nvSpPr>
        <p:spPr>
          <a:xfrm>
            <a:off x="5059497" y="3374350"/>
            <a:ext cx="31359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35" name="Google Shape;235;p19"/>
          <p:cNvPicPr preferRelativeResize="0"/>
          <p:nvPr/>
        </p:nvPicPr>
        <p:blipFill rotWithShape="1">
          <a:blip r:embed="rId2">
            <a:alphaModFix/>
          </a:blip>
          <a:srcRect/>
          <a:stretch/>
        </p:blipFill>
        <p:spPr>
          <a:xfrm rot="1354594">
            <a:off x="6482286" y="3779766"/>
            <a:ext cx="2559507" cy="2559482"/>
          </a:xfrm>
          <a:prstGeom prst="rect">
            <a:avLst/>
          </a:prstGeom>
          <a:noFill/>
          <a:ln>
            <a:noFill/>
          </a:ln>
        </p:spPr>
      </p:pic>
      <p:pic>
        <p:nvPicPr>
          <p:cNvPr id="236" name="Google Shape;236;p19"/>
          <p:cNvPicPr preferRelativeResize="0"/>
          <p:nvPr/>
        </p:nvPicPr>
        <p:blipFill rotWithShape="1">
          <a:blip r:embed="rId3">
            <a:alphaModFix/>
          </a:blip>
          <a:srcRect/>
          <a:stretch/>
        </p:blipFill>
        <p:spPr>
          <a:xfrm rot="6297166" flipH="1">
            <a:off x="-1622272" y="3703168"/>
            <a:ext cx="3643089" cy="2398468"/>
          </a:xfrm>
          <a:prstGeom prst="rect">
            <a:avLst/>
          </a:prstGeom>
          <a:noFill/>
          <a:ln>
            <a:noFill/>
          </a:ln>
        </p:spPr>
      </p:pic>
      <p:pic>
        <p:nvPicPr>
          <p:cNvPr id="237" name="Google Shape;237;p19"/>
          <p:cNvPicPr preferRelativeResize="0"/>
          <p:nvPr/>
        </p:nvPicPr>
        <p:blipFill rotWithShape="1">
          <a:blip r:embed="rId4">
            <a:alphaModFix/>
          </a:blip>
          <a:srcRect/>
          <a:stretch/>
        </p:blipFill>
        <p:spPr>
          <a:xfrm rot="-3630197" flipH="1">
            <a:off x="7439870" y="3786150"/>
            <a:ext cx="2203459" cy="2232505"/>
          </a:xfrm>
          <a:prstGeom prst="rect">
            <a:avLst/>
          </a:prstGeom>
          <a:noFill/>
          <a:ln>
            <a:noFill/>
          </a:ln>
        </p:spPr>
      </p:pic>
      <p:pic>
        <p:nvPicPr>
          <p:cNvPr id="238" name="Google Shape;238;p19"/>
          <p:cNvPicPr preferRelativeResize="0"/>
          <p:nvPr/>
        </p:nvPicPr>
        <p:blipFill>
          <a:blip r:embed="rId5">
            <a:alphaModFix/>
          </a:blip>
          <a:stretch>
            <a:fillRect/>
          </a:stretch>
        </p:blipFill>
        <p:spPr>
          <a:xfrm rot="3474449">
            <a:off x="5458305" y="4089320"/>
            <a:ext cx="2320267" cy="2320260"/>
          </a:xfrm>
          <a:prstGeom prst="rect">
            <a:avLst/>
          </a:prstGeom>
          <a:noFill/>
          <a:ln>
            <a:noFill/>
          </a:ln>
        </p:spPr>
      </p:pic>
      <p:pic>
        <p:nvPicPr>
          <p:cNvPr id="239" name="Google Shape;239;p19"/>
          <p:cNvPicPr preferRelativeResize="0"/>
          <p:nvPr/>
        </p:nvPicPr>
        <p:blipFill rotWithShape="1">
          <a:blip r:embed="rId6">
            <a:alphaModFix/>
          </a:blip>
          <a:srcRect/>
          <a:stretch/>
        </p:blipFill>
        <p:spPr>
          <a:xfrm rot="6796358">
            <a:off x="-169706" y="3871630"/>
            <a:ext cx="2448262" cy="2448272"/>
          </a:xfrm>
          <a:prstGeom prst="rect">
            <a:avLst/>
          </a:prstGeom>
          <a:noFill/>
          <a:ln>
            <a:noFill/>
          </a:ln>
        </p:spPr>
      </p:pic>
      <p:pic>
        <p:nvPicPr>
          <p:cNvPr id="240" name="Google Shape;240;p19"/>
          <p:cNvPicPr preferRelativeResize="0"/>
          <p:nvPr/>
        </p:nvPicPr>
        <p:blipFill rotWithShape="1">
          <a:blip r:embed="rId4">
            <a:alphaModFix/>
          </a:blip>
          <a:srcRect/>
          <a:stretch/>
        </p:blipFill>
        <p:spPr>
          <a:xfrm rot="-861631" flipH="1">
            <a:off x="1905664" y="4099442"/>
            <a:ext cx="2611276" cy="2645668"/>
          </a:xfrm>
          <a:prstGeom prst="rect">
            <a:avLst/>
          </a:prstGeom>
          <a:noFill/>
          <a:ln>
            <a:noFill/>
          </a:ln>
        </p:spPr>
      </p:pic>
      <p:pic>
        <p:nvPicPr>
          <p:cNvPr id="241" name="Google Shape;241;p19"/>
          <p:cNvPicPr preferRelativeResize="0"/>
          <p:nvPr/>
        </p:nvPicPr>
        <p:blipFill rotWithShape="1">
          <a:blip r:embed="rId6">
            <a:alphaModFix/>
          </a:blip>
          <a:srcRect/>
          <a:stretch/>
        </p:blipFill>
        <p:spPr>
          <a:xfrm rot="-5609304" flipH="1">
            <a:off x="3805320" y="3992761"/>
            <a:ext cx="2392658" cy="2392658"/>
          </a:xfrm>
          <a:prstGeom prst="rect">
            <a:avLst/>
          </a:prstGeom>
          <a:noFill/>
          <a:ln>
            <a:noFill/>
          </a:ln>
        </p:spPr>
      </p:pic>
      <p:pic>
        <p:nvPicPr>
          <p:cNvPr id="242" name="Google Shape;242;p19"/>
          <p:cNvPicPr preferRelativeResize="0"/>
          <p:nvPr/>
        </p:nvPicPr>
        <p:blipFill rotWithShape="1">
          <a:blip r:embed="rId7">
            <a:alphaModFix/>
          </a:blip>
          <a:srcRect/>
          <a:stretch/>
        </p:blipFill>
        <p:spPr>
          <a:xfrm rot="-4989333">
            <a:off x="1163153" y="4080146"/>
            <a:ext cx="2168504" cy="2168481"/>
          </a:xfrm>
          <a:prstGeom prst="rect">
            <a:avLst/>
          </a:prstGeom>
          <a:noFill/>
          <a:ln>
            <a:noFill/>
          </a:ln>
        </p:spPr>
      </p:pic>
      <p:pic>
        <p:nvPicPr>
          <p:cNvPr id="243" name="Google Shape;243;p19"/>
          <p:cNvPicPr preferRelativeResize="0"/>
          <p:nvPr/>
        </p:nvPicPr>
        <p:blipFill rotWithShape="1">
          <a:blip r:embed="rId7">
            <a:alphaModFix/>
          </a:blip>
          <a:srcRect/>
          <a:stretch/>
        </p:blipFill>
        <p:spPr>
          <a:xfrm rot="1366782" flipH="1">
            <a:off x="7752120" y="3509175"/>
            <a:ext cx="2168502" cy="216850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hivo"/>
              <a:buChar char="●"/>
              <a:defRPr>
                <a:solidFill>
                  <a:schemeClr val="lt2"/>
                </a:solidFill>
                <a:latin typeface="Chivo"/>
                <a:ea typeface="Chivo"/>
                <a:cs typeface="Chivo"/>
                <a:sym typeface="Chivo"/>
              </a:defRPr>
            </a:lvl1pPr>
            <a:lvl2pPr marL="914400" lvl="1"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2pPr>
            <a:lvl3pPr marL="1371600" lvl="2"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3pPr>
            <a:lvl4pPr marL="1828800" lvl="3"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4pPr>
            <a:lvl5pPr marL="2286000" lvl="4"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5pPr>
            <a:lvl6pPr marL="2743200" lvl="5"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6pPr>
            <a:lvl7pPr marL="3200400" lvl="6"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7pPr>
            <a:lvl8pPr marL="3657600" lvl="7" indent="-317500">
              <a:lnSpc>
                <a:spcPct val="115000"/>
              </a:lnSpc>
              <a:spcBef>
                <a:spcPts val="1600"/>
              </a:spcBef>
              <a:spcAft>
                <a:spcPts val="0"/>
              </a:spcAft>
              <a:buClr>
                <a:schemeClr val="lt2"/>
              </a:buClr>
              <a:buSzPts val="1400"/>
              <a:buFont typeface="Chivo"/>
              <a:buChar char="○"/>
              <a:defRPr>
                <a:solidFill>
                  <a:schemeClr val="lt2"/>
                </a:solidFill>
                <a:latin typeface="Chivo"/>
                <a:ea typeface="Chivo"/>
                <a:cs typeface="Chivo"/>
                <a:sym typeface="Chivo"/>
              </a:defRPr>
            </a:lvl8pPr>
            <a:lvl9pPr marL="4114800" lvl="8" indent="-317500">
              <a:lnSpc>
                <a:spcPct val="115000"/>
              </a:lnSpc>
              <a:spcBef>
                <a:spcPts val="1600"/>
              </a:spcBef>
              <a:spcAft>
                <a:spcPts val="1600"/>
              </a:spcAft>
              <a:buClr>
                <a:schemeClr val="lt2"/>
              </a:buClr>
              <a:buSzPts val="1400"/>
              <a:buFont typeface="Chivo"/>
              <a:buChar char="■"/>
              <a:defRPr>
                <a:solidFill>
                  <a:schemeClr val="lt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59" r:id="rId8"/>
    <p:sldLayoutId id="2147483665"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1"/>
          <p:cNvSpPr txBox="1">
            <a:spLocks noGrp="1"/>
          </p:cNvSpPr>
          <p:nvPr>
            <p:ph type="ctrTitle"/>
          </p:nvPr>
        </p:nvSpPr>
        <p:spPr>
          <a:xfrm>
            <a:off x="1669825" y="1614263"/>
            <a:ext cx="5804400" cy="156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Deadly Errors in the Well-Appearing Baby</a:t>
            </a:r>
            <a:endParaRPr sz="4400" dirty="0"/>
          </a:p>
        </p:txBody>
      </p:sp>
      <p:sp>
        <p:nvSpPr>
          <p:cNvPr id="367" name="Google Shape;367;p31"/>
          <p:cNvSpPr txBox="1">
            <a:spLocks noGrp="1"/>
          </p:cNvSpPr>
          <p:nvPr>
            <p:ph type="subTitle" idx="1"/>
          </p:nvPr>
        </p:nvSpPr>
        <p:spPr>
          <a:xfrm>
            <a:off x="2392500" y="3307516"/>
            <a:ext cx="4359000" cy="67665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Dina Wallin, MD</a:t>
            </a:r>
          </a:p>
          <a:p>
            <a:pPr marL="0" lvl="0" indent="0" algn="ctr" rtl="0">
              <a:spcBef>
                <a:spcPts val="0"/>
              </a:spcBef>
              <a:spcAft>
                <a:spcPts val="0"/>
              </a:spcAft>
              <a:buNone/>
            </a:pPr>
            <a:r>
              <a:rPr lang="en" sz="2400" dirty="0"/>
              <a:t>March 13, 2026</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7F118-28F7-BB7A-2A03-B2C9C3334EA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4E4CA8-EF95-54F2-FA6C-13ABD7B02EEC}"/>
              </a:ext>
            </a:extLst>
          </p:cNvPr>
          <p:cNvSpPr>
            <a:spLocks noGrp="1"/>
          </p:cNvSpPr>
          <p:nvPr>
            <p:ph type="title"/>
          </p:nvPr>
        </p:nvSpPr>
        <p:spPr/>
        <p:txBody>
          <a:bodyPr/>
          <a:lstStyle/>
          <a:p>
            <a:r>
              <a:rPr lang="en-US" dirty="0"/>
              <a:t>Altered mental status</a:t>
            </a:r>
          </a:p>
        </p:txBody>
      </p:sp>
      <p:sp>
        <p:nvSpPr>
          <p:cNvPr id="8" name="TextBox 7">
            <a:extLst>
              <a:ext uri="{FF2B5EF4-FFF2-40B4-BE49-F238E27FC236}">
                <a16:creationId xmlns:a16="http://schemas.microsoft.com/office/drawing/2014/main" id="{63F18D04-BA86-EDCF-DD08-92550B672E04}"/>
              </a:ext>
            </a:extLst>
          </p:cNvPr>
          <p:cNvSpPr txBox="1"/>
          <p:nvPr/>
        </p:nvSpPr>
        <p:spPr>
          <a:xfrm>
            <a:off x="3746664" y="1836153"/>
            <a:ext cx="825336" cy="2862322"/>
          </a:xfrm>
          <a:prstGeom prst="rect">
            <a:avLst/>
          </a:prstGeom>
          <a:noFill/>
        </p:spPr>
        <p:txBody>
          <a:bodyPr wrap="square">
            <a:spAutoFit/>
          </a:bodyPr>
          <a:lstStyle/>
          <a:p>
            <a:r>
              <a:rPr lang="en-US" sz="18000" dirty="0"/>
              <a:t>😵‍💫</a:t>
            </a:r>
          </a:p>
        </p:txBody>
      </p:sp>
    </p:spTree>
    <p:extLst>
      <p:ext uri="{BB962C8B-B14F-4D97-AF65-F5344CB8AC3E}">
        <p14:creationId xmlns:p14="http://schemas.microsoft.com/office/powerpoint/2010/main" val="38018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8">
          <a:extLst>
            <a:ext uri="{FF2B5EF4-FFF2-40B4-BE49-F238E27FC236}">
              <a16:creationId xmlns:a16="http://schemas.microsoft.com/office/drawing/2014/main" id="{1B1EBF29-C47C-EB80-B94D-ABDAAB077D31}"/>
            </a:ext>
          </a:extLst>
        </p:cNvPr>
        <p:cNvGrpSpPr/>
        <p:nvPr/>
      </p:nvGrpSpPr>
      <p:grpSpPr>
        <a:xfrm>
          <a:off x="0" y="0"/>
          <a:ext cx="0" cy="0"/>
          <a:chOff x="0" y="0"/>
          <a:chExt cx="0" cy="0"/>
        </a:xfrm>
      </p:grpSpPr>
      <p:pic>
        <p:nvPicPr>
          <p:cNvPr id="409" name="Google Shape;409;p36">
            <a:extLst>
              <a:ext uri="{FF2B5EF4-FFF2-40B4-BE49-F238E27FC236}">
                <a16:creationId xmlns:a16="http://schemas.microsoft.com/office/drawing/2014/main" id="{FDDF2E6D-548F-A3C3-2D23-35C80F3DC289}"/>
              </a:ext>
            </a:extLst>
          </p:cNvPr>
          <p:cNvPicPr preferRelativeResize="0"/>
          <p:nvPr/>
        </p:nvPicPr>
        <p:blipFill rotWithShape="1">
          <a:blip r:embed="rId3">
            <a:alphaModFix/>
          </a:blip>
          <a:srcRect t="72062"/>
          <a:stretch/>
        </p:blipFill>
        <p:spPr>
          <a:xfrm>
            <a:off x="2242887" y="2154100"/>
            <a:ext cx="4658275" cy="1419949"/>
          </a:xfrm>
          <a:prstGeom prst="rect">
            <a:avLst/>
          </a:prstGeom>
          <a:noFill/>
          <a:ln>
            <a:noFill/>
          </a:ln>
        </p:spPr>
      </p:pic>
      <p:pic>
        <p:nvPicPr>
          <p:cNvPr id="410" name="Google Shape;410;p36">
            <a:extLst>
              <a:ext uri="{FF2B5EF4-FFF2-40B4-BE49-F238E27FC236}">
                <a16:creationId xmlns:a16="http://schemas.microsoft.com/office/drawing/2014/main" id="{CC15ADF9-A275-C3C2-3365-F63F53AFF992}"/>
              </a:ext>
            </a:extLst>
          </p:cNvPr>
          <p:cNvPicPr preferRelativeResize="0"/>
          <p:nvPr/>
        </p:nvPicPr>
        <p:blipFill rotWithShape="1">
          <a:blip r:embed="rId4">
            <a:alphaModFix/>
          </a:blip>
          <a:srcRect/>
          <a:stretch/>
        </p:blipFill>
        <p:spPr>
          <a:xfrm flipH="1">
            <a:off x="3427525" y="500250"/>
            <a:ext cx="2431925" cy="2431925"/>
          </a:xfrm>
          <a:prstGeom prst="rect">
            <a:avLst/>
          </a:prstGeom>
          <a:noFill/>
          <a:ln>
            <a:noFill/>
          </a:ln>
        </p:spPr>
      </p:pic>
      <p:sp>
        <p:nvSpPr>
          <p:cNvPr id="411" name="Google Shape;411;p36">
            <a:extLst>
              <a:ext uri="{FF2B5EF4-FFF2-40B4-BE49-F238E27FC236}">
                <a16:creationId xmlns:a16="http://schemas.microsoft.com/office/drawing/2014/main" id="{420979E7-E5F6-974E-7CD1-88F2907CFA21}"/>
              </a:ext>
            </a:extLst>
          </p:cNvPr>
          <p:cNvSpPr txBox="1">
            <a:spLocks noGrp="1"/>
          </p:cNvSpPr>
          <p:nvPr>
            <p:ph type="title"/>
          </p:nvPr>
        </p:nvSpPr>
        <p:spPr>
          <a:xfrm>
            <a:off x="2391900" y="2644826"/>
            <a:ext cx="4360200" cy="6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Framework</a:t>
            </a:r>
            <a:endParaRPr dirty="0"/>
          </a:p>
        </p:txBody>
      </p:sp>
      <p:sp>
        <p:nvSpPr>
          <p:cNvPr id="413" name="Google Shape;413;p36">
            <a:extLst>
              <a:ext uri="{FF2B5EF4-FFF2-40B4-BE49-F238E27FC236}">
                <a16:creationId xmlns:a16="http://schemas.microsoft.com/office/drawing/2014/main" id="{8B449AA2-318C-1A2E-6A19-BA5CA02E8CE1}"/>
              </a:ext>
            </a:extLst>
          </p:cNvPr>
          <p:cNvSpPr txBox="1">
            <a:spLocks noGrp="1"/>
          </p:cNvSpPr>
          <p:nvPr>
            <p:ph type="title" idx="2"/>
          </p:nvPr>
        </p:nvSpPr>
        <p:spPr>
          <a:xfrm>
            <a:off x="2996575" y="133782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2</a:t>
            </a:r>
            <a:endParaRPr dirty="0"/>
          </a:p>
        </p:txBody>
      </p:sp>
    </p:spTree>
    <p:extLst>
      <p:ext uri="{BB962C8B-B14F-4D97-AF65-F5344CB8AC3E}">
        <p14:creationId xmlns:p14="http://schemas.microsoft.com/office/powerpoint/2010/main" val="62011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5707191F-CD94-9CE8-95FE-E79BD399EBC4}"/>
            </a:ext>
          </a:extLst>
        </p:cNvPr>
        <p:cNvGrpSpPr/>
        <p:nvPr/>
      </p:nvGrpSpPr>
      <p:grpSpPr>
        <a:xfrm>
          <a:off x="0" y="0"/>
          <a:ext cx="0" cy="0"/>
          <a:chOff x="0" y="0"/>
          <a:chExt cx="0" cy="0"/>
        </a:xfrm>
      </p:grpSpPr>
      <p:sp>
        <p:nvSpPr>
          <p:cNvPr id="418" name="Google Shape;418;p37">
            <a:extLst>
              <a:ext uri="{FF2B5EF4-FFF2-40B4-BE49-F238E27FC236}">
                <a16:creationId xmlns:a16="http://schemas.microsoft.com/office/drawing/2014/main" id="{07E82646-964C-4BB7-5EBF-C5ACB6237C05}"/>
              </a:ext>
            </a:extLst>
          </p:cNvPr>
          <p:cNvSpPr txBox="1">
            <a:spLocks noGrp="1"/>
          </p:cNvSpPr>
          <p:nvPr>
            <p:ph type="title"/>
          </p:nvPr>
        </p:nvSpPr>
        <p:spPr>
          <a:xfrm>
            <a:off x="2415930" y="50366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Vital signs</a:t>
            </a:r>
            <a:endParaRPr dirty="0"/>
          </a:p>
        </p:txBody>
      </p:sp>
      <p:sp>
        <p:nvSpPr>
          <p:cNvPr id="419" name="Google Shape;419;p37">
            <a:extLst>
              <a:ext uri="{FF2B5EF4-FFF2-40B4-BE49-F238E27FC236}">
                <a16:creationId xmlns:a16="http://schemas.microsoft.com/office/drawing/2014/main" id="{F69A212B-EB29-DDAE-85C0-982DB628E5B5}"/>
              </a:ext>
            </a:extLst>
          </p:cNvPr>
          <p:cNvSpPr txBox="1">
            <a:spLocks noGrp="1"/>
          </p:cNvSpPr>
          <p:nvPr>
            <p:ph type="body" idx="1"/>
          </p:nvPr>
        </p:nvSpPr>
        <p:spPr>
          <a:xfrm>
            <a:off x="2525658" y="1368000"/>
            <a:ext cx="5063862" cy="26370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US" sz="2400" dirty="0"/>
              <a:t>First step: </a:t>
            </a:r>
            <a:r>
              <a:rPr lang="en-US" sz="2400" b="1" dirty="0"/>
              <a:t>full set of vital signs!</a:t>
            </a:r>
            <a:endParaRPr lang="en-US" sz="2400" dirty="0"/>
          </a:p>
          <a:p>
            <a:pPr marL="0" lvl="0" indent="0" algn="l" rtl="0">
              <a:spcBef>
                <a:spcPts val="0"/>
              </a:spcBef>
              <a:spcAft>
                <a:spcPts val="0"/>
              </a:spcAft>
              <a:buClr>
                <a:srgbClr val="273D40"/>
              </a:buClr>
              <a:buSzPts val="600"/>
              <a:buFont typeface="Arial"/>
              <a:buNone/>
            </a:pPr>
            <a:endParaRPr lang="en-US" sz="2400" dirty="0"/>
          </a:p>
          <a:p>
            <a:pPr marL="285750" indent="-285750">
              <a:buClr>
                <a:srgbClr val="273D40"/>
              </a:buClr>
              <a:buSzPts val="600"/>
            </a:pPr>
            <a:r>
              <a:rPr lang="en-US" sz="2000" dirty="0"/>
              <a:t>Rectal temp</a:t>
            </a:r>
            <a:endParaRPr lang="en-US" sz="2000" b="1" dirty="0"/>
          </a:p>
          <a:p>
            <a:pPr marL="285750" indent="-285750">
              <a:buClr>
                <a:srgbClr val="273D40"/>
              </a:buClr>
              <a:buSzPts val="600"/>
            </a:pPr>
            <a:r>
              <a:rPr lang="en-US" sz="2000" b="1" dirty="0"/>
              <a:t>Know normal vital signs.</a:t>
            </a:r>
          </a:p>
          <a:p>
            <a:pPr marL="285750" indent="-285750">
              <a:buClr>
                <a:srgbClr val="273D40"/>
              </a:buClr>
              <a:buSzPts val="600"/>
            </a:pPr>
            <a:r>
              <a:rPr lang="en-US" sz="2000" dirty="0"/>
              <a:t>Expanded vital signs:</a:t>
            </a:r>
          </a:p>
          <a:p>
            <a:pPr marL="742950" lvl="1" indent="-285750">
              <a:buClr>
                <a:srgbClr val="273D40"/>
              </a:buClr>
              <a:buSzPts val="600"/>
            </a:pPr>
            <a:r>
              <a:rPr lang="en-US" sz="1800" dirty="0"/>
              <a:t>Current and birth weight</a:t>
            </a:r>
          </a:p>
          <a:p>
            <a:pPr marL="742950" lvl="1" indent="-285750">
              <a:buClr>
                <a:srgbClr val="273D40"/>
              </a:buClr>
              <a:buSzPts val="600"/>
            </a:pPr>
            <a:r>
              <a:rPr lang="en-US" sz="1800" b="1" dirty="0"/>
              <a:t>Plot on growth curve</a:t>
            </a:r>
            <a:endParaRPr sz="1800" b="1" dirty="0"/>
          </a:p>
        </p:txBody>
      </p:sp>
      <p:pic>
        <p:nvPicPr>
          <p:cNvPr id="3" name="Picture 2" descr="A graph with different colored lines&#10;&#10;AI-generated content may be incorrect.">
            <a:extLst>
              <a:ext uri="{FF2B5EF4-FFF2-40B4-BE49-F238E27FC236}">
                <a16:creationId xmlns:a16="http://schemas.microsoft.com/office/drawing/2014/main" id="{46899C90-D859-9268-C5D2-61B4C2CCB72C}"/>
              </a:ext>
            </a:extLst>
          </p:cNvPr>
          <p:cNvPicPr>
            <a:picLocks noChangeAspect="1"/>
          </p:cNvPicPr>
          <p:nvPr/>
        </p:nvPicPr>
        <p:blipFill>
          <a:blip r:embed="rId3"/>
          <a:stretch>
            <a:fillRect/>
          </a:stretch>
        </p:blipFill>
        <p:spPr>
          <a:xfrm>
            <a:off x="685800" y="427350"/>
            <a:ext cx="7772400" cy="4518372"/>
          </a:xfrm>
          <a:prstGeom prst="rect">
            <a:avLst/>
          </a:prstGeom>
        </p:spPr>
      </p:pic>
      <p:sp>
        <p:nvSpPr>
          <p:cNvPr id="5" name="Oval 4">
            <a:extLst>
              <a:ext uri="{FF2B5EF4-FFF2-40B4-BE49-F238E27FC236}">
                <a16:creationId xmlns:a16="http://schemas.microsoft.com/office/drawing/2014/main" id="{45B758C0-764A-14CC-F669-13F72026B168}"/>
              </a:ext>
            </a:extLst>
          </p:cNvPr>
          <p:cNvSpPr/>
          <p:nvPr/>
        </p:nvSpPr>
        <p:spPr>
          <a:xfrm>
            <a:off x="3086100" y="2800350"/>
            <a:ext cx="57150" cy="48986"/>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8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1C92742A-0F4D-2463-3406-FB4BC06A5B03}"/>
            </a:ext>
          </a:extLst>
        </p:cNvPr>
        <p:cNvGrpSpPr/>
        <p:nvPr/>
      </p:nvGrpSpPr>
      <p:grpSpPr>
        <a:xfrm>
          <a:off x="0" y="0"/>
          <a:ext cx="0" cy="0"/>
          <a:chOff x="0" y="0"/>
          <a:chExt cx="0" cy="0"/>
        </a:xfrm>
      </p:grpSpPr>
      <p:sp>
        <p:nvSpPr>
          <p:cNvPr id="468" name="Google Shape;468;p42">
            <a:extLst>
              <a:ext uri="{FF2B5EF4-FFF2-40B4-BE49-F238E27FC236}">
                <a16:creationId xmlns:a16="http://schemas.microsoft.com/office/drawing/2014/main" id="{BE748582-141D-1A3C-94FE-F70A2C03CECD}"/>
              </a:ext>
            </a:extLst>
          </p:cNvPr>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Vital signs are vital for a reason.</a:t>
            </a:r>
            <a:endParaRPr dirty="0"/>
          </a:p>
        </p:txBody>
      </p:sp>
    </p:spTree>
    <p:extLst>
      <p:ext uri="{BB962C8B-B14F-4D97-AF65-F5344CB8AC3E}">
        <p14:creationId xmlns:p14="http://schemas.microsoft.com/office/powerpoint/2010/main" val="3851957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FF7854C1-2439-F63B-1716-3C252591BFCA}"/>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5544BBD3-B917-8012-57FD-13E2F46A9541}"/>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History: feeding</a:t>
            </a:r>
            <a:endParaRPr dirty="0"/>
          </a:p>
        </p:txBody>
      </p:sp>
      <p:sp>
        <p:nvSpPr>
          <p:cNvPr id="373" name="Google Shape;373;p32">
            <a:extLst>
              <a:ext uri="{FF2B5EF4-FFF2-40B4-BE49-F238E27FC236}">
                <a16:creationId xmlns:a16="http://schemas.microsoft.com/office/drawing/2014/main" id="{465404FD-AB1C-48C0-C7DA-7867431BBFF8}"/>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171450" indent="-171450"/>
            <a:r>
              <a:rPr lang="en-US" sz="2400" dirty="0"/>
              <a:t>Sweating, cyanosis, or fatigue during feeds?</a:t>
            </a:r>
          </a:p>
          <a:p>
            <a:pPr marL="171450" indent="-171450"/>
            <a:r>
              <a:rPr lang="en-US" sz="2400" dirty="0"/>
              <a:t>Not waking up to feed?</a:t>
            </a:r>
          </a:p>
          <a:p>
            <a:pPr marL="171450" indent="-171450"/>
            <a:r>
              <a:rPr lang="en-US" sz="2400" b="1" dirty="0"/>
              <a:t>Vomiting?</a:t>
            </a:r>
          </a:p>
          <a:p>
            <a:pPr marL="628650" lvl="1" indent="-171450"/>
            <a:r>
              <a:rPr lang="en-US" sz="2000" dirty="0"/>
              <a:t>Bilious? Blood? Projectile?</a:t>
            </a:r>
          </a:p>
          <a:p>
            <a:pPr marL="628650" lvl="1" indent="-171450"/>
            <a:r>
              <a:rPr lang="en-US" sz="2000" dirty="0"/>
              <a:t>After every feed?</a:t>
            </a:r>
          </a:p>
          <a:p>
            <a:pPr marL="628650" lvl="1" indent="-171450"/>
            <a:r>
              <a:rPr lang="en-US" sz="2000" dirty="0"/>
              <a:t>Diarrhea? URI symptoms? Fever? Sick contacts?</a:t>
            </a:r>
          </a:p>
        </p:txBody>
      </p:sp>
    </p:spTree>
    <p:extLst>
      <p:ext uri="{BB962C8B-B14F-4D97-AF65-F5344CB8AC3E}">
        <p14:creationId xmlns:p14="http://schemas.microsoft.com/office/powerpoint/2010/main" val="11401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659AA01A-2283-7DC0-B8EC-B73E8133BB49}"/>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0C397D8A-6B95-D7B5-BF0D-1165AECFBE48}"/>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lvl="0"/>
            <a:r>
              <a:rPr lang="en" dirty="0"/>
              <a:t>History: elimination 😳</a:t>
            </a:r>
            <a:endParaRPr dirty="0"/>
          </a:p>
        </p:txBody>
      </p:sp>
      <p:sp>
        <p:nvSpPr>
          <p:cNvPr id="373" name="Google Shape;373;p32">
            <a:extLst>
              <a:ext uri="{FF2B5EF4-FFF2-40B4-BE49-F238E27FC236}">
                <a16:creationId xmlns:a16="http://schemas.microsoft.com/office/drawing/2014/main" id="{4092E38C-CA4E-0F36-4FA8-140B0023A0C7}"/>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171450" indent="-171450"/>
            <a:r>
              <a:rPr lang="en-US" sz="2400" dirty="0"/>
              <a:t>Number of wet diapers in past 24 hours</a:t>
            </a:r>
          </a:p>
          <a:p>
            <a:pPr marL="171450" indent="-171450"/>
            <a:r>
              <a:rPr lang="en-US" sz="2400" dirty="0"/>
              <a:t>Number, color, and consistency of stools in past 24 hours</a:t>
            </a:r>
          </a:p>
          <a:p>
            <a:pPr marL="171450" indent="-171450"/>
            <a:r>
              <a:rPr lang="en-US" sz="2400" b="1" dirty="0"/>
              <a:t>How does this compare to normal?</a:t>
            </a:r>
            <a:endParaRPr sz="2400" b="1" dirty="0"/>
          </a:p>
        </p:txBody>
      </p:sp>
    </p:spTree>
    <p:extLst>
      <p:ext uri="{BB962C8B-B14F-4D97-AF65-F5344CB8AC3E}">
        <p14:creationId xmlns:p14="http://schemas.microsoft.com/office/powerpoint/2010/main" val="11141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92ECD08-FBBD-FEAC-24B0-4225E7A311EB}"/>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4B1FCF4B-D0F6-AD10-B2F5-EF70A4112F65}"/>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History: breathing</a:t>
            </a:r>
            <a:endParaRPr dirty="0"/>
          </a:p>
        </p:txBody>
      </p:sp>
      <p:sp>
        <p:nvSpPr>
          <p:cNvPr id="373" name="Google Shape;373;p32">
            <a:extLst>
              <a:ext uri="{FF2B5EF4-FFF2-40B4-BE49-F238E27FC236}">
                <a16:creationId xmlns:a16="http://schemas.microsoft.com/office/drawing/2014/main" id="{4C771B78-8DBB-E9D6-D24F-35D4DB88567F}"/>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171450" indent="-171450"/>
            <a:r>
              <a:rPr lang="en-US" sz="2400" dirty="0"/>
              <a:t>Apnea?</a:t>
            </a:r>
          </a:p>
          <a:p>
            <a:pPr marL="171450" indent="-171450"/>
            <a:r>
              <a:rPr lang="en-US" sz="2400" dirty="0"/>
              <a:t>Increased work of breathing?</a:t>
            </a:r>
          </a:p>
          <a:p>
            <a:pPr marL="171450" indent="-171450"/>
            <a:r>
              <a:rPr lang="en-US" sz="2400" dirty="0"/>
              <a:t>Abnormal breath sounds? Positional?</a:t>
            </a:r>
          </a:p>
          <a:p>
            <a:pPr marL="171450" indent="-171450"/>
            <a:r>
              <a:rPr lang="en-US" sz="2400" b="1" dirty="0">
                <a:solidFill>
                  <a:srgbClr val="0070C0"/>
                </a:solidFill>
              </a:rPr>
              <a:t>Cyanosis</a:t>
            </a:r>
            <a:r>
              <a:rPr lang="en-US" sz="2400" dirty="0"/>
              <a:t>?</a:t>
            </a:r>
          </a:p>
        </p:txBody>
      </p:sp>
    </p:spTree>
    <p:extLst>
      <p:ext uri="{BB962C8B-B14F-4D97-AF65-F5344CB8AC3E}">
        <p14:creationId xmlns:p14="http://schemas.microsoft.com/office/powerpoint/2010/main" val="6507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49B9C987-E914-6150-DD04-BDE2CF316C51}"/>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278F045F-2DD5-EE54-8553-6E8E4730783D}"/>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History: overall</a:t>
            </a:r>
            <a:endParaRPr dirty="0"/>
          </a:p>
        </p:txBody>
      </p:sp>
      <p:sp>
        <p:nvSpPr>
          <p:cNvPr id="373" name="Google Shape;373;p32">
            <a:extLst>
              <a:ext uri="{FF2B5EF4-FFF2-40B4-BE49-F238E27FC236}">
                <a16:creationId xmlns:a16="http://schemas.microsoft.com/office/drawing/2014/main" id="{4EC09875-117C-721B-DC0A-04E9E0C07B81}"/>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171450" indent="-171450"/>
            <a:r>
              <a:rPr lang="en-US" sz="2400" dirty="0"/>
              <a:t>Behavior / mental status</a:t>
            </a:r>
          </a:p>
          <a:p>
            <a:pPr marL="628650" lvl="1" indent="-171450"/>
            <a:r>
              <a:rPr lang="en-US" sz="2000" dirty="0"/>
              <a:t>Extra fussy? Do they console with typical interventions?</a:t>
            </a:r>
          </a:p>
          <a:p>
            <a:pPr marL="628650" lvl="1" indent="-171450"/>
            <a:r>
              <a:rPr lang="en-US" sz="2000" dirty="0"/>
              <a:t>Extra sleepy?</a:t>
            </a:r>
          </a:p>
          <a:p>
            <a:pPr marL="628650" lvl="1" indent="-171450"/>
            <a:r>
              <a:rPr lang="en-US" sz="2000" dirty="0"/>
              <a:t>Abnormal or new movements?</a:t>
            </a:r>
          </a:p>
          <a:p>
            <a:pPr marL="171450" indent="-171450"/>
            <a:r>
              <a:rPr lang="en-US" sz="2400" dirty="0"/>
              <a:t>Detailed review of systems</a:t>
            </a:r>
          </a:p>
          <a:p>
            <a:pPr marL="171450" indent="-171450"/>
            <a:r>
              <a:rPr lang="en-US" sz="2800" b="1" dirty="0"/>
              <a:t>What are </a:t>
            </a:r>
            <a:r>
              <a:rPr lang="en-US" sz="2800" b="1" u="sng" dirty="0"/>
              <a:t>you</a:t>
            </a:r>
            <a:r>
              <a:rPr lang="en-US" sz="2800" b="1" dirty="0"/>
              <a:t> most concerned about?</a:t>
            </a:r>
            <a:endParaRPr sz="2800" b="1" dirty="0"/>
          </a:p>
        </p:txBody>
      </p:sp>
    </p:spTree>
    <p:extLst>
      <p:ext uri="{BB962C8B-B14F-4D97-AF65-F5344CB8AC3E}">
        <p14:creationId xmlns:p14="http://schemas.microsoft.com/office/powerpoint/2010/main" val="7818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6D9A5538-EE9C-995D-DBD0-D54B896CE24C}"/>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3664191A-671B-CAC0-9FD1-EF373E9E98EF}"/>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Physical exam</a:t>
            </a:r>
            <a:endParaRPr dirty="0"/>
          </a:p>
        </p:txBody>
      </p:sp>
      <p:sp>
        <p:nvSpPr>
          <p:cNvPr id="373" name="Google Shape;373;p32">
            <a:extLst>
              <a:ext uri="{FF2B5EF4-FFF2-40B4-BE49-F238E27FC236}">
                <a16:creationId xmlns:a16="http://schemas.microsoft.com/office/drawing/2014/main" id="{C07A81DD-B596-84AF-66BD-0A889F3FA4AD}"/>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171450" indent="-171450"/>
            <a:r>
              <a:rPr lang="en-US" sz="2400" b="1" dirty="0"/>
              <a:t>Undress the infant completely.</a:t>
            </a:r>
          </a:p>
          <a:p>
            <a:pPr marL="171450" indent="-171450"/>
            <a:r>
              <a:rPr lang="en-US" sz="2400" dirty="0"/>
              <a:t>Examine the entire body</a:t>
            </a:r>
          </a:p>
          <a:p>
            <a:pPr marL="171450" indent="-171450"/>
            <a:r>
              <a:rPr lang="en-US" sz="2400" b="1" dirty="0"/>
              <a:t>Normal vital signs and exam </a:t>
            </a:r>
            <a:r>
              <a:rPr lang="en-US" sz="2400" b="1" dirty="0">
                <a:sym typeface="Symbol" pitchFamily="2" charset="2"/>
              </a:rPr>
              <a:t></a:t>
            </a:r>
            <a:r>
              <a:rPr lang="en-US" sz="2400" b="1" dirty="0"/>
              <a:t> nothing wrong</a:t>
            </a:r>
          </a:p>
          <a:p>
            <a:pPr marL="171450" indent="-171450"/>
            <a:r>
              <a:rPr lang="en-US" sz="2400" dirty="0"/>
              <a:t>Serial exams increase sensitivity</a:t>
            </a:r>
          </a:p>
          <a:p>
            <a:pPr marL="171450" indent="-171450"/>
            <a:r>
              <a:rPr lang="en-US" sz="2400" dirty="0"/>
              <a:t>Ask for photos or videos</a:t>
            </a:r>
            <a:endParaRPr sz="2400" dirty="0"/>
          </a:p>
        </p:txBody>
      </p:sp>
    </p:spTree>
    <p:extLst>
      <p:ext uri="{BB962C8B-B14F-4D97-AF65-F5344CB8AC3E}">
        <p14:creationId xmlns:p14="http://schemas.microsoft.com/office/powerpoint/2010/main" val="31736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EB7A9DE8-97E5-2C5B-D2C5-5DFE8F61BB2E}"/>
            </a:ext>
          </a:extLst>
        </p:cNvPr>
        <p:cNvGrpSpPr/>
        <p:nvPr/>
      </p:nvGrpSpPr>
      <p:grpSpPr>
        <a:xfrm>
          <a:off x="0" y="0"/>
          <a:ext cx="0" cy="0"/>
          <a:chOff x="0" y="0"/>
          <a:chExt cx="0" cy="0"/>
        </a:xfrm>
      </p:grpSpPr>
      <p:sp>
        <p:nvSpPr>
          <p:cNvPr id="468" name="Google Shape;468;p42">
            <a:extLst>
              <a:ext uri="{FF2B5EF4-FFF2-40B4-BE49-F238E27FC236}">
                <a16:creationId xmlns:a16="http://schemas.microsoft.com/office/drawing/2014/main" id="{07F762B7-C812-0495-23F8-882675DCC0CE}"/>
              </a:ext>
            </a:extLst>
          </p:cNvPr>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Babies like to eat.</a:t>
            </a:r>
            <a:endParaRPr dirty="0"/>
          </a:p>
        </p:txBody>
      </p:sp>
    </p:spTree>
    <p:extLst>
      <p:ext uri="{BB962C8B-B14F-4D97-AF65-F5344CB8AC3E}">
        <p14:creationId xmlns:p14="http://schemas.microsoft.com/office/powerpoint/2010/main" val="384802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55E4600E-2E67-DE5A-29DC-05F9DDB060BB}"/>
            </a:ext>
          </a:extLst>
        </p:cNvPr>
        <p:cNvGrpSpPr/>
        <p:nvPr/>
      </p:nvGrpSpPr>
      <p:grpSpPr>
        <a:xfrm>
          <a:off x="0" y="0"/>
          <a:ext cx="0" cy="0"/>
          <a:chOff x="0" y="0"/>
          <a:chExt cx="0" cy="0"/>
        </a:xfrm>
      </p:grpSpPr>
      <p:pic>
        <p:nvPicPr>
          <p:cNvPr id="2" name="Picture 1" descr="A triangle with words on it&#10;&#10;AI-generated content may be incorrect.">
            <a:extLst>
              <a:ext uri="{FF2B5EF4-FFF2-40B4-BE49-F238E27FC236}">
                <a16:creationId xmlns:a16="http://schemas.microsoft.com/office/drawing/2014/main" id="{93798C73-665A-313F-634B-EB664BB338D4}"/>
              </a:ext>
            </a:extLst>
          </p:cNvPr>
          <p:cNvPicPr>
            <a:picLocks noChangeAspect="1"/>
          </p:cNvPicPr>
          <p:nvPr/>
        </p:nvPicPr>
        <p:blipFill>
          <a:blip r:embed="rId3"/>
          <a:stretch>
            <a:fillRect/>
          </a:stretch>
        </p:blipFill>
        <p:spPr>
          <a:xfrm>
            <a:off x="714375" y="0"/>
            <a:ext cx="7715250" cy="5143500"/>
          </a:xfrm>
          <a:prstGeom prst="rect">
            <a:avLst/>
          </a:prstGeom>
        </p:spPr>
      </p:pic>
    </p:spTree>
    <p:extLst>
      <p:ext uri="{BB962C8B-B14F-4D97-AF65-F5344CB8AC3E}">
        <p14:creationId xmlns:p14="http://schemas.microsoft.com/office/powerpoint/2010/main" val="42839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87DA67F7-257F-0EE9-777F-E881DF8CB114}"/>
            </a:ext>
          </a:extLst>
        </p:cNvPr>
        <p:cNvGrpSpPr/>
        <p:nvPr/>
      </p:nvGrpSpPr>
      <p:grpSpPr>
        <a:xfrm>
          <a:off x="0" y="0"/>
          <a:ext cx="0" cy="0"/>
          <a:chOff x="0" y="0"/>
          <a:chExt cx="0" cy="0"/>
        </a:xfrm>
      </p:grpSpPr>
      <p:sp>
        <p:nvSpPr>
          <p:cNvPr id="468" name="Google Shape;468;p42">
            <a:extLst>
              <a:ext uri="{FF2B5EF4-FFF2-40B4-BE49-F238E27FC236}">
                <a16:creationId xmlns:a16="http://schemas.microsoft.com/office/drawing/2014/main" id="{BC8426EB-0990-F7D6-89B8-777436649A3A}"/>
              </a:ext>
            </a:extLst>
          </p:cNvPr>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The history &amp; physical are your most powerful detective tools.</a:t>
            </a:r>
            <a:endParaRPr sz="4400" dirty="0"/>
          </a:p>
        </p:txBody>
      </p:sp>
      <p:sp>
        <p:nvSpPr>
          <p:cNvPr id="3" name="TextBox 2">
            <a:extLst>
              <a:ext uri="{FF2B5EF4-FFF2-40B4-BE49-F238E27FC236}">
                <a16:creationId xmlns:a16="http://schemas.microsoft.com/office/drawing/2014/main" id="{8E06CD7E-F094-8578-20ED-A9C937812810}"/>
              </a:ext>
            </a:extLst>
          </p:cNvPr>
          <p:cNvSpPr txBox="1"/>
          <p:nvPr/>
        </p:nvSpPr>
        <p:spPr>
          <a:xfrm>
            <a:off x="4572000" y="3576864"/>
            <a:ext cx="6716268" cy="1015663"/>
          </a:xfrm>
          <a:prstGeom prst="rect">
            <a:avLst/>
          </a:prstGeom>
          <a:noFill/>
        </p:spPr>
        <p:txBody>
          <a:bodyPr wrap="square">
            <a:spAutoFit/>
          </a:bodyPr>
          <a:lstStyle/>
          <a:p>
            <a:r>
              <a:rPr lang="en-US" sz="6000" dirty="0"/>
              <a:t>🔍</a:t>
            </a:r>
          </a:p>
        </p:txBody>
      </p:sp>
    </p:spTree>
    <p:extLst>
      <p:ext uri="{BB962C8B-B14F-4D97-AF65-F5344CB8AC3E}">
        <p14:creationId xmlns:p14="http://schemas.microsoft.com/office/powerpoint/2010/main" val="278191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a:extLst>
            <a:ext uri="{FF2B5EF4-FFF2-40B4-BE49-F238E27FC236}">
              <a16:creationId xmlns:a16="http://schemas.microsoft.com/office/drawing/2014/main" id="{A4BB5010-EC3C-1DE6-9C76-7831C78AE280}"/>
            </a:ext>
          </a:extLst>
        </p:cNvPr>
        <p:cNvGrpSpPr/>
        <p:nvPr/>
      </p:nvGrpSpPr>
      <p:grpSpPr>
        <a:xfrm>
          <a:off x="0" y="0"/>
          <a:ext cx="0" cy="0"/>
          <a:chOff x="0" y="0"/>
          <a:chExt cx="0" cy="0"/>
        </a:xfrm>
      </p:grpSpPr>
      <p:pic>
        <p:nvPicPr>
          <p:cNvPr id="409" name="Google Shape;409;p36">
            <a:extLst>
              <a:ext uri="{FF2B5EF4-FFF2-40B4-BE49-F238E27FC236}">
                <a16:creationId xmlns:a16="http://schemas.microsoft.com/office/drawing/2014/main" id="{C99D11BC-14F1-0044-5623-A892148C1A8A}"/>
              </a:ext>
            </a:extLst>
          </p:cNvPr>
          <p:cNvPicPr preferRelativeResize="0"/>
          <p:nvPr/>
        </p:nvPicPr>
        <p:blipFill rotWithShape="1">
          <a:blip r:embed="rId3">
            <a:alphaModFix/>
          </a:blip>
          <a:srcRect t="72062"/>
          <a:stretch/>
        </p:blipFill>
        <p:spPr>
          <a:xfrm>
            <a:off x="2242887" y="2154100"/>
            <a:ext cx="4658275" cy="1419949"/>
          </a:xfrm>
          <a:prstGeom prst="rect">
            <a:avLst/>
          </a:prstGeom>
          <a:noFill/>
          <a:ln>
            <a:noFill/>
          </a:ln>
        </p:spPr>
      </p:pic>
      <p:pic>
        <p:nvPicPr>
          <p:cNvPr id="410" name="Google Shape;410;p36">
            <a:extLst>
              <a:ext uri="{FF2B5EF4-FFF2-40B4-BE49-F238E27FC236}">
                <a16:creationId xmlns:a16="http://schemas.microsoft.com/office/drawing/2014/main" id="{71B8C227-DC10-700D-4794-35B21BC1695E}"/>
              </a:ext>
            </a:extLst>
          </p:cNvPr>
          <p:cNvPicPr preferRelativeResize="0"/>
          <p:nvPr/>
        </p:nvPicPr>
        <p:blipFill rotWithShape="1">
          <a:blip r:embed="rId4">
            <a:alphaModFix/>
          </a:blip>
          <a:srcRect/>
          <a:stretch/>
        </p:blipFill>
        <p:spPr>
          <a:xfrm flipH="1">
            <a:off x="3427525" y="500250"/>
            <a:ext cx="2431925" cy="2431925"/>
          </a:xfrm>
          <a:prstGeom prst="rect">
            <a:avLst/>
          </a:prstGeom>
          <a:noFill/>
          <a:ln>
            <a:noFill/>
          </a:ln>
        </p:spPr>
      </p:pic>
      <p:sp>
        <p:nvSpPr>
          <p:cNvPr id="411" name="Google Shape;411;p36">
            <a:extLst>
              <a:ext uri="{FF2B5EF4-FFF2-40B4-BE49-F238E27FC236}">
                <a16:creationId xmlns:a16="http://schemas.microsoft.com/office/drawing/2014/main" id="{DF86583E-6994-EAF7-1F76-2D58604807EC}"/>
              </a:ext>
            </a:extLst>
          </p:cNvPr>
          <p:cNvSpPr txBox="1">
            <a:spLocks noGrp="1"/>
          </p:cNvSpPr>
          <p:nvPr>
            <p:ph type="title"/>
          </p:nvPr>
        </p:nvSpPr>
        <p:spPr>
          <a:xfrm>
            <a:off x="2391900" y="2644826"/>
            <a:ext cx="4360200" cy="6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Specific diagnoses</a:t>
            </a:r>
            <a:endParaRPr dirty="0"/>
          </a:p>
        </p:txBody>
      </p:sp>
      <p:sp>
        <p:nvSpPr>
          <p:cNvPr id="413" name="Google Shape;413;p36">
            <a:extLst>
              <a:ext uri="{FF2B5EF4-FFF2-40B4-BE49-F238E27FC236}">
                <a16:creationId xmlns:a16="http://schemas.microsoft.com/office/drawing/2014/main" id="{3A319169-B547-A8D5-3DBC-8C28AFB7B581}"/>
              </a:ext>
            </a:extLst>
          </p:cNvPr>
          <p:cNvSpPr txBox="1">
            <a:spLocks noGrp="1"/>
          </p:cNvSpPr>
          <p:nvPr>
            <p:ph type="title" idx="2"/>
          </p:nvPr>
        </p:nvSpPr>
        <p:spPr>
          <a:xfrm>
            <a:off x="2996575" y="133782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3</a:t>
            </a:r>
            <a:endParaRPr dirty="0"/>
          </a:p>
        </p:txBody>
      </p:sp>
    </p:spTree>
    <p:extLst>
      <p:ext uri="{BB962C8B-B14F-4D97-AF65-F5344CB8AC3E}">
        <p14:creationId xmlns:p14="http://schemas.microsoft.com/office/powerpoint/2010/main" val="2853958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A6BF6FBD-65EE-E7A9-8130-83BC7B39861E}"/>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C650BDB2-0AFD-1BD4-81ED-729A94800B6E}"/>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Serious bacterial infection / sepsis</a:t>
            </a:r>
            <a:endParaRPr dirty="0"/>
          </a:p>
        </p:txBody>
      </p:sp>
      <p:sp>
        <p:nvSpPr>
          <p:cNvPr id="373" name="Google Shape;373;p32">
            <a:extLst>
              <a:ext uri="{FF2B5EF4-FFF2-40B4-BE49-F238E27FC236}">
                <a16:creationId xmlns:a16="http://schemas.microsoft.com/office/drawing/2014/main" id="{284261D1-F505-76EA-2FAA-BD474E5E15A7}"/>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indent="0">
              <a:buNone/>
            </a:pPr>
            <a:r>
              <a:rPr lang="en-US" sz="1600" dirty="0"/>
              <a:t>A 3-week-old presents with sleeping through several feeds over the past day. Looks overall well; rectal temp of 36.1; falls asleep immediately after exam.</a:t>
            </a:r>
          </a:p>
          <a:p>
            <a:pPr marL="0" indent="0">
              <a:buNone/>
            </a:pPr>
            <a:endParaRPr lang="en-US" sz="1600" dirty="0"/>
          </a:p>
          <a:p>
            <a:pPr marL="342900" indent="-342900"/>
            <a:r>
              <a:rPr lang="en-US" sz="2000" b="1" dirty="0"/>
              <a:t>Why we miss it:</a:t>
            </a:r>
          </a:p>
          <a:p>
            <a:pPr marL="800100" lvl="1" indent="-342900"/>
            <a:r>
              <a:rPr lang="en-US" sz="1800" dirty="0"/>
              <a:t>Might be afebrile or well-appearing</a:t>
            </a:r>
          </a:p>
          <a:p>
            <a:pPr marL="342900" indent="-342900"/>
            <a:r>
              <a:rPr lang="en-US" sz="2000" b="1" dirty="0"/>
              <a:t>Pearls:</a:t>
            </a:r>
          </a:p>
          <a:p>
            <a:pPr marL="800100" lvl="1" indent="-342900"/>
            <a:r>
              <a:rPr lang="en-US" sz="1800" dirty="0"/>
              <a:t>Hypothermia, poor feeding, apnea, or mild tachypnea may be only symptoms</a:t>
            </a:r>
          </a:p>
          <a:p>
            <a:pPr marL="800100" lvl="1" indent="-342900"/>
            <a:r>
              <a:rPr lang="en-US" sz="1800" dirty="0"/>
              <a:t>Normal vitals don’t rule it out</a:t>
            </a:r>
          </a:p>
          <a:p>
            <a:pPr marL="800100" lvl="1" indent="-342900"/>
            <a:r>
              <a:rPr lang="en-US" sz="1800" b="1" dirty="0"/>
              <a:t>Trust caregiver concern</a:t>
            </a:r>
            <a:endParaRPr sz="1800" b="1" dirty="0"/>
          </a:p>
        </p:txBody>
      </p:sp>
      <p:sp>
        <p:nvSpPr>
          <p:cNvPr id="3" name="TextBox 2">
            <a:extLst>
              <a:ext uri="{FF2B5EF4-FFF2-40B4-BE49-F238E27FC236}">
                <a16:creationId xmlns:a16="http://schemas.microsoft.com/office/drawing/2014/main" id="{81963386-293E-B650-F43E-8ED9BCA8AA25}"/>
              </a:ext>
            </a:extLst>
          </p:cNvPr>
          <p:cNvSpPr txBox="1"/>
          <p:nvPr/>
        </p:nvSpPr>
        <p:spPr>
          <a:xfrm>
            <a:off x="5347608" y="4369126"/>
            <a:ext cx="979714" cy="861774"/>
          </a:xfrm>
          <a:prstGeom prst="rect">
            <a:avLst/>
          </a:prstGeom>
          <a:noFill/>
        </p:spPr>
        <p:txBody>
          <a:bodyPr wrap="square">
            <a:spAutoFit/>
          </a:bodyPr>
          <a:lstStyle/>
          <a:p>
            <a:r>
              <a:rPr lang="en-US" sz="5000" dirty="0"/>
              <a:t>🦠</a:t>
            </a:r>
          </a:p>
        </p:txBody>
      </p:sp>
      <p:sp>
        <p:nvSpPr>
          <p:cNvPr id="7" name="TextBox 6">
            <a:extLst>
              <a:ext uri="{FF2B5EF4-FFF2-40B4-BE49-F238E27FC236}">
                <a16:creationId xmlns:a16="http://schemas.microsoft.com/office/drawing/2014/main" id="{206240CB-6EE1-4DD0-47B5-855BA652D8DC}"/>
              </a:ext>
            </a:extLst>
          </p:cNvPr>
          <p:cNvSpPr txBox="1"/>
          <p:nvPr/>
        </p:nvSpPr>
        <p:spPr>
          <a:xfrm>
            <a:off x="7028679" y="4369126"/>
            <a:ext cx="889907" cy="861774"/>
          </a:xfrm>
          <a:prstGeom prst="rect">
            <a:avLst/>
          </a:prstGeom>
          <a:noFill/>
        </p:spPr>
        <p:txBody>
          <a:bodyPr wrap="square">
            <a:spAutoFit/>
          </a:bodyPr>
          <a:lstStyle/>
          <a:p>
            <a:r>
              <a:rPr lang="en-US" sz="5000" dirty="0"/>
              <a:t>😵‍💫</a:t>
            </a:r>
          </a:p>
        </p:txBody>
      </p:sp>
    </p:spTree>
    <p:extLst>
      <p:ext uri="{BB962C8B-B14F-4D97-AF65-F5344CB8AC3E}">
        <p14:creationId xmlns:p14="http://schemas.microsoft.com/office/powerpoint/2010/main" val="5681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A86C4F3C-1DE9-ECE9-9D08-1D8E732ED628}"/>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A0BB2839-0EBC-93E9-44A4-D4AA878923B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Inborn error of metabolism</a:t>
            </a:r>
            <a:endParaRPr dirty="0"/>
          </a:p>
        </p:txBody>
      </p:sp>
      <p:sp>
        <p:nvSpPr>
          <p:cNvPr id="373" name="Google Shape;373;p32">
            <a:extLst>
              <a:ext uri="{FF2B5EF4-FFF2-40B4-BE49-F238E27FC236}">
                <a16:creationId xmlns:a16="http://schemas.microsoft.com/office/drawing/2014/main" id="{F5594C65-2C76-CBEA-FF8B-16476961D44B}"/>
              </a:ext>
            </a:extLst>
          </p:cNvPr>
          <p:cNvSpPr txBox="1">
            <a:spLocks noGrp="1"/>
          </p:cNvSpPr>
          <p:nvPr>
            <p:ph type="body" idx="1"/>
          </p:nvPr>
        </p:nvSpPr>
        <p:spPr>
          <a:xfrm>
            <a:off x="720000" y="948368"/>
            <a:ext cx="7704000" cy="3416400"/>
          </a:xfrm>
          <a:prstGeom prst="rect">
            <a:avLst/>
          </a:prstGeom>
        </p:spPr>
        <p:txBody>
          <a:bodyPr spcFirstLastPara="1" wrap="square" lIns="91425" tIns="91425" rIns="91425" bIns="91425" anchor="t" anchorCtr="0">
            <a:noAutofit/>
          </a:bodyPr>
          <a:lstStyle/>
          <a:p>
            <a:pPr marL="0" indent="0">
              <a:buNone/>
            </a:pPr>
            <a:r>
              <a:rPr lang="en-US" sz="1600" dirty="0"/>
              <a:t>A 6-day-old presents with lethargy and vomiting in the peak of viral season; mildly tachycardic; well-appearing though sleeping.</a:t>
            </a:r>
            <a:br>
              <a:rPr lang="en-US" sz="1600" dirty="0"/>
            </a:br>
            <a:endParaRPr lang="en-US" sz="1600" dirty="0"/>
          </a:p>
          <a:p>
            <a:pPr marL="342900" indent="-342900"/>
            <a:r>
              <a:rPr lang="en-US" sz="2000" b="1" dirty="0"/>
              <a:t>Why we miss it:</a:t>
            </a:r>
          </a:p>
          <a:p>
            <a:pPr marL="800100" lvl="1" indent="-342900"/>
            <a:r>
              <a:rPr lang="en-US" sz="1800" dirty="0"/>
              <a:t>Vomiting is SO common in other age groups!</a:t>
            </a:r>
          </a:p>
          <a:p>
            <a:pPr marL="800100" lvl="1" indent="-342900"/>
            <a:r>
              <a:rPr lang="en-US" sz="1800" dirty="0"/>
              <a:t>May appear well initially</a:t>
            </a:r>
          </a:p>
          <a:p>
            <a:pPr marL="342900" indent="-342900"/>
            <a:r>
              <a:rPr lang="en-US" sz="2000" b="1" dirty="0"/>
              <a:t>Pearls:</a:t>
            </a:r>
          </a:p>
          <a:p>
            <a:pPr marL="800100" lvl="1" indent="-342900"/>
            <a:r>
              <a:rPr lang="en-US" sz="1800" dirty="0"/>
              <a:t>History of lethargy &amp; vomiting + normal exam = metabolic until proven otherwise</a:t>
            </a:r>
          </a:p>
          <a:p>
            <a:pPr marL="800100" lvl="1" indent="-342900"/>
            <a:r>
              <a:rPr lang="en-US" sz="1800" b="1" dirty="0"/>
              <a:t>Worsening after feeds</a:t>
            </a:r>
            <a:r>
              <a:rPr lang="en-US" sz="1800" dirty="0"/>
              <a:t> is a red flag</a:t>
            </a:r>
            <a:endParaRPr lang="en-US" sz="1800" b="1" dirty="0"/>
          </a:p>
        </p:txBody>
      </p:sp>
      <p:sp>
        <p:nvSpPr>
          <p:cNvPr id="3" name="TextBox 2">
            <a:extLst>
              <a:ext uri="{FF2B5EF4-FFF2-40B4-BE49-F238E27FC236}">
                <a16:creationId xmlns:a16="http://schemas.microsoft.com/office/drawing/2014/main" id="{2FCA1CB4-7A03-FE0F-94A8-F1096D211A6A}"/>
              </a:ext>
            </a:extLst>
          </p:cNvPr>
          <p:cNvSpPr txBox="1"/>
          <p:nvPr/>
        </p:nvSpPr>
        <p:spPr>
          <a:xfrm>
            <a:off x="6131379" y="4369126"/>
            <a:ext cx="391886" cy="861774"/>
          </a:xfrm>
          <a:prstGeom prst="rect">
            <a:avLst/>
          </a:prstGeom>
          <a:noFill/>
        </p:spPr>
        <p:txBody>
          <a:bodyPr wrap="square">
            <a:spAutoFit/>
          </a:bodyPr>
          <a:lstStyle/>
          <a:p>
            <a:r>
              <a:rPr lang="en-US" sz="5000" dirty="0"/>
              <a:t>🤮</a:t>
            </a:r>
          </a:p>
        </p:txBody>
      </p:sp>
      <p:sp>
        <p:nvSpPr>
          <p:cNvPr id="4" name="TextBox 3">
            <a:extLst>
              <a:ext uri="{FF2B5EF4-FFF2-40B4-BE49-F238E27FC236}">
                <a16:creationId xmlns:a16="http://schemas.microsoft.com/office/drawing/2014/main" id="{61FD46DF-8864-DA18-6102-4EE2A15E3A9D}"/>
              </a:ext>
            </a:extLst>
          </p:cNvPr>
          <p:cNvSpPr txBox="1"/>
          <p:nvPr/>
        </p:nvSpPr>
        <p:spPr>
          <a:xfrm>
            <a:off x="7028679" y="4369126"/>
            <a:ext cx="889907" cy="861774"/>
          </a:xfrm>
          <a:prstGeom prst="rect">
            <a:avLst/>
          </a:prstGeom>
          <a:noFill/>
        </p:spPr>
        <p:txBody>
          <a:bodyPr wrap="square">
            <a:spAutoFit/>
          </a:bodyPr>
          <a:lstStyle/>
          <a:p>
            <a:r>
              <a:rPr lang="en-US" sz="5000" dirty="0"/>
              <a:t>😵‍💫</a:t>
            </a:r>
          </a:p>
        </p:txBody>
      </p:sp>
    </p:spTree>
    <p:extLst>
      <p:ext uri="{BB962C8B-B14F-4D97-AF65-F5344CB8AC3E}">
        <p14:creationId xmlns:p14="http://schemas.microsoft.com/office/powerpoint/2010/main" val="20656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84D3EC7E-7460-0F51-9B66-E342C51C1BEA}"/>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89C11374-F6CE-3A10-B213-41CED0911B15}"/>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Intussusception</a:t>
            </a:r>
            <a:endParaRPr dirty="0"/>
          </a:p>
        </p:txBody>
      </p:sp>
      <p:sp>
        <p:nvSpPr>
          <p:cNvPr id="373" name="Google Shape;373;p32">
            <a:extLst>
              <a:ext uri="{FF2B5EF4-FFF2-40B4-BE49-F238E27FC236}">
                <a16:creationId xmlns:a16="http://schemas.microsoft.com/office/drawing/2014/main" id="{C8F01DFE-DE5C-5324-23DA-548BB9A6F799}"/>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indent="0">
              <a:buNone/>
            </a:pPr>
            <a:r>
              <a:rPr lang="en-US" sz="1600" dirty="0"/>
              <a:t>A 10-week-old presents with vomiting and fussiness; mild tachycardia; otherwise normal exam, in your eyes and caregiver’s. Just before discharge, has episode of inconsolability and vomits.</a:t>
            </a:r>
            <a:br>
              <a:rPr lang="en-US" sz="1600" dirty="0"/>
            </a:br>
            <a:endParaRPr lang="en-US" sz="1600" dirty="0"/>
          </a:p>
          <a:p>
            <a:pPr marL="342900" indent="-342900"/>
            <a:r>
              <a:rPr lang="en-US" sz="2000" b="1" dirty="0"/>
              <a:t>Why we miss it:</a:t>
            </a:r>
          </a:p>
          <a:p>
            <a:pPr marL="800100" lvl="1" indent="-342900"/>
            <a:r>
              <a:rPr lang="en-US" sz="1800" dirty="0"/>
              <a:t>Can be smiling and playful between episodes</a:t>
            </a:r>
          </a:p>
          <a:p>
            <a:pPr marL="800100" lvl="1" indent="-342900"/>
            <a:r>
              <a:rPr lang="en-US" sz="1800" dirty="0"/>
              <a:t>Typically won’t have blood in stool until late</a:t>
            </a:r>
          </a:p>
          <a:p>
            <a:pPr marL="342900" indent="-342900"/>
            <a:r>
              <a:rPr lang="en-US" sz="2000" b="1" dirty="0"/>
              <a:t>Pearls:</a:t>
            </a:r>
          </a:p>
          <a:p>
            <a:pPr marL="800100" lvl="1" indent="-342900"/>
            <a:r>
              <a:rPr lang="en-US" sz="1800" dirty="0"/>
              <a:t>Younger kids are more likely to have lethargy</a:t>
            </a:r>
          </a:p>
          <a:p>
            <a:pPr marL="800100" lvl="1" indent="-342900"/>
            <a:r>
              <a:rPr lang="en-US" sz="1800" b="1" dirty="0"/>
              <a:t>Consider ultrasound </a:t>
            </a:r>
            <a:r>
              <a:rPr lang="en-US" sz="1800" dirty="0"/>
              <a:t>even if exam is benign</a:t>
            </a:r>
            <a:endParaRPr lang="en-US" sz="1800" b="1" dirty="0"/>
          </a:p>
        </p:txBody>
      </p:sp>
      <p:sp>
        <p:nvSpPr>
          <p:cNvPr id="3" name="TextBox 2">
            <a:extLst>
              <a:ext uri="{FF2B5EF4-FFF2-40B4-BE49-F238E27FC236}">
                <a16:creationId xmlns:a16="http://schemas.microsoft.com/office/drawing/2014/main" id="{FEE01076-C6F5-3860-F2E2-BBE572D59D00}"/>
              </a:ext>
            </a:extLst>
          </p:cNvPr>
          <p:cNvSpPr txBox="1"/>
          <p:nvPr/>
        </p:nvSpPr>
        <p:spPr>
          <a:xfrm>
            <a:off x="6131379" y="4369126"/>
            <a:ext cx="391886" cy="861774"/>
          </a:xfrm>
          <a:prstGeom prst="rect">
            <a:avLst/>
          </a:prstGeom>
          <a:noFill/>
        </p:spPr>
        <p:txBody>
          <a:bodyPr wrap="square">
            <a:spAutoFit/>
          </a:bodyPr>
          <a:lstStyle/>
          <a:p>
            <a:r>
              <a:rPr lang="en-US" sz="5000" dirty="0"/>
              <a:t>🤮</a:t>
            </a:r>
          </a:p>
        </p:txBody>
      </p:sp>
      <p:sp>
        <p:nvSpPr>
          <p:cNvPr id="4" name="TextBox 3">
            <a:extLst>
              <a:ext uri="{FF2B5EF4-FFF2-40B4-BE49-F238E27FC236}">
                <a16:creationId xmlns:a16="http://schemas.microsoft.com/office/drawing/2014/main" id="{FC0C7409-CCC4-6757-371E-91083C816657}"/>
              </a:ext>
            </a:extLst>
          </p:cNvPr>
          <p:cNvSpPr txBox="1"/>
          <p:nvPr/>
        </p:nvSpPr>
        <p:spPr>
          <a:xfrm>
            <a:off x="7028679" y="4369126"/>
            <a:ext cx="889907" cy="861774"/>
          </a:xfrm>
          <a:prstGeom prst="rect">
            <a:avLst/>
          </a:prstGeom>
          <a:noFill/>
        </p:spPr>
        <p:txBody>
          <a:bodyPr wrap="square">
            <a:spAutoFit/>
          </a:bodyPr>
          <a:lstStyle/>
          <a:p>
            <a:r>
              <a:rPr lang="en-US" sz="5000" dirty="0"/>
              <a:t>😵‍💫</a:t>
            </a:r>
          </a:p>
        </p:txBody>
      </p:sp>
    </p:spTree>
    <p:extLst>
      <p:ext uri="{BB962C8B-B14F-4D97-AF65-F5344CB8AC3E}">
        <p14:creationId xmlns:p14="http://schemas.microsoft.com/office/powerpoint/2010/main" val="74911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F563ADD9-2B60-7588-E021-B30506C76574}"/>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C93A9BD6-BCA3-055A-B1DC-64DCB07103CF}"/>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Pyloric stenosis</a:t>
            </a:r>
            <a:endParaRPr dirty="0"/>
          </a:p>
        </p:txBody>
      </p:sp>
      <p:sp>
        <p:nvSpPr>
          <p:cNvPr id="373" name="Google Shape;373;p32">
            <a:extLst>
              <a:ext uri="{FF2B5EF4-FFF2-40B4-BE49-F238E27FC236}">
                <a16:creationId xmlns:a16="http://schemas.microsoft.com/office/drawing/2014/main" id="{46F922CB-A93C-8588-1F06-902B56EB6AC6}"/>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indent="0">
              <a:buNone/>
            </a:pPr>
            <a:r>
              <a:rPr lang="en-US" dirty="0"/>
              <a:t>A 35-day-old presents with vomiting; normal vital signs; alert and rooting with normal exam. Breastfeeds vigorously in ED </a:t>
            </a:r>
            <a:r>
              <a:rPr lang="en-US" dirty="0">
                <a:sym typeface="Wingdings" pitchFamily="2" charset="2"/>
              </a:rPr>
              <a:t> </a:t>
            </a:r>
            <a:r>
              <a:rPr lang="en-US" dirty="0"/>
              <a:t>non-bloody, non-bilious emesis of milk.</a:t>
            </a:r>
          </a:p>
          <a:p>
            <a:pPr marL="0" indent="0">
              <a:buNone/>
            </a:pPr>
            <a:endParaRPr lang="en-US" dirty="0"/>
          </a:p>
          <a:p>
            <a:pPr marL="342900" indent="-342900"/>
            <a:r>
              <a:rPr lang="en-US" sz="1800" b="1" dirty="0"/>
              <a:t>Why we miss it:</a:t>
            </a:r>
          </a:p>
          <a:p>
            <a:pPr marL="800100" lvl="1" indent="-342900"/>
            <a:r>
              <a:rPr lang="en-US" sz="1600" dirty="0"/>
              <a:t>Babies spit up!</a:t>
            </a:r>
          </a:p>
          <a:p>
            <a:pPr marL="800100" lvl="1" indent="-342900"/>
            <a:r>
              <a:rPr lang="en-US" sz="1600" dirty="0"/>
              <a:t>Infant looks well, hungry, no discomfort</a:t>
            </a:r>
          </a:p>
          <a:p>
            <a:pPr marL="800100" lvl="1" indent="-342900"/>
            <a:r>
              <a:rPr lang="en-US" sz="1600" dirty="0"/>
              <a:t>You’re never </a:t>
            </a:r>
            <a:r>
              <a:rPr lang="en-US" sz="1600" dirty="0" err="1"/>
              <a:t>gonna</a:t>
            </a:r>
            <a:r>
              <a:rPr lang="en-US" sz="1600" dirty="0"/>
              <a:t> see the olive</a:t>
            </a:r>
          </a:p>
          <a:p>
            <a:pPr marL="342900" indent="-342900"/>
            <a:r>
              <a:rPr lang="en-US" sz="1800" b="1" dirty="0"/>
              <a:t>Pearls:</a:t>
            </a:r>
          </a:p>
          <a:p>
            <a:pPr marL="800100" lvl="1" indent="-342900"/>
            <a:r>
              <a:rPr lang="en-US" sz="1600" dirty="0"/>
              <a:t>“Projectile” aspect is subtle early</a:t>
            </a:r>
          </a:p>
          <a:p>
            <a:pPr marL="800100" lvl="1" indent="-342900"/>
            <a:r>
              <a:rPr lang="en-US" sz="1600" dirty="0"/>
              <a:t>Electrolyte abnormalities may precede visible dehydration </a:t>
            </a:r>
            <a:r>
              <a:rPr lang="en-US" sz="1600" b="1" dirty="0">
                <a:sym typeface="Wingdings" pitchFamily="2" charset="2"/>
              </a:rPr>
              <a:t> check labs and ultrasound</a:t>
            </a:r>
            <a:endParaRPr lang="en-US" sz="1600" dirty="0"/>
          </a:p>
        </p:txBody>
      </p:sp>
      <p:sp>
        <p:nvSpPr>
          <p:cNvPr id="3" name="TextBox 2">
            <a:extLst>
              <a:ext uri="{FF2B5EF4-FFF2-40B4-BE49-F238E27FC236}">
                <a16:creationId xmlns:a16="http://schemas.microsoft.com/office/drawing/2014/main" id="{96A9A25D-45FB-657A-C192-874AC9535756}"/>
              </a:ext>
            </a:extLst>
          </p:cNvPr>
          <p:cNvSpPr txBox="1"/>
          <p:nvPr/>
        </p:nvSpPr>
        <p:spPr>
          <a:xfrm>
            <a:off x="6131379" y="4369126"/>
            <a:ext cx="391886" cy="861774"/>
          </a:xfrm>
          <a:prstGeom prst="rect">
            <a:avLst/>
          </a:prstGeom>
          <a:noFill/>
        </p:spPr>
        <p:txBody>
          <a:bodyPr wrap="square">
            <a:spAutoFit/>
          </a:bodyPr>
          <a:lstStyle/>
          <a:p>
            <a:r>
              <a:rPr lang="en-US" sz="5000" dirty="0"/>
              <a:t>🤮</a:t>
            </a:r>
          </a:p>
        </p:txBody>
      </p:sp>
      <p:pic>
        <p:nvPicPr>
          <p:cNvPr id="6" name="Picture 5" descr="A graph with lines and numbers&#10;&#10;AI-generated content may be incorrect.">
            <a:extLst>
              <a:ext uri="{FF2B5EF4-FFF2-40B4-BE49-F238E27FC236}">
                <a16:creationId xmlns:a16="http://schemas.microsoft.com/office/drawing/2014/main" id="{0AAF8133-3EC0-5FD0-564D-B6D9C43FEE59}"/>
              </a:ext>
            </a:extLst>
          </p:cNvPr>
          <p:cNvPicPr>
            <a:picLocks noChangeAspect="1"/>
          </p:cNvPicPr>
          <p:nvPr/>
        </p:nvPicPr>
        <p:blipFill>
          <a:blip r:embed="rId3"/>
          <a:stretch>
            <a:fillRect/>
          </a:stretch>
        </p:blipFill>
        <p:spPr>
          <a:xfrm>
            <a:off x="2064253" y="0"/>
            <a:ext cx="5015494" cy="5143500"/>
          </a:xfrm>
          <a:prstGeom prst="rect">
            <a:avLst/>
          </a:prstGeom>
        </p:spPr>
      </p:pic>
    </p:spTree>
    <p:extLst>
      <p:ext uri="{BB962C8B-B14F-4D97-AF65-F5344CB8AC3E}">
        <p14:creationId xmlns:p14="http://schemas.microsoft.com/office/powerpoint/2010/main" val="28533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DE19C1FD-2F6C-DAE5-4C74-61B3C65C6524}"/>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162D298C-FC8C-5C97-2191-987BB549AE23}"/>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Meningitis</a:t>
            </a:r>
            <a:endParaRPr dirty="0"/>
          </a:p>
        </p:txBody>
      </p:sp>
      <p:sp>
        <p:nvSpPr>
          <p:cNvPr id="373" name="Google Shape;373;p32">
            <a:extLst>
              <a:ext uri="{FF2B5EF4-FFF2-40B4-BE49-F238E27FC236}">
                <a16:creationId xmlns:a16="http://schemas.microsoft.com/office/drawing/2014/main" id="{7F867975-97D4-A1FF-4CFC-29EC4C3E2DEE}"/>
              </a:ext>
            </a:extLst>
          </p:cNvPr>
          <p:cNvSpPr txBox="1">
            <a:spLocks noGrp="1"/>
          </p:cNvSpPr>
          <p:nvPr>
            <p:ph type="body" idx="1"/>
          </p:nvPr>
        </p:nvSpPr>
        <p:spPr>
          <a:xfrm>
            <a:off x="720000" y="1017725"/>
            <a:ext cx="7704000" cy="3551150"/>
          </a:xfrm>
          <a:prstGeom prst="rect">
            <a:avLst/>
          </a:prstGeom>
        </p:spPr>
        <p:txBody>
          <a:bodyPr spcFirstLastPara="1" wrap="square" lIns="91425" tIns="91425" rIns="91425" bIns="91425" anchor="t" anchorCtr="0">
            <a:noAutofit/>
          </a:bodyPr>
          <a:lstStyle/>
          <a:p>
            <a:pPr marL="0" indent="0">
              <a:buNone/>
            </a:pPr>
            <a:r>
              <a:rPr lang="en-US" sz="1500" dirty="0"/>
              <a:t>A 6-week-old presents with poor feeding; normal vital signs and normal exam, other than appearing slightly uncomfortable and fidgety; caregiver informs you this is </a:t>
            </a:r>
            <a:r>
              <a:rPr lang="en-US" sz="1500" u="sng" dirty="0"/>
              <a:t>not typical</a:t>
            </a:r>
            <a:r>
              <a:rPr lang="en-US" sz="1500" dirty="0"/>
              <a:t>.</a:t>
            </a:r>
            <a:br>
              <a:rPr lang="en-US" sz="1600" dirty="0"/>
            </a:br>
            <a:endParaRPr lang="en-US" sz="1600" dirty="0"/>
          </a:p>
          <a:p>
            <a:pPr marL="342900" indent="-342900"/>
            <a:r>
              <a:rPr lang="en-US" sz="2000" b="1" dirty="0"/>
              <a:t>Why we miss it:</a:t>
            </a:r>
          </a:p>
          <a:p>
            <a:pPr marL="800100" lvl="1" indent="-342900"/>
            <a:r>
              <a:rPr lang="en-US" sz="1800" dirty="0"/>
              <a:t>Might not have fever, neck stiffness, AMS, or risk factors</a:t>
            </a:r>
          </a:p>
          <a:p>
            <a:pPr marL="800100" lvl="1" indent="-342900"/>
            <a:r>
              <a:rPr lang="en-US" sz="1800" dirty="0"/>
              <a:t>Fontanelle is typically normal early</a:t>
            </a:r>
          </a:p>
          <a:p>
            <a:pPr marL="342900" indent="-342900"/>
            <a:r>
              <a:rPr lang="en-US" sz="2000" b="1" dirty="0"/>
              <a:t>Pearls:</a:t>
            </a:r>
          </a:p>
          <a:p>
            <a:pPr marL="800100" lvl="1" indent="-342900"/>
            <a:r>
              <a:rPr lang="en-US" sz="1800" dirty="0"/>
              <a:t>Irritability or poor feeding may be the only sign</a:t>
            </a:r>
          </a:p>
          <a:p>
            <a:pPr marL="800100" lvl="1" indent="-342900"/>
            <a:r>
              <a:rPr lang="en-US" sz="1800" b="1" dirty="0"/>
              <a:t>Paradoxical irritability</a:t>
            </a:r>
          </a:p>
          <a:p>
            <a:pPr marL="800100" lvl="1" indent="-342900"/>
            <a:r>
              <a:rPr lang="en-US" sz="1800" b="1" dirty="0"/>
              <a:t>Low threshold to LP </a:t>
            </a:r>
            <a:r>
              <a:rPr lang="en-US" sz="1800" dirty="0"/>
              <a:t>infants</a:t>
            </a:r>
          </a:p>
        </p:txBody>
      </p:sp>
      <p:sp>
        <p:nvSpPr>
          <p:cNvPr id="2" name="TextBox 1">
            <a:extLst>
              <a:ext uri="{FF2B5EF4-FFF2-40B4-BE49-F238E27FC236}">
                <a16:creationId xmlns:a16="http://schemas.microsoft.com/office/drawing/2014/main" id="{5FACF14E-3215-3E7D-D2B8-EFA52199B770}"/>
              </a:ext>
            </a:extLst>
          </p:cNvPr>
          <p:cNvSpPr txBox="1"/>
          <p:nvPr/>
        </p:nvSpPr>
        <p:spPr>
          <a:xfrm>
            <a:off x="5347608" y="4369126"/>
            <a:ext cx="979714" cy="861774"/>
          </a:xfrm>
          <a:prstGeom prst="rect">
            <a:avLst/>
          </a:prstGeom>
          <a:noFill/>
        </p:spPr>
        <p:txBody>
          <a:bodyPr wrap="square">
            <a:spAutoFit/>
          </a:bodyPr>
          <a:lstStyle/>
          <a:p>
            <a:r>
              <a:rPr lang="en-US" sz="5000" dirty="0"/>
              <a:t>🦠</a:t>
            </a:r>
          </a:p>
        </p:txBody>
      </p:sp>
      <p:sp>
        <p:nvSpPr>
          <p:cNvPr id="4" name="TextBox 3">
            <a:extLst>
              <a:ext uri="{FF2B5EF4-FFF2-40B4-BE49-F238E27FC236}">
                <a16:creationId xmlns:a16="http://schemas.microsoft.com/office/drawing/2014/main" id="{0038B764-30CD-3D25-F58A-57571CF0214E}"/>
              </a:ext>
            </a:extLst>
          </p:cNvPr>
          <p:cNvSpPr txBox="1"/>
          <p:nvPr/>
        </p:nvSpPr>
        <p:spPr>
          <a:xfrm>
            <a:off x="7028679" y="4369126"/>
            <a:ext cx="889907" cy="861774"/>
          </a:xfrm>
          <a:prstGeom prst="rect">
            <a:avLst/>
          </a:prstGeom>
          <a:noFill/>
        </p:spPr>
        <p:txBody>
          <a:bodyPr wrap="square">
            <a:spAutoFit/>
          </a:bodyPr>
          <a:lstStyle/>
          <a:p>
            <a:r>
              <a:rPr lang="en-US" sz="5000" dirty="0"/>
              <a:t>😵‍💫</a:t>
            </a:r>
          </a:p>
        </p:txBody>
      </p:sp>
    </p:spTree>
    <p:extLst>
      <p:ext uri="{BB962C8B-B14F-4D97-AF65-F5344CB8AC3E}">
        <p14:creationId xmlns:p14="http://schemas.microsoft.com/office/powerpoint/2010/main" val="233044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AFE58A4E-2C36-0E41-8BB2-C426A6C9F8A1}"/>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6E0AFD04-68BC-BADE-F091-FBE5525E1BEB}"/>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Seizures</a:t>
            </a:r>
            <a:endParaRPr dirty="0"/>
          </a:p>
        </p:txBody>
      </p:sp>
      <p:sp>
        <p:nvSpPr>
          <p:cNvPr id="373" name="Google Shape;373;p32">
            <a:extLst>
              <a:ext uri="{FF2B5EF4-FFF2-40B4-BE49-F238E27FC236}">
                <a16:creationId xmlns:a16="http://schemas.microsoft.com/office/drawing/2014/main" id="{35CB4FDA-B0D6-21D3-577E-449D645304F9}"/>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indent="0">
              <a:buNone/>
            </a:pPr>
            <a:r>
              <a:rPr lang="en-US" sz="1500" dirty="0"/>
              <a:t>An 8-week-old presents with abnormal movements. Caregiver reports several episodes of bilateral arm stiffness and rapid blinking; completely normal exam; tolerates full feed in ED.</a:t>
            </a:r>
            <a:br>
              <a:rPr lang="en-US" dirty="0"/>
            </a:br>
            <a:endParaRPr lang="en-US" dirty="0"/>
          </a:p>
          <a:p>
            <a:pPr marL="342900" indent="-342900"/>
            <a:r>
              <a:rPr lang="en-US" sz="1800" b="1" dirty="0"/>
              <a:t>Why we miss it:</a:t>
            </a:r>
          </a:p>
          <a:p>
            <a:pPr marL="800100" lvl="1" indent="-342900"/>
            <a:r>
              <a:rPr lang="en-US" sz="1600" i="1" dirty="0"/>
              <a:t>Rarely</a:t>
            </a:r>
            <a:r>
              <a:rPr lang="en-US" sz="1600" dirty="0"/>
              <a:t> appear like GTCs– often MUCH more subtle</a:t>
            </a:r>
          </a:p>
          <a:p>
            <a:pPr marL="800100" lvl="1" indent="-342900"/>
            <a:r>
              <a:rPr lang="en-US" sz="1600" dirty="0"/>
              <a:t>Babies make weird movements at baseline!</a:t>
            </a:r>
          </a:p>
          <a:p>
            <a:pPr marL="342900" indent="-342900"/>
            <a:r>
              <a:rPr lang="en-US" sz="1800" b="1" dirty="0"/>
              <a:t>Pearls:</a:t>
            </a:r>
          </a:p>
          <a:p>
            <a:pPr marL="800100" lvl="1" indent="-342900"/>
            <a:r>
              <a:rPr lang="en-US" sz="1600" b="1" dirty="0"/>
              <a:t>Low threshold </a:t>
            </a:r>
            <a:r>
              <a:rPr lang="en-US" sz="1600" dirty="0"/>
              <a:t>to contact pediatric neurology or transfer for EEG</a:t>
            </a:r>
          </a:p>
          <a:p>
            <a:pPr marL="800100" lvl="1" indent="-342900"/>
            <a:r>
              <a:rPr lang="en-US" sz="1600" dirty="0"/>
              <a:t>Early diagnosis minimizes impact on development </a:t>
            </a:r>
            <a:r>
              <a:rPr lang="en-US" sz="1600" dirty="0">
                <a:sym typeface="Wingdings" pitchFamily="2" charset="2"/>
              </a:rPr>
              <a:t> </a:t>
            </a:r>
            <a:r>
              <a:rPr lang="en-US" sz="1600" b="1" dirty="0">
                <a:sym typeface="Wingdings" pitchFamily="2" charset="2"/>
              </a:rPr>
              <a:t>this matters</a:t>
            </a:r>
          </a:p>
        </p:txBody>
      </p:sp>
      <p:sp>
        <p:nvSpPr>
          <p:cNvPr id="4" name="TextBox 3">
            <a:extLst>
              <a:ext uri="{FF2B5EF4-FFF2-40B4-BE49-F238E27FC236}">
                <a16:creationId xmlns:a16="http://schemas.microsoft.com/office/drawing/2014/main" id="{6D81D117-12A0-E847-83F1-1DFD17091CAC}"/>
              </a:ext>
            </a:extLst>
          </p:cNvPr>
          <p:cNvSpPr txBox="1"/>
          <p:nvPr/>
        </p:nvSpPr>
        <p:spPr>
          <a:xfrm>
            <a:off x="7028679" y="4369126"/>
            <a:ext cx="889907" cy="861774"/>
          </a:xfrm>
          <a:prstGeom prst="rect">
            <a:avLst/>
          </a:prstGeom>
          <a:noFill/>
        </p:spPr>
        <p:txBody>
          <a:bodyPr wrap="square">
            <a:spAutoFit/>
          </a:bodyPr>
          <a:lstStyle/>
          <a:p>
            <a:r>
              <a:rPr lang="en-US" sz="5000" dirty="0"/>
              <a:t>😵‍💫</a:t>
            </a:r>
          </a:p>
        </p:txBody>
      </p:sp>
    </p:spTree>
    <p:extLst>
      <p:ext uri="{BB962C8B-B14F-4D97-AF65-F5344CB8AC3E}">
        <p14:creationId xmlns:p14="http://schemas.microsoft.com/office/powerpoint/2010/main" val="38167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DA99363-84D7-57CD-2850-7E3C3A38FBC1}"/>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7DA81B84-9E3B-7B8B-8B83-C4D3EF158E8A}"/>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Non-accidental trauma</a:t>
            </a:r>
            <a:endParaRPr dirty="0"/>
          </a:p>
        </p:txBody>
      </p:sp>
      <p:sp>
        <p:nvSpPr>
          <p:cNvPr id="373" name="Google Shape;373;p32">
            <a:extLst>
              <a:ext uri="{FF2B5EF4-FFF2-40B4-BE49-F238E27FC236}">
                <a16:creationId xmlns:a16="http://schemas.microsoft.com/office/drawing/2014/main" id="{5284D700-BC79-DE68-6BB8-E573869B6170}"/>
              </a:ext>
            </a:extLst>
          </p:cNvPr>
          <p:cNvSpPr txBox="1">
            <a:spLocks noGrp="1"/>
          </p:cNvSpPr>
          <p:nvPr>
            <p:ph type="body" idx="1"/>
          </p:nvPr>
        </p:nvSpPr>
        <p:spPr>
          <a:xfrm>
            <a:off x="720000" y="1077686"/>
            <a:ext cx="7704000" cy="3491189"/>
          </a:xfrm>
          <a:prstGeom prst="rect">
            <a:avLst/>
          </a:prstGeom>
        </p:spPr>
        <p:txBody>
          <a:bodyPr spcFirstLastPara="1" wrap="square" lIns="91425" tIns="91425" rIns="91425" bIns="91425" anchor="t" anchorCtr="0">
            <a:noAutofit/>
          </a:bodyPr>
          <a:lstStyle/>
          <a:p>
            <a:pPr marL="0" indent="0">
              <a:buNone/>
            </a:pPr>
            <a:r>
              <a:rPr lang="en-US" dirty="0"/>
              <a:t>A 5-week-old presents with vomiting and fussiness; caregiver reports the infant has been inconsolable for days; normal vital signs; normal exam; tolerates feed in ED. She is discharged, and returns in cardiac arrest 1 week later.</a:t>
            </a:r>
          </a:p>
          <a:p>
            <a:pPr marL="0" indent="0">
              <a:buNone/>
            </a:pPr>
            <a:endParaRPr lang="en-US" dirty="0"/>
          </a:p>
          <a:p>
            <a:pPr marL="342900" indent="-342900"/>
            <a:r>
              <a:rPr lang="en-US" sz="1800" b="1" dirty="0"/>
              <a:t>Why we miss it:</a:t>
            </a:r>
          </a:p>
          <a:p>
            <a:pPr marL="800100" lvl="1" indent="-342900"/>
            <a:r>
              <a:rPr lang="en-US" sz="1600" i="1" dirty="0"/>
              <a:t>Often</a:t>
            </a:r>
            <a:r>
              <a:rPr lang="en-US" sz="1600" dirty="0"/>
              <a:t> have normal physical exam</a:t>
            </a:r>
            <a:endParaRPr lang="en-US" sz="1600" i="1" dirty="0"/>
          </a:p>
          <a:p>
            <a:pPr marL="342900" indent="-342900"/>
            <a:r>
              <a:rPr lang="en-US" sz="1800" b="1" dirty="0"/>
              <a:t>Pearls:</a:t>
            </a:r>
          </a:p>
          <a:p>
            <a:pPr marL="800100" lvl="1" indent="-342900"/>
            <a:r>
              <a:rPr lang="en-US" sz="1600" b="1" dirty="0"/>
              <a:t>Full and detailed physical exam</a:t>
            </a:r>
          </a:p>
          <a:p>
            <a:pPr marL="1257300" lvl="2" indent="-342900"/>
            <a:r>
              <a:rPr lang="en-US" i="1" dirty="0"/>
              <a:t>Any</a:t>
            </a:r>
            <a:r>
              <a:rPr lang="en-US" dirty="0"/>
              <a:t> bruising or burns, patterned lesions, frenulum tear</a:t>
            </a:r>
            <a:endParaRPr lang="en-US" i="1" dirty="0"/>
          </a:p>
          <a:p>
            <a:pPr marL="800100" lvl="1" indent="-342900"/>
            <a:r>
              <a:rPr lang="en-US" sz="1600" dirty="0"/>
              <a:t>Trust your </a:t>
            </a:r>
            <a:r>
              <a:rPr lang="en-US" sz="1600" dirty="0" err="1"/>
              <a:t>spidey</a:t>
            </a:r>
            <a:r>
              <a:rPr lang="en-US" sz="1600" dirty="0"/>
              <a:t> sense, while being aware of unconscious bias.</a:t>
            </a:r>
          </a:p>
          <a:p>
            <a:pPr marL="800100" lvl="1" indent="-342900"/>
            <a:r>
              <a:rPr lang="en-US" sz="1600" dirty="0"/>
              <a:t>Check in with caregivers of infants labeled as “fussy” </a:t>
            </a:r>
            <a:r>
              <a:rPr lang="en-US" sz="1600" b="1" dirty="0"/>
              <a:t>and offer support</a:t>
            </a:r>
            <a:endParaRPr lang="en-US" sz="1600" dirty="0"/>
          </a:p>
        </p:txBody>
      </p:sp>
      <p:sp>
        <p:nvSpPr>
          <p:cNvPr id="3" name="TextBox 2">
            <a:extLst>
              <a:ext uri="{FF2B5EF4-FFF2-40B4-BE49-F238E27FC236}">
                <a16:creationId xmlns:a16="http://schemas.microsoft.com/office/drawing/2014/main" id="{E890025C-4078-0D55-B353-5AC6479CFCDA}"/>
              </a:ext>
            </a:extLst>
          </p:cNvPr>
          <p:cNvSpPr txBox="1"/>
          <p:nvPr/>
        </p:nvSpPr>
        <p:spPr>
          <a:xfrm>
            <a:off x="6131379" y="4369126"/>
            <a:ext cx="391886" cy="861774"/>
          </a:xfrm>
          <a:prstGeom prst="rect">
            <a:avLst/>
          </a:prstGeom>
          <a:noFill/>
        </p:spPr>
        <p:txBody>
          <a:bodyPr wrap="square">
            <a:spAutoFit/>
          </a:bodyPr>
          <a:lstStyle/>
          <a:p>
            <a:r>
              <a:rPr lang="en-US" sz="5000" dirty="0"/>
              <a:t>🤮</a:t>
            </a:r>
          </a:p>
        </p:txBody>
      </p:sp>
      <p:sp>
        <p:nvSpPr>
          <p:cNvPr id="4" name="TextBox 3">
            <a:extLst>
              <a:ext uri="{FF2B5EF4-FFF2-40B4-BE49-F238E27FC236}">
                <a16:creationId xmlns:a16="http://schemas.microsoft.com/office/drawing/2014/main" id="{2687E3A1-AFAA-C7F0-F9CC-E4854BA207E3}"/>
              </a:ext>
            </a:extLst>
          </p:cNvPr>
          <p:cNvSpPr txBox="1"/>
          <p:nvPr/>
        </p:nvSpPr>
        <p:spPr>
          <a:xfrm>
            <a:off x="7028679" y="4369126"/>
            <a:ext cx="889907" cy="861774"/>
          </a:xfrm>
          <a:prstGeom prst="rect">
            <a:avLst/>
          </a:prstGeom>
          <a:noFill/>
        </p:spPr>
        <p:txBody>
          <a:bodyPr wrap="square">
            <a:spAutoFit/>
          </a:bodyPr>
          <a:lstStyle/>
          <a:p>
            <a:r>
              <a:rPr lang="en-US" sz="5000" dirty="0"/>
              <a:t>😵‍💫</a:t>
            </a:r>
          </a:p>
        </p:txBody>
      </p:sp>
      <p:pic>
        <p:nvPicPr>
          <p:cNvPr id="6" name="Picture 5" descr="Close up of a person's mouth&#10;&#10;AI-generated content may be incorrect.">
            <a:extLst>
              <a:ext uri="{FF2B5EF4-FFF2-40B4-BE49-F238E27FC236}">
                <a16:creationId xmlns:a16="http://schemas.microsoft.com/office/drawing/2014/main" id="{8FCCBC46-A660-8490-6477-BE119B7E25FD}"/>
              </a:ext>
            </a:extLst>
          </p:cNvPr>
          <p:cNvPicPr>
            <a:picLocks noChangeAspect="1"/>
          </p:cNvPicPr>
          <p:nvPr/>
        </p:nvPicPr>
        <p:blipFill>
          <a:blip r:embed="rId3"/>
          <a:stretch>
            <a:fillRect/>
          </a:stretch>
        </p:blipFill>
        <p:spPr>
          <a:xfrm>
            <a:off x="2305050" y="456675"/>
            <a:ext cx="4533900" cy="4241800"/>
          </a:xfrm>
          <a:prstGeom prst="rect">
            <a:avLst/>
          </a:prstGeom>
        </p:spPr>
      </p:pic>
      <p:sp>
        <p:nvSpPr>
          <p:cNvPr id="7" name="TextBox 6">
            <a:extLst>
              <a:ext uri="{FF2B5EF4-FFF2-40B4-BE49-F238E27FC236}">
                <a16:creationId xmlns:a16="http://schemas.microsoft.com/office/drawing/2014/main" id="{274617A3-BF6A-86F6-1646-55E42DBE6585}"/>
              </a:ext>
            </a:extLst>
          </p:cNvPr>
          <p:cNvSpPr txBox="1"/>
          <p:nvPr/>
        </p:nvSpPr>
        <p:spPr>
          <a:xfrm>
            <a:off x="80324" y="4841577"/>
            <a:ext cx="3699824" cy="246221"/>
          </a:xfrm>
          <a:prstGeom prst="rect">
            <a:avLst/>
          </a:prstGeom>
          <a:noFill/>
        </p:spPr>
        <p:txBody>
          <a:bodyPr wrap="square" rtlCol="0">
            <a:spAutoFit/>
          </a:bodyPr>
          <a:lstStyle/>
          <a:p>
            <a:r>
              <a:rPr lang="en-US" sz="1000" dirty="0"/>
              <a:t>Frenulum tear photo from https://</a:t>
            </a:r>
            <a:r>
              <a:rPr lang="en-US" sz="1000" dirty="0" err="1"/>
              <a:t>ismilekids.com</a:t>
            </a:r>
            <a:r>
              <a:rPr lang="en-US" sz="1000" dirty="0"/>
              <a:t>/frenum-tear/</a:t>
            </a:r>
          </a:p>
        </p:txBody>
      </p:sp>
    </p:spTree>
    <p:extLst>
      <p:ext uri="{BB962C8B-B14F-4D97-AF65-F5344CB8AC3E}">
        <p14:creationId xmlns:p14="http://schemas.microsoft.com/office/powerpoint/2010/main" val="380229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a:extLst>
            <a:ext uri="{FF2B5EF4-FFF2-40B4-BE49-F238E27FC236}">
              <a16:creationId xmlns:a16="http://schemas.microsoft.com/office/drawing/2014/main" id="{BD9DE7E8-8E48-D1C3-AC70-524A4D76A122}"/>
            </a:ext>
          </a:extLst>
        </p:cNvPr>
        <p:cNvGrpSpPr/>
        <p:nvPr/>
      </p:nvGrpSpPr>
      <p:grpSpPr>
        <a:xfrm>
          <a:off x="0" y="0"/>
          <a:ext cx="0" cy="0"/>
          <a:chOff x="0" y="0"/>
          <a:chExt cx="0" cy="0"/>
        </a:xfrm>
      </p:grpSpPr>
      <p:pic>
        <p:nvPicPr>
          <p:cNvPr id="409" name="Google Shape;409;p36">
            <a:extLst>
              <a:ext uri="{FF2B5EF4-FFF2-40B4-BE49-F238E27FC236}">
                <a16:creationId xmlns:a16="http://schemas.microsoft.com/office/drawing/2014/main" id="{1156450A-E0F4-2807-5E54-110A5CFFF7DF}"/>
              </a:ext>
            </a:extLst>
          </p:cNvPr>
          <p:cNvPicPr preferRelativeResize="0"/>
          <p:nvPr/>
        </p:nvPicPr>
        <p:blipFill rotWithShape="1">
          <a:blip r:embed="rId3">
            <a:alphaModFix/>
          </a:blip>
          <a:srcRect t="72062"/>
          <a:stretch/>
        </p:blipFill>
        <p:spPr>
          <a:xfrm>
            <a:off x="2242887" y="2154100"/>
            <a:ext cx="4658275" cy="1419949"/>
          </a:xfrm>
          <a:prstGeom prst="rect">
            <a:avLst/>
          </a:prstGeom>
          <a:noFill/>
          <a:ln>
            <a:noFill/>
          </a:ln>
        </p:spPr>
      </p:pic>
      <p:pic>
        <p:nvPicPr>
          <p:cNvPr id="410" name="Google Shape;410;p36">
            <a:extLst>
              <a:ext uri="{FF2B5EF4-FFF2-40B4-BE49-F238E27FC236}">
                <a16:creationId xmlns:a16="http://schemas.microsoft.com/office/drawing/2014/main" id="{0CC3B5A7-7C33-3937-CF31-7F05BF43571A}"/>
              </a:ext>
            </a:extLst>
          </p:cNvPr>
          <p:cNvPicPr preferRelativeResize="0"/>
          <p:nvPr/>
        </p:nvPicPr>
        <p:blipFill rotWithShape="1">
          <a:blip r:embed="rId4">
            <a:alphaModFix/>
          </a:blip>
          <a:srcRect/>
          <a:stretch/>
        </p:blipFill>
        <p:spPr>
          <a:xfrm flipH="1">
            <a:off x="3427525" y="500250"/>
            <a:ext cx="2431925" cy="2431925"/>
          </a:xfrm>
          <a:prstGeom prst="rect">
            <a:avLst/>
          </a:prstGeom>
          <a:noFill/>
          <a:ln>
            <a:noFill/>
          </a:ln>
        </p:spPr>
      </p:pic>
      <p:sp>
        <p:nvSpPr>
          <p:cNvPr id="411" name="Google Shape;411;p36">
            <a:extLst>
              <a:ext uri="{FF2B5EF4-FFF2-40B4-BE49-F238E27FC236}">
                <a16:creationId xmlns:a16="http://schemas.microsoft.com/office/drawing/2014/main" id="{3997A086-4F05-F600-92F7-7852C8EA80B8}"/>
              </a:ext>
            </a:extLst>
          </p:cNvPr>
          <p:cNvSpPr txBox="1">
            <a:spLocks noGrp="1"/>
          </p:cNvSpPr>
          <p:nvPr>
            <p:ph type="title"/>
          </p:nvPr>
        </p:nvSpPr>
        <p:spPr>
          <a:xfrm>
            <a:off x="2391900" y="2644826"/>
            <a:ext cx="4360200" cy="6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Recap</a:t>
            </a:r>
            <a:endParaRPr dirty="0"/>
          </a:p>
        </p:txBody>
      </p:sp>
      <p:sp>
        <p:nvSpPr>
          <p:cNvPr id="413" name="Google Shape;413;p36">
            <a:extLst>
              <a:ext uri="{FF2B5EF4-FFF2-40B4-BE49-F238E27FC236}">
                <a16:creationId xmlns:a16="http://schemas.microsoft.com/office/drawing/2014/main" id="{6CA9DCAE-44FF-5224-AD9B-1B37068C04E5}"/>
              </a:ext>
            </a:extLst>
          </p:cNvPr>
          <p:cNvSpPr txBox="1">
            <a:spLocks noGrp="1"/>
          </p:cNvSpPr>
          <p:nvPr>
            <p:ph type="title" idx="2"/>
          </p:nvPr>
        </p:nvSpPr>
        <p:spPr>
          <a:xfrm>
            <a:off x="2996575" y="133782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4</a:t>
            </a:r>
            <a:endParaRPr dirty="0"/>
          </a:p>
        </p:txBody>
      </p:sp>
    </p:spTree>
    <p:extLst>
      <p:ext uri="{BB962C8B-B14F-4D97-AF65-F5344CB8AC3E}">
        <p14:creationId xmlns:p14="http://schemas.microsoft.com/office/powerpoint/2010/main" val="4266767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3EF1B93B-BEF3-79E8-D854-FD595FCB454F}"/>
            </a:ext>
          </a:extLst>
        </p:cNvPr>
        <p:cNvGrpSpPr/>
        <p:nvPr/>
      </p:nvGrpSpPr>
      <p:grpSpPr>
        <a:xfrm>
          <a:off x="0" y="0"/>
          <a:ext cx="0" cy="0"/>
          <a:chOff x="0" y="0"/>
          <a:chExt cx="0" cy="0"/>
        </a:xfrm>
      </p:grpSpPr>
      <p:sp>
        <p:nvSpPr>
          <p:cNvPr id="468" name="Google Shape;468;p42">
            <a:extLst>
              <a:ext uri="{FF2B5EF4-FFF2-40B4-BE49-F238E27FC236}">
                <a16:creationId xmlns:a16="http://schemas.microsoft.com/office/drawing/2014/main" id="{CF62F749-063B-39D0-D44B-38E9413792F8}"/>
              </a:ext>
            </a:extLst>
          </p:cNvPr>
          <p:cNvSpPr txBox="1">
            <a:spLocks noGrp="1"/>
          </p:cNvSpPr>
          <p:nvPr>
            <p:ph type="title"/>
          </p:nvPr>
        </p:nvSpPr>
        <p:spPr>
          <a:xfrm>
            <a:off x="1388100" y="1872750"/>
            <a:ext cx="6367800" cy="13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ABCDE</a:t>
            </a:r>
            <a:endParaRPr dirty="0"/>
          </a:p>
        </p:txBody>
      </p:sp>
      <p:pic>
        <p:nvPicPr>
          <p:cNvPr id="3" name="Picture 2" descr="A baby lying on a bed&#10;&#10;AI-generated content may be incorrect.">
            <a:extLst>
              <a:ext uri="{FF2B5EF4-FFF2-40B4-BE49-F238E27FC236}">
                <a16:creationId xmlns:a16="http://schemas.microsoft.com/office/drawing/2014/main" id="{F2393397-4361-07DB-DCFC-A674958907D1}"/>
              </a:ext>
            </a:extLst>
          </p:cNvPr>
          <p:cNvPicPr>
            <a:picLocks noChangeAspect="1"/>
          </p:cNvPicPr>
          <p:nvPr/>
        </p:nvPicPr>
        <p:blipFill>
          <a:blip r:embed="rId3"/>
          <a:stretch>
            <a:fillRect/>
          </a:stretch>
        </p:blipFill>
        <p:spPr>
          <a:xfrm>
            <a:off x="2948966" y="0"/>
            <a:ext cx="3246068" cy="5143500"/>
          </a:xfrm>
          <a:prstGeom prst="rect">
            <a:avLst/>
          </a:prstGeom>
        </p:spPr>
      </p:pic>
    </p:spTree>
    <p:extLst>
      <p:ext uri="{BB962C8B-B14F-4D97-AF65-F5344CB8AC3E}">
        <p14:creationId xmlns:p14="http://schemas.microsoft.com/office/powerpoint/2010/main" val="12446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53A2597C-DE99-C2D9-4273-C0DE323C0064}"/>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6836C3A4-2EB8-55FD-6258-26E35061C663}"/>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Approach</a:t>
            </a:r>
            <a:endParaRPr dirty="0"/>
          </a:p>
        </p:txBody>
      </p:sp>
      <p:sp>
        <p:nvSpPr>
          <p:cNvPr id="373" name="Google Shape;373;p32">
            <a:extLst>
              <a:ext uri="{FF2B5EF4-FFF2-40B4-BE49-F238E27FC236}">
                <a16:creationId xmlns:a16="http://schemas.microsoft.com/office/drawing/2014/main" id="{93C4AD7A-0413-33B7-5732-50FC278B3E80}"/>
              </a:ext>
            </a:extLst>
          </p:cNvPr>
          <p:cNvSpPr txBox="1">
            <a:spLocks noGrp="1"/>
          </p:cNvSpPr>
          <p:nvPr>
            <p:ph type="body" idx="1"/>
          </p:nvPr>
        </p:nvSpPr>
        <p:spPr>
          <a:xfrm>
            <a:off x="720000" y="1167493"/>
            <a:ext cx="7704000" cy="3401382"/>
          </a:xfrm>
          <a:prstGeom prst="rect">
            <a:avLst/>
          </a:prstGeom>
        </p:spPr>
        <p:txBody>
          <a:bodyPr spcFirstLastPara="1" wrap="square" lIns="91425" tIns="91425" rIns="91425" bIns="91425" anchor="t" anchorCtr="0">
            <a:noAutofit/>
          </a:bodyPr>
          <a:lstStyle/>
          <a:p>
            <a:pPr marL="342900" indent="-342900"/>
            <a:r>
              <a:rPr lang="en-US" sz="2000" dirty="0"/>
              <a:t>Detailed history:</a:t>
            </a:r>
          </a:p>
          <a:p>
            <a:pPr marL="800100" lvl="1" indent="-342900"/>
            <a:r>
              <a:rPr lang="en-US" sz="2000" dirty="0"/>
              <a:t>Feeds, peeing/pooping, breathing, behavior</a:t>
            </a:r>
          </a:p>
          <a:p>
            <a:pPr marL="800100" lvl="1" indent="-342900"/>
            <a:r>
              <a:rPr lang="en-US" sz="2000" dirty="0"/>
              <a:t>ROS</a:t>
            </a:r>
          </a:p>
          <a:p>
            <a:pPr marL="800100" lvl="1" indent="-342900"/>
            <a:r>
              <a:rPr lang="en-US" sz="2000" b="1" dirty="0"/>
              <a:t>What are </a:t>
            </a:r>
            <a:r>
              <a:rPr lang="en-US" sz="2000" b="1" i="1" dirty="0"/>
              <a:t>you</a:t>
            </a:r>
            <a:r>
              <a:rPr lang="en-US" sz="2000" b="1" dirty="0"/>
              <a:t> most worried about?</a:t>
            </a:r>
          </a:p>
          <a:p>
            <a:pPr marL="342900" indent="-342900"/>
            <a:r>
              <a:rPr lang="en-US" sz="2000" dirty="0"/>
              <a:t>Detailed exam:</a:t>
            </a:r>
          </a:p>
          <a:p>
            <a:pPr marL="800100" lvl="1" indent="-342900"/>
            <a:r>
              <a:rPr lang="en-US" sz="1800" b="1" dirty="0"/>
              <a:t>Full set of vital signs</a:t>
            </a:r>
            <a:r>
              <a:rPr lang="en-US" sz="1800" dirty="0"/>
              <a:t>, including rectal temp</a:t>
            </a:r>
          </a:p>
          <a:p>
            <a:pPr marL="800100" lvl="1" indent="-342900"/>
            <a:r>
              <a:rPr lang="en-US" sz="1800" dirty="0"/>
              <a:t>Measure weight, plot on growth chart</a:t>
            </a:r>
          </a:p>
          <a:p>
            <a:pPr marL="800100" lvl="1" indent="-342900"/>
            <a:r>
              <a:rPr lang="en-US" sz="1800" dirty="0"/>
              <a:t>Fully undress and examine head to toe</a:t>
            </a:r>
          </a:p>
          <a:p>
            <a:pPr marL="800100" lvl="1" indent="-342900"/>
            <a:r>
              <a:rPr lang="en-US" sz="1800" dirty="0"/>
              <a:t>Serial exams / observation</a:t>
            </a:r>
          </a:p>
        </p:txBody>
      </p:sp>
    </p:spTree>
    <p:extLst>
      <p:ext uri="{BB962C8B-B14F-4D97-AF65-F5344CB8AC3E}">
        <p14:creationId xmlns:p14="http://schemas.microsoft.com/office/powerpoint/2010/main" val="295230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C3C5E8D1-8406-1F29-3BF5-8A340CE94F7C}"/>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C9F178FA-9CB2-86D6-3370-6BF4301D2C90}"/>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Options</a:t>
            </a:r>
            <a:endParaRPr dirty="0"/>
          </a:p>
        </p:txBody>
      </p:sp>
      <p:sp>
        <p:nvSpPr>
          <p:cNvPr id="373" name="Google Shape;373;p32">
            <a:extLst>
              <a:ext uri="{FF2B5EF4-FFF2-40B4-BE49-F238E27FC236}">
                <a16:creationId xmlns:a16="http://schemas.microsoft.com/office/drawing/2014/main" id="{3CCA736F-BB82-FFDE-411E-5D7D9DC3E031}"/>
              </a:ext>
            </a:extLst>
          </p:cNvPr>
          <p:cNvSpPr txBox="1">
            <a:spLocks noGrp="1"/>
          </p:cNvSpPr>
          <p:nvPr>
            <p:ph type="body" idx="1"/>
          </p:nvPr>
        </p:nvSpPr>
        <p:spPr>
          <a:xfrm>
            <a:off x="720000" y="1167493"/>
            <a:ext cx="7704000" cy="3401382"/>
          </a:xfrm>
          <a:prstGeom prst="rect">
            <a:avLst/>
          </a:prstGeom>
        </p:spPr>
        <p:txBody>
          <a:bodyPr spcFirstLastPara="1" wrap="square" lIns="91425" tIns="91425" rIns="91425" bIns="91425" anchor="t" anchorCtr="0">
            <a:noAutofit/>
          </a:bodyPr>
          <a:lstStyle/>
          <a:p>
            <a:pPr marL="342900" indent="-342900"/>
            <a:r>
              <a:rPr lang="en-US" sz="2000" dirty="0"/>
              <a:t>Discharge with 12-24h follow-up</a:t>
            </a:r>
          </a:p>
          <a:p>
            <a:pPr marL="800100" lvl="1" indent="-342900"/>
            <a:r>
              <a:rPr lang="en-US" sz="1800" dirty="0"/>
              <a:t>Pediatrician conversation?</a:t>
            </a:r>
          </a:p>
          <a:p>
            <a:pPr marL="342900" indent="-342900"/>
            <a:r>
              <a:rPr lang="en-US" sz="2000" dirty="0"/>
              <a:t>Admit for observation</a:t>
            </a:r>
          </a:p>
          <a:p>
            <a:pPr marL="342900" indent="-342900"/>
            <a:r>
              <a:rPr lang="en-US" sz="2000" dirty="0"/>
              <a:t>Go fishing</a:t>
            </a:r>
          </a:p>
          <a:p>
            <a:pPr marL="800100" lvl="1" indent="-342900"/>
            <a:r>
              <a:rPr lang="en-US" sz="1800" b="1" dirty="0"/>
              <a:t>Glucose</a:t>
            </a:r>
          </a:p>
          <a:p>
            <a:pPr marL="800100" lvl="1" indent="-342900"/>
            <a:r>
              <a:rPr lang="en-US" sz="1800" dirty="0"/>
              <a:t>Basic metabolic panel</a:t>
            </a:r>
          </a:p>
          <a:p>
            <a:pPr marL="800100" lvl="1" indent="-342900"/>
            <a:r>
              <a:rPr lang="en-US" sz="1800" dirty="0"/>
              <a:t>Procalcitonin </a:t>
            </a:r>
          </a:p>
          <a:p>
            <a:pPr marL="800100" lvl="1" indent="-342900"/>
            <a:r>
              <a:rPr lang="en-US" sz="1800" dirty="0"/>
              <a:t>Urinalysis</a:t>
            </a:r>
          </a:p>
          <a:p>
            <a:pPr marL="800100" lvl="1" indent="-342900"/>
            <a:r>
              <a:rPr lang="en-US" sz="1800" i="1" dirty="0"/>
              <a:t>Consider</a:t>
            </a:r>
            <a:r>
              <a:rPr lang="en-US" sz="1800" dirty="0"/>
              <a:t> abdominal ultrasound if emesis</a:t>
            </a:r>
            <a:endParaRPr lang="en-US" sz="1800" i="1" dirty="0"/>
          </a:p>
          <a:p>
            <a:pPr marL="800100" lvl="1" indent="-342900"/>
            <a:endParaRPr lang="en-US" sz="2000" dirty="0"/>
          </a:p>
        </p:txBody>
      </p:sp>
    </p:spTree>
    <p:extLst>
      <p:ext uri="{BB962C8B-B14F-4D97-AF65-F5344CB8AC3E}">
        <p14:creationId xmlns:p14="http://schemas.microsoft.com/office/powerpoint/2010/main" val="27802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A4B28C0B-F23C-4BD2-4C9A-D465E9733F4C}"/>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26212076-73FF-4500-8E80-938F6427419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Options</a:t>
            </a:r>
            <a:endParaRPr dirty="0"/>
          </a:p>
        </p:txBody>
      </p:sp>
      <p:sp>
        <p:nvSpPr>
          <p:cNvPr id="373" name="Google Shape;373;p32">
            <a:extLst>
              <a:ext uri="{FF2B5EF4-FFF2-40B4-BE49-F238E27FC236}">
                <a16:creationId xmlns:a16="http://schemas.microsoft.com/office/drawing/2014/main" id="{40107B68-CABA-F977-959F-BEEF6812552C}"/>
              </a:ext>
            </a:extLst>
          </p:cNvPr>
          <p:cNvSpPr txBox="1">
            <a:spLocks noGrp="1"/>
          </p:cNvSpPr>
          <p:nvPr>
            <p:ph type="body" idx="1"/>
          </p:nvPr>
        </p:nvSpPr>
        <p:spPr>
          <a:xfrm>
            <a:off x="720000" y="1167493"/>
            <a:ext cx="7704000" cy="3401382"/>
          </a:xfrm>
          <a:prstGeom prst="rect">
            <a:avLst/>
          </a:prstGeom>
        </p:spPr>
        <p:txBody>
          <a:bodyPr spcFirstLastPara="1" wrap="square" lIns="91425" tIns="91425" rIns="91425" bIns="91425" anchor="t" anchorCtr="0">
            <a:noAutofit/>
          </a:bodyPr>
          <a:lstStyle/>
          <a:p>
            <a:pPr marL="342900" indent="-342900"/>
            <a:r>
              <a:rPr lang="en-US" sz="2000" b="1" dirty="0"/>
              <a:t>Discharge with 12-24h follow-up</a:t>
            </a:r>
          </a:p>
          <a:p>
            <a:pPr marL="800100" lvl="1" indent="-342900"/>
            <a:r>
              <a:rPr lang="en-US" sz="1800" dirty="0"/>
              <a:t>Pediatrician conversation?</a:t>
            </a:r>
          </a:p>
          <a:p>
            <a:pPr marL="342900" indent="-342900"/>
            <a:r>
              <a:rPr lang="en-US" sz="2000" b="1" dirty="0"/>
              <a:t>Admit for observation</a:t>
            </a:r>
          </a:p>
          <a:p>
            <a:pPr marL="342900" indent="-342900"/>
            <a:r>
              <a:rPr lang="en-US" sz="2000" dirty="0">
                <a:solidFill>
                  <a:schemeClr val="accent5">
                    <a:lumMod val="50000"/>
                  </a:schemeClr>
                </a:solidFill>
              </a:rPr>
              <a:t>Go fishing</a:t>
            </a:r>
          </a:p>
          <a:p>
            <a:pPr marL="800100" lvl="1" indent="-342900"/>
            <a:r>
              <a:rPr lang="en-US" sz="1800" b="1" dirty="0">
                <a:solidFill>
                  <a:schemeClr val="accent5">
                    <a:lumMod val="50000"/>
                  </a:schemeClr>
                </a:solidFill>
              </a:rPr>
              <a:t>Glucose</a:t>
            </a:r>
          </a:p>
          <a:p>
            <a:pPr marL="800100" lvl="1" indent="-342900"/>
            <a:r>
              <a:rPr lang="en-US" sz="1800" dirty="0">
                <a:solidFill>
                  <a:schemeClr val="accent5">
                    <a:lumMod val="50000"/>
                  </a:schemeClr>
                </a:solidFill>
              </a:rPr>
              <a:t>Basic metabolic panel</a:t>
            </a:r>
          </a:p>
          <a:p>
            <a:pPr marL="800100" lvl="1" indent="-342900"/>
            <a:r>
              <a:rPr lang="en-US" sz="1800" dirty="0">
                <a:solidFill>
                  <a:schemeClr val="accent5">
                    <a:lumMod val="50000"/>
                  </a:schemeClr>
                </a:solidFill>
              </a:rPr>
              <a:t>Procalcitonin </a:t>
            </a:r>
          </a:p>
          <a:p>
            <a:pPr marL="800100" lvl="1" indent="-342900"/>
            <a:r>
              <a:rPr lang="en-US" sz="1800" dirty="0">
                <a:solidFill>
                  <a:schemeClr val="accent5">
                    <a:lumMod val="50000"/>
                  </a:schemeClr>
                </a:solidFill>
              </a:rPr>
              <a:t>Urinalysis</a:t>
            </a:r>
          </a:p>
          <a:p>
            <a:pPr marL="800100" lvl="1" indent="-342900"/>
            <a:r>
              <a:rPr lang="en-US" sz="1800" i="1" dirty="0">
                <a:solidFill>
                  <a:schemeClr val="accent5">
                    <a:lumMod val="50000"/>
                  </a:schemeClr>
                </a:solidFill>
              </a:rPr>
              <a:t>Consider</a:t>
            </a:r>
            <a:r>
              <a:rPr lang="en-US" sz="1800" dirty="0">
                <a:solidFill>
                  <a:schemeClr val="accent5">
                    <a:lumMod val="50000"/>
                  </a:schemeClr>
                </a:solidFill>
              </a:rPr>
              <a:t> abdominal ultrasound if emesis</a:t>
            </a:r>
            <a:endParaRPr lang="en-US" sz="1800" i="1" dirty="0">
              <a:solidFill>
                <a:schemeClr val="accent5">
                  <a:lumMod val="50000"/>
                </a:schemeClr>
              </a:solidFill>
            </a:endParaRPr>
          </a:p>
          <a:p>
            <a:pPr marL="800100" lvl="1" indent="-342900"/>
            <a:endParaRPr lang="en-US" sz="2000" dirty="0"/>
          </a:p>
        </p:txBody>
      </p:sp>
    </p:spTree>
    <p:extLst>
      <p:ext uri="{BB962C8B-B14F-4D97-AF65-F5344CB8AC3E}">
        <p14:creationId xmlns:p14="http://schemas.microsoft.com/office/powerpoint/2010/main" val="171266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FAF78B40-4B48-7E65-EFA7-0455B6CE1058}"/>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5837898C-FF2B-B5F8-5711-F3A473CA20D1}"/>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Top pearls</a:t>
            </a:r>
            <a:endParaRPr dirty="0"/>
          </a:p>
        </p:txBody>
      </p:sp>
      <p:sp>
        <p:nvSpPr>
          <p:cNvPr id="373" name="Google Shape;373;p32">
            <a:extLst>
              <a:ext uri="{FF2B5EF4-FFF2-40B4-BE49-F238E27FC236}">
                <a16:creationId xmlns:a16="http://schemas.microsoft.com/office/drawing/2014/main" id="{646DBB73-2368-F3C3-973A-31BCF6020629}"/>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171450" indent="-171450"/>
            <a:r>
              <a:rPr lang="en-US" sz="2400" dirty="0"/>
              <a:t>Normal vital signs and exam </a:t>
            </a:r>
            <a:r>
              <a:rPr lang="en-US" sz="2400" dirty="0">
                <a:sym typeface="Symbol" pitchFamily="2" charset="2"/>
              </a:rPr>
              <a:t></a:t>
            </a:r>
            <a:r>
              <a:rPr lang="en-US" sz="2400" dirty="0"/>
              <a:t> nothing wrong</a:t>
            </a:r>
          </a:p>
          <a:p>
            <a:pPr marL="171450" indent="-171450"/>
            <a:r>
              <a:rPr lang="en-US" sz="2400" dirty="0"/>
              <a:t>Major can’t miss categories: infection, </a:t>
            </a:r>
            <a:r>
              <a:rPr lang="en-US" sz="2400" b="1" dirty="0"/>
              <a:t>vomiting</a:t>
            </a:r>
            <a:r>
              <a:rPr lang="en-US" sz="2400" dirty="0"/>
              <a:t>, altered mental status</a:t>
            </a:r>
          </a:p>
          <a:p>
            <a:pPr marL="171450" indent="-171450"/>
            <a:r>
              <a:rPr lang="en-US" sz="2400" b="1" dirty="0"/>
              <a:t>Trust caregiver concern</a:t>
            </a:r>
          </a:p>
          <a:p>
            <a:pPr marL="0" indent="0">
              <a:buNone/>
            </a:pPr>
            <a:endParaRPr lang="en-US" sz="2400" dirty="0"/>
          </a:p>
          <a:p>
            <a:pPr marL="171450" indent="-171450"/>
            <a:endParaRPr sz="2400" dirty="0"/>
          </a:p>
        </p:txBody>
      </p:sp>
    </p:spTree>
    <p:extLst>
      <p:ext uri="{BB962C8B-B14F-4D97-AF65-F5344CB8AC3E}">
        <p14:creationId xmlns:p14="http://schemas.microsoft.com/office/powerpoint/2010/main" val="42151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
          <a:extLst>
            <a:ext uri="{FF2B5EF4-FFF2-40B4-BE49-F238E27FC236}">
              <a16:creationId xmlns:a16="http://schemas.microsoft.com/office/drawing/2014/main" id="{EF0CE4DA-52E3-1D44-B757-12E9685ABC57}"/>
            </a:ext>
          </a:extLst>
        </p:cNvPr>
        <p:cNvGrpSpPr/>
        <p:nvPr/>
      </p:nvGrpSpPr>
      <p:grpSpPr>
        <a:xfrm>
          <a:off x="0" y="0"/>
          <a:ext cx="0" cy="0"/>
          <a:chOff x="0" y="0"/>
          <a:chExt cx="0" cy="0"/>
        </a:xfrm>
      </p:grpSpPr>
      <p:sp>
        <p:nvSpPr>
          <p:cNvPr id="378" name="Google Shape;378;p33">
            <a:extLst>
              <a:ext uri="{FF2B5EF4-FFF2-40B4-BE49-F238E27FC236}">
                <a16:creationId xmlns:a16="http://schemas.microsoft.com/office/drawing/2014/main" id="{FC8D2D6A-C264-6310-48B5-28F597AAB654}"/>
              </a:ext>
            </a:extLst>
          </p:cNvPr>
          <p:cNvSpPr txBox="1">
            <a:spLocks noGrp="1"/>
          </p:cNvSpPr>
          <p:nvPr>
            <p:ph type="title"/>
          </p:nvPr>
        </p:nvSpPr>
        <p:spPr>
          <a:xfrm>
            <a:off x="720000" y="3661928"/>
            <a:ext cx="3412053" cy="10485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B</a:t>
            </a:r>
            <a:r>
              <a:rPr lang="en" sz="2000" dirty="0"/>
              <a:t>abies love to eat– vomiting and poor feeding are always concerning.</a:t>
            </a:r>
            <a:endParaRPr sz="2000" dirty="0"/>
          </a:p>
        </p:txBody>
      </p:sp>
      <p:sp>
        <p:nvSpPr>
          <p:cNvPr id="381" name="Google Shape;381;p33">
            <a:extLst>
              <a:ext uri="{FF2B5EF4-FFF2-40B4-BE49-F238E27FC236}">
                <a16:creationId xmlns:a16="http://schemas.microsoft.com/office/drawing/2014/main" id="{C6327281-F8AD-B112-7446-C37DC2CBC11E}"/>
              </a:ext>
            </a:extLst>
          </p:cNvPr>
          <p:cNvSpPr txBox="1">
            <a:spLocks noGrp="1"/>
          </p:cNvSpPr>
          <p:nvPr>
            <p:ph type="title" idx="3"/>
          </p:nvPr>
        </p:nvSpPr>
        <p:spPr>
          <a:xfrm>
            <a:off x="384718" y="1192038"/>
            <a:ext cx="3585302" cy="10485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The history and physical exam are your most powerful detective tools.</a:t>
            </a:r>
            <a:endParaRPr sz="2000" dirty="0"/>
          </a:p>
        </p:txBody>
      </p:sp>
      <p:sp>
        <p:nvSpPr>
          <p:cNvPr id="384" name="Google Shape;384;p33">
            <a:extLst>
              <a:ext uri="{FF2B5EF4-FFF2-40B4-BE49-F238E27FC236}">
                <a16:creationId xmlns:a16="http://schemas.microsoft.com/office/drawing/2014/main" id="{7BD0A682-25AE-D699-7C36-FA36CE11ADE0}"/>
              </a:ext>
            </a:extLst>
          </p:cNvPr>
          <p:cNvSpPr txBox="1">
            <a:spLocks noGrp="1"/>
          </p:cNvSpPr>
          <p:nvPr>
            <p:ph type="title" idx="6"/>
          </p:nvPr>
        </p:nvSpPr>
        <p:spPr>
          <a:xfrm>
            <a:off x="2000250" y="2378578"/>
            <a:ext cx="3999237" cy="10485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Vital signs are vital for a reason.</a:t>
            </a:r>
            <a:endParaRPr sz="2000" dirty="0"/>
          </a:p>
        </p:txBody>
      </p:sp>
      <p:sp>
        <p:nvSpPr>
          <p:cNvPr id="390" name="Google Shape;390;p33">
            <a:extLst>
              <a:ext uri="{FF2B5EF4-FFF2-40B4-BE49-F238E27FC236}">
                <a16:creationId xmlns:a16="http://schemas.microsoft.com/office/drawing/2014/main" id="{C389D9B4-8706-F298-90F7-EB54A8E103B0}"/>
              </a:ext>
            </a:extLst>
          </p:cNvPr>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Take-away points</a:t>
            </a:r>
            <a:endParaRPr dirty="0"/>
          </a:p>
        </p:txBody>
      </p:sp>
    </p:spTree>
    <p:extLst>
      <p:ext uri="{BB962C8B-B14F-4D97-AF65-F5344CB8AC3E}">
        <p14:creationId xmlns:p14="http://schemas.microsoft.com/office/powerpoint/2010/main" val="32864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P spid="381" grpId="0"/>
      <p:bldP spid="38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3DD6CE4B-8988-53BF-CD81-3BCDEFA1DDE3}"/>
            </a:ext>
          </a:extLst>
        </p:cNvPr>
        <p:cNvGrpSpPr/>
        <p:nvPr/>
      </p:nvGrpSpPr>
      <p:grpSpPr>
        <a:xfrm>
          <a:off x="0" y="0"/>
          <a:ext cx="0" cy="0"/>
          <a:chOff x="0" y="0"/>
          <a:chExt cx="0" cy="0"/>
        </a:xfrm>
      </p:grpSpPr>
      <p:sp>
        <p:nvSpPr>
          <p:cNvPr id="418" name="Google Shape;418;p37">
            <a:extLst>
              <a:ext uri="{FF2B5EF4-FFF2-40B4-BE49-F238E27FC236}">
                <a16:creationId xmlns:a16="http://schemas.microsoft.com/office/drawing/2014/main" id="{F2E0C0BA-F729-2AD4-93C4-9FF10D2C10C5}"/>
              </a:ext>
            </a:extLst>
          </p:cNvPr>
          <p:cNvSpPr txBox="1">
            <a:spLocks noGrp="1"/>
          </p:cNvSpPr>
          <p:nvPr>
            <p:ph type="title"/>
          </p:nvPr>
        </p:nvSpPr>
        <p:spPr>
          <a:xfrm>
            <a:off x="2854842" y="68196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Objectives</a:t>
            </a:r>
            <a:endParaRPr dirty="0"/>
          </a:p>
        </p:txBody>
      </p:sp>
      <p:sp>
        <p:nvSpPr>
          <p:cNvPr id="419" name="Google Shape;419;p37">
            <a:extLst>
              <a:ext uri="{FF2B5EF4-FFF2-40B4-BE49-F238E27FC236}">
                <a16:creationId xmlns:a16="http://schemas.microsoft.com/office/drawing/2014/main" id="{8A6D7283-E2FF-DE70-8D0B-81B095DD7289}"/>
              </a:ext>
            </a:extLst>
          </p:cNvPr>
          <p:cNvSpPr txBox="1">
            <a:spLocks noGrp="1"/>
          </p:cNvSpPr>
          <p:nvPr>
            <p:ph type="body" idx="1"/>
          </p:nvPr>
        </p:nvSpPr>
        <p:spPr>
          <a:xfrm>
            <a:off x="2854842" y="1386895"/>
            <a:ext cx="5219310" cy="23697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US" sz="1800" dirty="0"/>
              <a:t>After attending this session, learners are able to:</a:t>
            </a:r>
          </a:p>
          <a:p>
            <a:pPr marL="0" lvl="0" indent="0" algn="l" rtl="0">
              <a:spcBef>
                <a:spcPts val="0"/>
              </a:spcBef>
              <a:spcAft>
                <a:spcPts val="0"/>
              </a:spcAft>
              <a:buClr>
                <a:srgbClr val="273D40"/>
              </a:buClr>
              <a:buSzPts val="600"/>
              <a:buFont typeface="Arial"/>
              <a:buNone/>
            </a:pPr>
            <a:endParaRPr sz="1600" dirty="0"/>
          </a:p>
          <a:p>
            <a:pPr marL="241300" lvl="0" indent="-215900">
              <a:buClr>
                <a:schemeClr val="dk2"/>
              </a:buClr>
            </a:pPr>
            <a:r>
              <a:rPr lang="en-US" sz="1600" b="1" dirty="0"/>
              <a:t>Describe subtle high-risk features</a:t>
            </a:r>
            <a:r>
              <a:rPr lang="en-US" sz="1600" dirty="0"/>
              <a:t> in the history, vital signs, and physical examination of well-appearing infants</a:t>
            </a:r>
          </a:p>
          <a:p>
            <a:pPr marL="241300" lvl="0" indent="-215900">
              <a:buClr>
                <a:schemeClr val="dk2"/>
              </a:buClr>
            </a:pPr>
            <a:r>
              <a:rPr lang="en-US" sz="1600" b="1" dirty="0"/>
              <a:t>List key life-threatening diagnoses</a:t>
            </a:r>
            <a:r>
              <a:rPr lang="en-US" sz="1600" dirty="0"/>
              <a:t> that may present with deceptively normal initial examinations</a:t>
            </a:r>
          </a:p>
          <a:p>
            <a:pPr marL="241300" lvl="0" indent="-215900">
              <a:buClr>
                <a:schemeClr val="dk2"/>
              </a:buClr>
            </a:pPr>
            <a:r>
              <a:rPr lang="en-US" sz="1600" b="1" dirty="0"/>
              <a:t>Apply a structured approach</a:t>
            </a:r>
            <a:r>
              <a:rPr lang="en-US" sz="1600" dirty="0"/>
              <a:t> to the evaluation and risk stratification of the well-appearing infant.</a:t>
            </a:r>
            <a:endParaRPr sz="1800" dirty="0"/>
          </a:p>
        </p:txBody>
      </p:sp>
    </p:spTree>
    <p:extLst>
      <p:ext uri="{BB962C8B-B14F-4D97-AF65-F5344CB8AC3E}">
        <p14:creationId xmlns:p14="http://schemas.microsoft.com/office/powerpoint/2010/main" val="34581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AED05143-B173-B342-E673-AA382D13A7B2}"/>
            </a:ext>
          </a:extLst>
        </p:cNvPr>
        <p:cNvGrpSpPr/>
        <p:nvPr/>
      </p:nvGrpSpPr>
      <p:grpSpPr>
        <a:xfrm>
          <a:off x="0" y="0"/>
          <a:ext cx="0" cy="0"/>
          <a:chOff x="0" y="0"/>
          <a:chExt cx="0" cy="0"/>
        </a:xfrm>
      </p:grpSpPr>
      <p:sp>
        <p:nvSpPr>
          <p:cNvPr id="418" name="Google Shape;418;p37">
            <a:extLst>
              <a:ext uri="{FF2B5EF4-FFF2-40B4-BE49-F238E27FC236}">
                <a16:creationId xmlns:a16="http://schemas.microsoft.com/office/drawing/2014/main" id="{1CB586CE-B497-75C3-CEED-5E44E46CF7DB}"/>
              </a:ext>
            </a:extLst>
          </p:cNvPr>
          <p:cNvSpPr txBox="1">
            <a:spLocks noGrp="1"/>
          </p:cNvSpPr>
          <p:nvPr>
            <p:ph type="title"/>
          </p:nvPr>
        </p:nvSpPr>
        <p:spPr>
          <a:xfrm>
            <a:off x="3376050" y="109802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Goal</a:t>
            </a:r>
            <a:endParaRPr dirty="0"/>
          </a:p>
        </p:txBody>
      </p:sp>
      <p:sp>
        <p:nvSpPr>
          <p:cNvPr id="419" name="Google Shape;419;p37">
            <a:extLst>
              <a:ext uri="{FF2B5EF4-FFF2-40B4-BE49-F238E27FC236}">
                <a16:creationId xmlns:a16="http://schemas.microsoft.com/office/drawing/2014/main" id="{38A13443-F714-5C35-82E5-E32C75A03153}"/>
              </a:ext>
            </a:extLst>
          </p:cNvPr>
          <p:cNvSpPr txBox="1">
            <a:spLocks noGrp="1"/>
          </p:cNvSpPr>
          <p:nvPr>
            <p:ph type="body" idx="1"/>
          </p:nvPr>
        </p:nvSpPr>
        <p:spPr>
          <a:xfrm>
            <a:off x="3376050" y="1805475"/>
            <a:ext cx="4576800" cy="2407500"/>
          </a:xfrm>
          <a:prstGeom prst="rect">
            <a:avLst/>
          </a:prstGeom>
        </p:spPr>
        <p:txBody>
          <a:bodyPr spcFirstLastPara="1" wrap="square" lIns="91425" tIns="91425" rIns="91425" bIns="91425" anchor="t" anchorCtr="0">
            <a:noAutofit/>
          </a:bodyPr>
          <a:lstStyle/>
          <a:p>
            <a:pPr marL="0" lvl="0" indent="0">
              <a:buClr>
                <a:srgbClr val="273D40"/>
              </a:buClr>
              <a:buSzPts val="600"/>
              <a:buNone/>
            </a:pPr>
            <a:r>
              <a:rPr lang="en-US" sz="2400" dirty="0"/>
              <a:t>To strengthen clinicians’ ability to recognize and manage life-threatening conditions in well-appearing infants</a:t>
            </a:r>
            <a:endParaRPr sz="2400" dirty="0"/>
          </a:p>
        </p:txBody>
      </p:sp>
    </p:spTree>
    <p:extLst>
      <p:ext uri="{BB962C8B-B14F-4D97-AF65-F5344CB8AC3E}">
        <p14:creationId xmlns:p14="http://schemas.microsoft.com/office/powerpoint/2010/main" val="2968496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649E7A04-69F7-143E-30DB-1E4499728BCE}"/>
            </a:ext>
          </a:extLst>
        </p:cNvPr>
        <p:cNvGrpSpPr/>
        <p:nvPr/>
      </p:nvGrpSpPr>
      <p:grpSpPr>
        <a:xfrm>
          <a:off x="0" y="0"/>
          <a:ext cx="0" cy="0"/>
          <a:chOff x="0" y="0"/>
          <a:chExt cx="0" cy="0"/>
        </a:xfrm>
      </p:grpSpPr>
      <p:pic>
        <p:nvPicPr>
          <p:cNvPr id="395" name="Google Shape;395;p34">
            <a:extLst>
              <a:ext uri="{FF2B5EF4-FFF2-40B4-BE49-F238E27FC236}">
                <a16:creationId xmlns:a16="http://schemas.microsoft.com/office/drawing/2014/main" id="{041A8DAB-5BDA-18AC-D85D-E95CA28C36C8}"/>
              </a:ext>
            </a:extLst>
          </p:cNvPr>
          <p:cNvPicPr preferRelativeResize="0"/>
          <p:nvPr/>
        </p:nvPicPr>
        <p:blipFill rotWithShape="1">
          <a:blip r:embed="rId3">
            <a:alphaModFix/>
          </a:blip>
          <a:srcRect t="53471"/>
          <a:stretch/>
        </p:blipFill>
        <p:spPr>
          <a:xfrm>
            <a:off x="2013763" y="1389312"/>
            <a:ext cx="5116474" cy="2364876"/>
          </a:xfrm>
          <a:prstGeom prst="rect">
            <a:avLst/>
          </a:prstGeom>
          <a:noFill/>
          <a:ln>
            <a:noFill/>
          </a:ln>
        </p:spPr>
      </p:pic>
      <p:sp>
        <p:nvSpPr>
          <p:cNvPr id="396" name="Google Shape;396;p34">
            <a:extLst>
              <a:ext uri="{FF2B5EF4-FFF2-40B4-BE49-F238E27FC236}">
                <a16:creationId xmlns:a16="http://schemas.microsoft.com/office/drawing/2014/main" id="{B5E02D16-75E0-CB66-B051-3E4BC623A5AB}"/>
              </a:ext>
            </a:extLst>
          </p:cNvPr>
          <p:cNvSpPr txBox="1">
            <a:spLocks noGrp="1"/>
          </p:cNvSpPr>
          <p:nvPr>
            <p:ph type="title"/>
          </p:nvPr>
        </p:nvSpPr>
        <p:spPr>
          <a:xfrm>
            <a:off x="2391900" y="2044200"/>
            <a:ext cx="4360200" cy="105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t>Thank you!</a:t>
            </a:r>
            <a:endParaRPr sz="6600" dirty="0"/>
          </a:p>
        </p:txBody>
      </p:sp>
      <p:pic>
        <p:nvPicPr>
          <p:cNvPr id="398" name="Google Shape;398;p34">
            <a:extLst>
              <a:ext uri="{FF2B5EF4-FFF2-40B4-BE49-F238E27FC236}">
                <a16:creationId xmlns:a16="http://schemas.microsoft.com/office/drawing/2014/main" id="{B7B4582D-60E2-0566-E8CD-E4FBE181E812}"/>
              </a:ext>
            </a:extLst>
          </p:cNvPr>
          <p:cNvPicPr preferRelativeResize="0"/>
          <p:nvPr/>
        </p:nvPicPr>
        <p:blipFill rotWithShape="1">
          <a:blip r:embed="rId4">
            <a:alphaModFix/>
          </a:blip>
          <a:srcRect/>
          <a:stretch/>
        </p:blipFill>
        <p:spPr>
          <a:xfrm>
            <a:off x="6238077" y="639125"/>
            <a:ext cx="1593275" cy="1593275"/>
          </a:xfrm>
          <a:prstGeom prst="rect">
            <a:avLst/>
          </a:prstGeom>
          <a:noFill/>
          <a:ln>
            <a:noFill/>
          </a:ln>
        </p:spPr>
      </p:pic>
    </p:spTree>
    <p:extLst>
      <p:ext uri="{BB962C8B-B14F-4D97-AF65-F5344CB8AC3E}">
        <p14:creationId xmlns:p14="http://schemas.microsoft.com/office/powerpoint/2010/main" val="228088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DF165BDA-460C-B6E2-3718-6EE74DED57EA}"/>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C26FA0BA-4982-232A-7210-00A4247894F6}"/>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Specific conditions</a:t>
            </a:r>
            <a:endParaRPr dirty="0"/>
          </a:p>
        </p:txBody>
      </p:sp>
      <p:sp>
        <p:nvSpPr>
          <p:cNvPr id="373" name="Google Shape;373;p32">
            <a:extLst>
              <a:ext uri="{FF2B5EF4-FFF2-40B4-BE49-F238E27FC236}">
                <a16:creationId xmlns:a16="http://schemas.microsoft.com/office/drawing/2014/main" id="{4BCEE076-AFF1-EF81-E166-70DE7A294815}"/>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342900" indent="-342900"/>
            <a:r>
              <a:rPr lang="en-US" sz="1800" b="1" dirty="0"/>
              <a:t>Serious bacterial infection / Sepsis</a:t>
            </a:r>
          </a:p>
          <a:p>
            <a:pPr marL="800100" lvl="1" indent="-342900"/>
            <a:r>
              <a:rPr lang="en-US" sz="1600" dirty="0"/>
              <a:t>Infections, AMS</a:t>
            </a:r>
          </a:p>
          <a:p>
            <a:pPr marL="342900" indent="-342900"/>
            <a:r>
              <a:rPr lang="en-US" sz="1800" b="1" dirty="0"/>
              <a:t>Congenital heart disease</a:t>
            </a:r>
          </a:p>
          <a:p>
            <a:pPr marL="800100" lvl="1" indent="-342900"/>
            <a:r>
              <a:rPr lang="en-US" sz="1600" dirty="0"/>
              <a:t>Vomiting, congenital stuff, AMS</a:t>
            </a:r>
          </a:p>
          <a:p>
            <a:pPr marL="342900" indent="-342900"/>
            <a:r>
              <a:rPr lang="en-US" sz="1800" b="1" dirty="0"/>
              <a:t>Inborn errors of metabolism</a:t>
            </a:r>
          </a:p>
          <a:p>
            <a:pPr marL="800100" lvl="1" indent="-342900"/>
            <a:r>
              <a:rPr lang="en-US" sz="1600" dirty="0"/>
              <a:t>Vomiting, congenital stuff, AMS</a:t>
            </a:r>
          </a:p>
          <a:p>
            <a:pPr marL="342900" indent="-342900"/>
            <a:r>
              <a:rPr lang="en-US" sz="1800" b="1" dirty="0"/>
              <a:t>Intussusception</a:t>
            </a:r>
          </a:p>
          <a:p>
            <a:pPr marL="800100" lvl="1" indent="-342900"/>
            <a:r>
              <a:rPr lang="en-US" sz="1600" dirty="0"/>
              <a:t>Vomiting, AMS</a:t>
            </a:r>
          </a:p>
          <a:p>
            <a:pPr marL="342900" indent="-342900"/>
            <a:r>
              <a:rPr lang="en-US" sz="1800" b="1" dirty="0"/>
              <a:t>Pyloric stenosis</a:t>
            </a:r>
          </a:p>
          <a:p>
            <a:pPr marL="800100" lvl="1" indent="-342900"/>
            <a:r>
              <a:rPr lang="en-US" sz="1600" dirty="0"/>
              <a:t>Vomiting, congenital stuff</a:t>
            </a:r>
          </a:p>
        </p:txBody>
      </p:sp>
    </p:spTree>
    <p:extLst>
      <p:ext uri="{BB962C8B-B14F-4D97-AF65-F5344CB8AC3E}">
        <p14:creationId xmlns:p14="http://schemas.microsoft.com/office/powerpoint/2010/main" val="110843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8E9454F7-DFEC-998A-3529-809D9A58259A}"/>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9683C5C8-FBAE-2045-682B-0AE0BF082252}"/>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Specific conditions</a:t>
            </a:r>
            <a:endParaRPr dirty="0"/>
          </a:p>
        </p:txBody>
      </p:sp>
      <p:sp>
        <p:nvSpPr>
          <p:cNvPr id="373" name="Google Shape;373;p32">
            <a:extLst>
              <a:ext uri="{FF2B5EF4-FFF2-40B4-BE49-F238E27FC236}">
                <a16:creationId xmlns:a16="http://schemas.microsoft.com/office/drawing/2014/main" id="{9C69C7F1-05D5-7B81-6103-DBAA1A0A8CB0}"/>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342900" indent="-342900"/>
            <a:r>
              <a:rPr lang="en-US" sz="1800" b="1" dirty="0"/>
              <a:t>Meningitis</a:t>
            </a:r>
          </a:p>
          <a:p>
            <a:pPr marL="800100" lvl="1" indent="-342900"/>
            <a:r>
              <a:rPr lang="en-US" sz="1600" dirty="0"/>
              <a:t>Infections, vomiting, AMS</a:t>
            </a:r>
          </a:p>
          <a:p>
            <a:pPr marL="342900" indent="-342900"/>
            <a:r>
              <a:rPr lang="en-US" sz="1800" b="1" dirty="0"/>
              <a:t>Omphalitis</a:t>
            </a:r>
          </a:p>
          <a:p>
            <a:pPr marL="800100" lvl="1" indent="-342900"/>
            <a:r>
              <a:rPr lang="en-US" sz="1600" dirty="0"/>
              <a:t>Infections</a:t>
            </a:r>
          </a:p>
          <a:p>
            <a:pPr marL="342900" indent="-342900"/>
            <a:r>
              <a:rPr lang="en-US" sz="1800" b="1" dirty="0"/>
              <a:t>Seizures</a:t>
            </a:r>
          </a:p>
          <a:p>
            <a:pPr marL="800100" lvl="1" indent="-342900"/>
            <a:r>
              <a:rPr lang="en-US" sz="1600" dirty="0"/>
              <a:t>Congenital stuff, AMS</a:t>
            </a:r>
          </a:p>
          <a:p>
            <a:pPr marL="342900" indent="-342900"/>
            <a:r>
              <a:rPr lang="en-US" sz="1800" b="1" dirty="0"/>
              <a:t>Anatomic airway lesions</a:t>
            </a:r>
          </a:p>
          <a:p>
            <a:pPr marL="800100" lvl="1" indent="-342900"/>
            <a:r>
              <a:rPr lang="en-US" sz="1600" dirty="0"/>
              <a:t>Congenital stuff</a:t>
            </a:r>
          </a:p>
          <a:p>
            <a:pPr marL="342900" indent="-342900"/>
            <a:r>
              <a:rPr lang="en-US" sz="1800" b="1" dirty="0"/>
              <a:t>Non-accidental trauma</a:t>
            </a:r>
          </a:p>
          <a:p>
            <a:pPr marL="800100" lvl="1" indent="-342900"/>
            <a:r>
              <a:rPr lang="en-US" sz="1600" dirty="0"/>
              <a:t>Vomiting, AMS</a:t>
            </a:r>
          </a:p>
        </p:txBody>
      </p:sp>
    </p:spTree>
    <p:extLst>
      <p:ext uri="{BB962C8B-B14F-4D97-AF65-F5344CB8AC3E}">
        <p14:creationId xmlns:p14="http://schemas.microsoft.com/office/powerpoint/2010/main" val="19753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7">
          <a:extLst>
            <a:ext uri="{FF2B5EF4-FFF2-40B4-BE49-F238E27FC236}">
              <a16:creationId xmlns:a16="http://schemas.microsoft.com/office/drawing/2014/main" id="{55878F9F-DFE2-EA10-8A20-049A614279F7}"/>
            </a:ext>
          </a:extLst>
        </p:cNvPr>
        <p:cNvGrpSpPr/>
        <p:nvPr/>
      </p:nvGrpSpPr>
      <p:grpSpPr>
        <a:xfrm>
          <a:off x="0" y="0"/>
          <a:ext cx="0" cy="0"/>
          <a:chOff x="0" y="0"/>
          <a:chExt cx="0" cy="0"/>
        </a:xfrm>
      </p:grpSpPr>
      <p:sp>
        <p:nvSpPr>
          <p:cNvPr id="378" name="Google Shape;378;p33">
            <a:extLst>
              <a:ext uri="{FF2B5EF4-FFF2-40B4-BE49-F238E27FC236}">
                <a16:creationId xmlns:a16="http://schemas.microsoft.com/office/drawing/2014/main" id="{AACF3B6D-2D95-C0BA-AB8A-2918605C3E20}"/>
              </a:ext>
            </a:extLst>
          </p:cNvPr>
          <p:cNvSpPr txBox="1">
            <a:spLocks noGrp="1"/>
          </p:cNvSpPr>
          <p:nvPr>
            <p:ph type="title"/>
          </p:nvPr>
        </p:nvSpPr>
        <p:spPr>
          <a:xfrm>
            <a:off x="720000" y="3661928"/>
            <a:ext cx="3412053" cy="10485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B</a:t>
            </a:r>
            <a:r>
              <a:rPr lang="en" sz="2000" dirty="0"/>
              <a:t>abies love to eat– vomiting and poor feeding are always concerning.</a:t>
            </a:r>
            <a:endParaRPr sz="2000" dirty="0"/>
          </a:p>
        </p:txBody>
      </p:sp>
      <p:sp>
        <p:nvSpPr>
          <p:cNvPr id="381" name="Google Shape;381;p33">
            <a:extLst>
              <a:ext uri="{FF2B5EF4-FFF2-40B4-BE49-F238E27FC236}">
                <a16:creationId xmlns:a16="http://schemas.microsoft.com/office/drawing/2014/main" id="{373ED968-1F5F-9AE0-7635-5A98C8A33557}"/>
              </a:ext>
            </a:extLst>
          </p:cNvPr>
          <p:cNvSpPr txBox="1">
            <a:spLocks noGrp="1"/>
          </p:cNvSpPr>
          <p:nvPr>
            <p:ph type="title" idx="3"/>
          </p:nvPr>
        </p:nvSpPr>
        <p:spPr>
          <a:xfrm>
            <a:off x="384718" y="1192038"/>
            <a:ext cx="3585302" cy="10485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The history and physical exam are your most powerful detective tools.</a:t>
            </a:r>
            <a:endParaRPr sz="2000" dirty="0"/>
          </a:p>
        </p:txBody>
      </p:sp>
      <p:sp>
        <p:nvSpPr>
          <p:cNvPr id="384" name="Google Shape;384;p33">
            <a:extLst>
              <a:ext uri="{FF2B5EF4-FFF2-40B4-BE49-F238E27FC236}">
                <a16:creationId xmlns:a16="http://schemas.microsoft.com/office/drawing/2014/main" id="{8505F789-AB91-6E4E-E6AD-6AC63773E2BD}"/>
              </a:ext>
            </a:extLst>
          </p:cNvPr>
          <p:cNvSpPr txBox="1">
            <a:spLocks noGrp="1"/>
          </p:cNvSpPr>
          <p:nvPr>
            <p:ph type="title" idx="6"/>
          </p:nvPr>
        </p:nvSpPr>
        <p:spPr>
          <a:xfrm>
            <a:off x="2016579" y="2378578"/>
            <a:ext cx="3982908" cy="10485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Vital signs are vital for a reason.</a:t>
            </a:r>
            <a:endParaRPr sz="2000" dirty="0"/>
          </a:p>
        </p:txBody>
      </p:sp>
      <p:sp>
        <p:nvSpPr>
          <p:cNvPr id="390" name="Google Shape;390;p33">
            <a:extLst>
              <a:ext uri="{FF2B5EF4-FFF2-40B4-BE49-F238E27FC236}">
                <a16:creationId xmlns:a16="http://schemas.microsoft.com/office/drawing/2014/main" id="{D9E0EC86-85C1-1CBE-FF9A-FABAD72273E8}"/>
              </a:ext>
            </a:extLst>
          </p:cNvPr>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Take-away points</a:t>
            </a:r>
            <a:endParaRPr dirty="0"/>
          </a:p>
        </p:txBody>
      </p:sp>
    </p:spTree>
    <p:extLst>
      <p:ext uri="{BB962C8B-B14F-4D97-AF65-F5344CB8AC3E}">
        <p14:creationId xmlns:p14="http://schemas.microsoft.com/office/powerpoint/2010/main" val="7818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P spid="381" grpId="0"/>
      <p:bldP spid="38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2DD463F-C31E-6DA5-12D1-CED6339E5EBE}"/>
            </a:ext>
          </a:extLst>
        </p:cNvPr>
        <p:cNvGrpSpPr/>
        <p:nvPr/>
      </p:nvGrpSpPr>
      <p:grpSpPr>
        <a:xfrm>
          <a:off x="0" y="0"/>
          <a:ext cx="0" cy="0"/>
          <a:chOff x="0" y="0"/>
          <a:chExt cx="0" cy="0"/>
        </a:xfrm>
      </p:grpSpPr>
      <p:sp>
        <p:nvSpPr>
          <p:cNvPr id="372" name="Google Shape;372;p32">
            <a:extLst>
              <a:ext uri="{FF2B5EF4-FFF2-40B4-BE49-F238E27FC236}">
                <a16:creationId xmlns:a16="http://schemas.microsoft.com/office/drawing/2014/main" id="{E7161FC2-015F-DA27-A2AF-7E33B2D1A65E}"/>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Omphalitis</a:t>
            </a:r>
            <a:endParaRPr dirty="0"/>
          </a:p>
        </p:txBody>
      </p:sp>
      <p:sp>
        <p:nvSpPr>
          <p:cNvPr id="373" name="Google Shape;373;p32">
            <a:extLst>
              <a:ext uri="{FF2B5EF4-FFF2-40B4-BE49-F238E27FC236}">
                <a16:creationId xmlns:a16="http://schemas.microsoft.com/office/drawing/2014/main" id="{91653AB8-CB7B-A518-0425-C968A9FE1DEE}"/>
              </a:ext>
            </a:extLst>
          </p:cNvPr>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0" indent="0">
              <a:buNone/>
            </a:pPr>
            <a:r>
              <a:rPr lang="en-US" sz="1600" dirty="0"/>
              <a:t>A 9-day-old presents with redness around umbilical stump; feeding well, no fevers or purulent drainage; normal vital signs and normal exam, other than:</a:t>
            </a:r>
          </a:p>
          <a:p>
            <a:pPr marL="0" indent="0">
              <a:buNone/>
            </a:pPr>
            <a:endParaRPr lang="en-US" sz="1600" dirty="0"/>
          </a:p>
          <a:p>
            <a:pPr marL="342900" indent="-342900"/>
            <a:r>
              <a:rPr lang="en-US" sz="2400" b="1" dirty="0"/>
              <a:t>Why we miss it:</a:t>
            </a:r>
          </a:p>
          <a:p>
            <a:pPr marL="800100" lvl="1" indent="-342900"/>
            <a:r>
              <a:rPr lang="en-US" sz="2000" dirty="0"/>
              <a:t>Typically afebrile and well-appearing</a:t>
            </a:r>
          </a:p>
          <a:p>
            <a:pPr marL="800100" lvl="1" indent="-342900"/>
            <a:r>
              <a:rPr lang="en-US" sz="2000" dirty="0"/>
              <a:t>Might dismiss as normal or mild irritant dermatitis</a:t>
            </a:r>
          </a:p>
          <a:p>
            <a:pPr marL="342900" indent="-342900"/>
            <a:r>
              <a:rPr lang="en-US" sz="2400" b="1" dirty="0"/>
              <a:t>Pearls:</a:t>
            </a:r>
          </a:p>
          <a:p>
            <a:pPr marL="800100" lvl="1" indent="-342900"/>
            <a:r>
              <a:rPr lang="en-US" sz="2000" dirty="0"/>
              <a:t>Requires full sepsis workup, IV antimicrobials, admission</a:t>
            </a:r>
          </a:p>
        </p:txBody>
      </p:sp>
      <p:pic>
        <p:nvPicPr>
          <p:cNvPr id="2" name="Picture 1" descr="54379622663__00682FED-ED3F-4D0F-A6A5-8D1AF9DC3303.JPG">
            <a:extLst>
              <a:ext uri="{FF2B5EF4-FFF2-40B4-BE49-F238E27FC236}">
                <a16:creationId xmlns:a16="http://schemas.microsoft.com/office/drawing/2014/main" id="{3B800B24-AC13-3F2A-BDEB-3BF627FBD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29036" y="739528"/>
            <a:ext cx="4885926" cy="3664445"/>
          </a:xfrm>
          <a:prstGeom prst="rect">
            <a:avLst/>
          </a:prstGeom>
        </p:spPr>
      </p:pic>
      <p:sp>
        <p:nvSpPr>
          <p:cNvPr id="3" name="TextBox 2">
            <a:extLst>
              <a:ext uri="{FF2B5EF4-FFF2-40B4-BE49-F238E27FC236}">
                <a16:creationId xmlns:a16="http://schemas.microsoft.com/office/drawing/2014/main" id="{D4914E19-C85A-D9C8-21E6-DDEF9D15DB3A}"/>
              </a:ext>
            </a:extLst>
          </p:cNvPr>
          <p:cNvSpPr txBox="1"/>
          <p:nvPr/>
        </p:nvSpPr>
        <p:spPr>
          <a:xfrm>
            <a:off x="5347608" y="4369126"/>
            <a:ext cx="979714" cy="861774"/>
          </a:xfrm>
          <a:prstGeom prst="rect">
            <a:avLst/>
          </a:prstGeom>
          <a:noFill/>
        </p:spPr>
        <p:txBody>
          <a:bodyPr wrap="square">
            <a:spAutoFit/>
          </a:bodyPr>
          <a:lstStyle/>
          <a:p>
            <a:r>
              <a:rPr lang="en-US" sz="5000" dirty="0"/>
              <a:t>🦠</a:t>
            </a:r>
          </a:p>
        </p:txBody>
      </p:sp>
    </p:spTree>
    <p:extLst>
      <p:ext uri="{BB962C8B-B14F-4D97-AF65-F5344CB8AC3E}">
        <p14:creationId xmlns:p14="http://schemas.microsoft.com/office/powerpoint/2010/main" val="134089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7CE2801F-B6F0-A937-8884-5BB2D3FF2164}"/>
            </a:ext>
          </a:extLst>
        </p:cNvPr>
        <p:cNvGrpSpPr/>
        <p:nvPr/>
      </p:nvGrpSpPr>
      <p:grpSpPr>
        <a:xfrm>
          <a:off x="0" y="0"/>
          <a:ext cx="0" cy="0"/>
          <a:chOff x="0" y="0"/>
          <a:chExt cx="0" cy="0"/>
        </a:xfrm>
      </p:grpSpPr>
      <p:sp>
        <p:nvSpPr>
          <p:cNvPr id="418" name="Google Shape;418;p37">
            <a:extLst>
              <a:ext uri="{FF2B5EF4-FFF2-40B4-BE49-F238E27FC236}">
                <a16:creationId xmlns:a16="http://schemas.microsoft.com/office/drawing/2014/main" id="{31BC1B67-7EE2-D733-AB6D-3A5489C3639D}"/>
              </a:ext>
            </a:extLst>
          </p:cNvPr>
          <p:cNvSpPr txBox="1">
            <a:spLocks noGrp="1"/>
          </p:cNvSpPr>
          <p:nvPr>
            <p:ph type="title"/>
          </p:nvPr>
        </p:nvSpPr>
        <p:spPr>
          <a:xfrm>
            <a:off x="3376050" y="109802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Goal</a:t>
            </a:r>
            <a:endParaRPr dirty="0"/>
          </a:p>
        </p:txBody>
      </p:sp>
      <p:sp>
        <p:nvSpPr>
          <p:cNvPr id="419" name="Google Shape;419;p37">
            <a:extLst>
              <a:ext uri="{FF2B5EF4-FFF2-40B4-BE49-F238E27FC236}">
                <a16:creationId xmlns:a16="http://schemas.microsoft.com/office/drawing/2014/main" id="{6A1A390C-8811-B505-8BBC-7B9741F7E6CC}"/>
              </a:ext>
            </a:extLst>
          </p:cNvPr>
          <p:cNvSpPr txBox="1">
            <a:spLocks noGrp="1"/>
          </p:cNvSpPr>
          <p:nvPr>
            <p:ph type="body" idx="1"/>
          </p:nvPr>
        </p:nvSpPr>
        <p:spPr>
          <a:xfrm>
            <a:off x="3376050" y="1805475"/>
            <a:ext cx="4576800" cy="2407500"/>
          </a:xfrm>
          <a:prstGeom prst="rect">
            <a:avLst/>
          </a:prstGeom>
        </p:spPr>
        <p:txBody>
          <a:bodyPr spcFirstLastPara="1" wrap="square" lIns="91425" tIns="91425" rIns="91425" bIns="91425" anchor="t" anchorCtr="0">
            <a:noAutofit/>
          </a:bodyPr>
          <a:lstStyle/>
          <a:p>
            <a:pPr marL="0" lvl="0" indent="0">
              <a:buClr>
                <a:srgbClr val="273D40"/>
              </a:buClr>
              <a:buSzPts val="600"/>
              <a:buNone/>
            </a:pPr>
            <a:r>
              <a:rPr lang="en-US" sz="2400" dirty="0"/>
              <a:t>To strengthen clinicians’ ability to recognize and manage life-threatening conditions in well-appearing infants</a:t>
            </a:r>
            <a:endParaRPr sz="2400" dirty="0"/>
          </a:p>
        </p:txBody>
      </p:sp>
    </p:spTree>
    <p:extLst>
      <p:ext uri="{BB962C8B-B14F-4D97-AF65-F5344CB8AC3E}">
        <p14:creationId xmlns:p14="http://schemas.microsoft.com/office/powerpoint/2010/main" val="346167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D27E82E8-7CCD-F89A-DDDD-CA9129BFC922}"/>
            </a:ext>
          </a:extLst>
        </p:cNvPr>
        <p:cNvGrpSpPr/>
        <p:nvPr/>
      </p:nvGrpSpPr>
      <p:grpSpPr>
        <a:xfrm>
          <a:off x="0" y="0"/>
          <a:ext cx="0" cy="0"/>
          <a:chOff x="0" y="0"/>
          <a:chExt cx="0" cy="0"/>
        </a:xfrm>
      </p:grpSpPr>
      <p:sp>
        <p:nvSpPr>
          <p:cNvPr id="418" name="Google Shape;418;p37">
            <a:extLst>
              <a:ext uri="{FF2B5EF4-FFF2-40B4-BE49-F238E27FC236}">
                <a16:creationId xmlns:a16="http://schemas.microsoft.com/office/drawing/2014/main" id="{5AB69FE0-8F1F-924F-F120-6B064F6C7ED5}"/>
              </a:ext>
            </a:extLst>
          </p:cNvPr>
          <p:cNvSpPr txBox="1">
            <a:spLocks noGrp="1"/>
          </p:cNvSpPr>
          <p:nvPr>
            <p:ph type="title"/>
          </p:nvPr>
        </p:nvSpPr>
        <p:spPr>
          <a:xfrm>
            <a:off x="2854842" y="681965"/>
            <a:ext cx="45768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Objectives</a:t>
            </a:r>
            <a:endParaRPr dirty="0"/>
          </a:p>
        </p:txBody>
      </p:sp>
      <p:sp>
        <p:nvSpPr>
          <p:cNvPr id="419" name="Google Shape;419;p37">
            <a:extLst>
              <a:ext uri="{FF2B5EF4-FFF2-40B4-BE49-F238E27FC236}">
                <a16:creationId xmlns:a16="http://schemas.microsoft.com/office/drawing/2014/main" id="{9EDAC89A-5B3B-637A-F9CC-20BDA1FF3536}"/>
              </a:ext>
            </a:extLst>
          </p:cNvPr>
          <p:cNvSpPr txBox="1">
            <a:spLocks noGrp="1"/>
          </p:cNvSpPr>
          <p:nvPr>
            <p:ph type="body" idx="1"/>
          </p:nvPr>
        </p:nvSpPr>
        <p:spPr>
          <a:xfrm>
            <a:off x="2854842" y="1386895"/>
            <a:ext cx="5219310" cy="23697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US" sz="1800" dirty="0"/>
              <a:t>After attending this session, learners will be able to:</a:t>
            </a:r>
          </a:p>
          <a:p>
            <a:pPr marL="0" lvl="0" indent="0" algn="l" rtl="0">
              <a:spcBef>
                <a:spcPts val="0"/>
              </a:spcBef>
              <a:spcAft>
                <a:spcPts val="0"/>
              </a:spcAft>
              <a:buClr>
                <a:srgbClr val="273D40"/>
              </a:buClr>
              <a:buSzPts val="600"/>
              <a:buFont typeface="Arial"/>
              <a:buNone/>
            </a:pPr>
            <a:endParaRPr sz="1600" dirty="0"/>
          </a:p>
          <a:p>
            <a:pPr marL="241300" lvl="0" indent="-215900">
              <a:buClr>
                <a:schemeClr val="dk2"/>
              </a:buClr>
            </a:pPr>
            <a:r>
              <a:rPr lang="en-US" sz="1600" b="1" dirty="0"/>
              <a:t>Describe subtle high-risk features</a:t>
            </a:r>
            <a:r>
              <a:rPr lang="en-US" sz="1600" dirty="0"/>
              <a:t> in the history, vital signs, and physical examination of well-appearing infants</a:t>
            </a:r>
          </a:p>
          <a:p>
            <a:pPr marL="241300" lvl="0" indent="-215900">
              <a:buClr>
                <a:schemeClr val="dk2"/>
              </a:buClr>
            </a:pPr>
            <a:r>
              <a:rPr lang="en-US" sz="1600" b="1" dirty="0"/>
              <a:t>List key life-threatening diagnoses</a:t>
            </a:r>
            <a:r>
              <a:rPr lang="en-US" sz="1600" dirty="0"/>
              <a:t> that may present with deceptively normal initial examinations</a:t>
            </a:r>
          </a:p>
          <a:p>
            <a:pPr marL="241300" lvl="0" indent="-215900">
              <a:buClr>
                <a:schemeClr val="dk2"/>
              </a:buClr>
            </a:pPr>
            <a:r>
              <a:rPr lang="en-US" sz="1600" b="1" dirty="0"/>
              <a:t>Apply a structured approach</a:t>
            </a:r>
            <a:r>
              <a:rPr lang="en-US" sz="1600" dirty="0"/>
              <a:t> to the evaluation and risk stratification of the well-appearing infant.</a:t>
            </a:r>
            <a:endParaRPr sz="1800" dirty="0"/>
          </a:p>
        </p:txBody>
      </p:sp>
    </p:spTree>
    <p:extLst>
      <p:ext uri="{BB962C8B-B14F-4D97-AF65-F5344CB8AC3E}">
        <p14:creationId xmlns:p14="http://schemas.microsoft.com/office/powerpoint/2010/main" val="22031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a:extLst>
            <a:ext uri="{FF2B5EF4-FFF2-40B4-BE49-F238E27FC236}">
              <a16:creationId xmlns:a16="http://schemas.microsoft.com/office/drawing/2014/main" id="{FBC3459F-034B-CD6D-A45E-3F5530205C57}"/>
            </a:ext>
          </a:extLst>
        </p:cNvPr>
        <p:cNvGrpSpPr/>
        <p:nvPr/>
      </p:nvGrpSpPr>
      <p:grpSpPr>
        <a:xfrm>
          <a:off x="0" y="0"/>
          <a:ext cx="0" cy="0"/>
          <a:chOff x="0" y="0"/>
          <a:chExt cx="0" cy="0"/>
        </a:xfrm>
      </p:grpSpPr>
      <p:pic>
        <p:nvPicPr>
          <p:cNvPr id="409" name="Google Shape;409;p36">
            <a:extLst>
              <a:ext uri="{FF2B5EF4-FFF2-40B4-BE49-F238E27FC236}">
                <a16:creationId xmlns:a16="http://schemas.microsoft.com/office/drawing/2014/main" id="{E78BD7D7-7E3D-04C1-C6BC-B27C0A3A7784}"/>
              </a:ext>
            </a:extLst>
          </p:cNvPr>
          <p:cNvPicPr preferRelativeResize="0"/>
          <p:nvPr/>
        </p:nvPicPr>
        <p:blipFill rotWithShape="1">
          <a:blip r:embed="rId3">
            <a:alphaModFix/>
          </a:blip>
          <a:srcRect t="72062"/>
          <a:stretch/>
        </p:blipFill>
        <p:spPr>
          <a:xfrm>
            <a:off x="2242887" y="2154100"/>
            <a:ext cx="4658275" cy="1419949"/>
          </a:xfrm>
          <a:prstGeom prst="rect">
            <a:avLst/>
          </a:prstGeom>
          <a:noFill/>
          <a:ln>
            <a:noFill/>
          </a:ln>
        </p:spPr>
      </p:pic>
      <p:pic>
        <p:nvPicPr>
          <p:cNvPr id="410" name="Google Shape;410;p36">
            <a:extLst>
              <a:ext uri="{FF2B5EF4-FFF2-40B4-BE49-F238E27FC236}">
                <a16:creationId xmlns:a16="http://schemas.microsoft.com/office/drawing/2014/main" id="{83D1D955-934C-3748-03D9-A187CE28B0CA}"/>
              </a:ext>
            </a:extLst>
          </p:cNvPr>
          <p:cNvPicPr preferRelativeResize="0"/>
          <p:nvPr/>
        </p:nvPicPr>
        <p:blipFill rotWithShape="1">
          <a:blip r:embed="rId4">
            <a:alphaModFix/>
          </a:blip>
          <a:srcRect/>
          <a:stretch/>
        </p:blipFill>
        <p:spPr>
          <a:xfrm flipH="1">
            <a:off x="3427525" y="500250"/>
            <a:ext cx="2431925" cy="2431925"/>
          </a:xfrm>
          <a:prstGeom prst="rect">
            <a:avLst/>
          </a:prstGeom>
          <a:noFill/>
          <a:ln>
            <a:noFill/>
          </a:ln>
        </p:spPr>
      </p:pic>
      <p:sp>
        <p:nvSpPr>
          <p:cNvPr id="411" name="Google Shape;411;p36">
            <a:extLst>
              <a:ext uri="{FF2B5EF4-FFF2-40B4-BE49-F238E27FC236}">
                <a16:creationId xmlns:a16="http://schemas.microsoft.com/office/drawing/2014/main" id="{DC57316F-2F60-B7FB-5504-7DC8BAE939B7}"/>
              </a:ext>
            </a:extLst>
          </p:cNvPr>
          <p:cNvSpPr txBox="1">
            <a:spLocks noGrp="1"/>
          </p:cNvSpPr>
          <p:nvPr>
            <p:ph type="title"/>
          </p:nvPr>
        </p:nvSpPr>
        <p:spPr>
          <a:xfrm>
            <a:off x="2391900" y="2644826"/>
            <a:ext cx="4360200" cy="6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Possible Diagnoses</a:t>
            </a:r>
            <a:endParaRPr dirty="0"/>
          </a:p>
        </p:txBody>
      </p:sp>
      <p:sp>
        <p:nvSpPr>
          <p:cNvPr id="413" name="Google Shape;413;p36">
            <a:extLst>
              <a:ext uri="{FF2B5EF4-FFF2-40B4-BE49-F238E27FC236}">
                <a16:creationId xmlns:a16="http://schemas.microsoft.com/office/drawing/2014/main" id="{6FED6E89-CF8F-3805-655B-9D49A139602B}"/>
              </a:ext>
            </a:extLst>
          </p:cNvPr>
          <p:cNvSpPr txBox="1">
            <a:spLocks noGrp="1"/>
          </p:cNvSpPr>
          <p:nvPr>
            <p:ph type="title" idx="2"/>
          </p:nvPr>
        </p:nvSpPr>
        <p:spPr>
          <a:xfrm>
            <a:off x="2996575" y="133782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Tree>
    <p:extLst>
      <p:ext uri="{BB962C8B-B14F-4D97-AF65-F5344CB8AC3E}">
        <p14:creationId xmlns:p14="http://schemas.microsoft.com/office/powerpoint/2010/main" val="4101386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181CE8-F988-D5D8-FC7B-0D9428F64F4A}"/>
              </a:ext>
            </a:extLst>
          </p:cNvPr>
          <p:cNvSpPr>
            <a:spLocks noGrp="1"/>
          </p:cNvSpPr>
          <p:nvPr>
            <p:ph type="title"/>
          </p:nvPr>
        </p:nvSpPr>
        <p:spPr/>
        <p:txBody>
          <a:bodyPr/>
          <a:lstStyle/>
          <a:p>
            <a:r>
              <a:rPr lang="en-US" dirty="0"/>
              <a:t>Infections</a:t>
            </a:r>
          </a:p>
        </p:txBody>
      </p:sp>
      <p:sp>
        <p:nvSpPr>
          <p:cNvPr id="8" name="TextBox 7">
            <a:extLst>
              <a:ext uri="{FF2B5EF4-FFF2-40B4-BE49-F238E27FC236}">
                <a16:creationId xmlns:a16="http://schemas.microsoft.com/office/drawing/2014/main" id="{FE9A52E3-D2A7-9231-7FAE-85F063A01989}"/>
              </a:ext>
            </a:extLst>
          </p:cNvPr>
          <p:cNvSpPr txBox="1"/>
          <p:nvPr/>
        </p:nvSpPr>
        <p:spPr>
          <a:xfrm rot="21106696">
            <a:off x="3546244" y="1791850"/>
            <a:ext cx="825336" cy="2862322"/>
          </a:xfrm>
          <a:prstGeom prst="rect">
            <a:avLst/>
          </a:prstGeom>
          <a:noFill/>
        </p:spPr>
        <p:txBody>
          <a:bodyPr wrap="square">
            <a:spAutoFit/>
          </a:bodyPr>
          <a:lstStyle/>
          <a:p>
            <a:r>
              <a:rPr lang="en-US" sz="18000" dirty="0"/>
              <a:t>🦠</a:t>
            </a:r>
          </a:p>
        </p:txBody>
      </p:sp>
    </p:spTree>
    <p:extLst>
      <p:ext uri="{BB962C8B-B14F-4D97-AF65-F5344CB8AC3E}">
        <p14:creationId xmlns:p14="http://schemas.microsoft.com/office/powerpoint/2010/main" val="4238731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69976-1C45-9652-835B-C1686EA4441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E4A6E42-C845-A655-B090-3579CDFD0A5C}"/>
              </a:ext>
            </a:extLst>
          </p:cNvPr>
          <p:cNvSpPr>
            <a:spLocks noGrp="1"/>
          </p:cNvSpPr>
          <p:nvPr>
            <p:ph type="title"/>
          </p:nvPr>
        </p:nvSpPr>
        <p:spPr/>
        <p:txBody>
          <a:bodyPr/>
          <a:lstStyle/>
          <a:p>
            <a:r>
              <a:rPr lang="en-US" dirty="0"/>
              <a:t>Vomiting</a:t>
            </a:r>
          </a:p>
        </p:txBody>
      </p:sp>
      <p:sp>
        <p:nvSpPr>
          <p:cNvPr id="8" name="TextBox 7">
            <a:extLst>
              <a:ext uri="{FF2B5EF4-FFF2-40B4-BE49-F238E27FC236}">
                <a16:creationId xmlns:a16="http://schemas.microsoft.com/office/drawing/2014/main" id="{C45616D9-6F68-F498-A9E7-605FEC34FD8C}"/>
              </a:ext>
            </a:extLst>
          </p:cNvPr>
          <p:cNvSpPr txBox="1"/>
          <p:nvPr/>
        </p:nvSpPr>
        <p:spPr>
          <a:xfrm>
            <a:off x="3746664" y="1836153"/>
            <a:ext cx="825336" cy="2862322"/>
          </a:xfrm>
          <a:prstGeom prst="rect">
            <a:avLst/>
          </a:prstGeom>
          <a:noFill/>
        </p:spPr>
        <p:txBody>
          <a:bodyPr wrap="square">
            <a:spAutoFit/>
          </a:bodyPr>
          <a:lstStyle/>
          <a:p>
            <a:r>
              <a:rPr lang="en-US" sz="18000" dirty="0"/>
              <a:t>🤮</a:t>
            </a:r>
          </a:p>
        </p:txBody>
      </p:sp>
    </p:spTree>
    <p:extLst>
      <p:ext uri="{BB962C8B-B14F-4D97-AF65-F5344CB8AC3E}">
        <p14:creationId xmlns:p14="http://schemas.microsoft.com/office/powerpoint/2010/main" val="3427921629"/>
      </p:ext>
    </p:extLst>
  </p:cSld>
  <p:clrMapOvr>
    <a:masterClrMapping/>
  </p:clrMapOvr>
</p:sld>
</file>

<file path=ppt/theme/theme1.xml><?xml version="1.0" encoding="utf-8"?>
<a:theme xmlns:a="http://schemas.openxmlformats.org/drawingml/2006/main" name="International Day of the Tropics by Slidesgo">
  <a:themeElements>
    <a:clrScheme name="Simple Light">
      <a:dk1>
        <a:srgbClr val="005534"/>
      </a:dk1>
      <a:lt1>
        <a:srgbClr val="F2F2E8"/>
      </a:lt1>
      <a:dk2>
        <a:srgbClr val="7F0101"/>
      </a:dk2>
      <a:lt2>
        <a:srgbClr val="1F1F1F"/>
      </a:lt2>
      <a:accent1>
        <a:srgbClr val="FFFFFF"/>
      </a:accent1>
      <a:accent2>
        <a:srgbClr val="FFFFFF"/>
      </a:accent2>
      <a:accent3>
        <a:srgbClr val="FFFFFF"/>
      </a:accent3>
      <a:accent4>
        <a:srgbClr val="FFFFFF"/>
      </a:accent4>
      <a:accent5>
        <a:srgbClr val="FFFFFF"/>
      </a:accent5>
      <a:accent6>
        <a:srgbClr val="FFFFFF"/>
      </a:accent6>
      <a:hlink>
        <a:srgbClr val="9D34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6544</TotalTime>
  <Words>3030</Words>
  <Application>Microsoft Macintosh PowerPoint</Application>
  <PresentationFormat>On-screen Show (16:9)</PresentationFormat>
  <Paragraphs>259</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Symbol</vt:lpstr>
      <vt:lpstr>Arial</vt:lpstr>
      <vt:lpstr>Chivo</vt:lpstr>
      <vt:lpstr>Abril Fatface</vt:lpstr>
      <vt:lpstr>Wingdings</vt:lpstr>
      <vt:lpstr>International Day of the Tropics by Slidesgo</vt:lpstr>
      <vt:lpstr>Deadly Errors in the Well-Appearing Baby</vt:lpstr>
      <vt:lpstr>PowerPoint Presentation</vt:lpstr>
      <vt:lpstr>ABCDE</vt:lpstr>
      <vt:lpstr>Babies love to eat– vomiting and poor feeding are always concerning.</vt:lpstr>
      <vt:lpstr>Goal</vt:lpstr>
      <vt:lpstr>Objectives</vt:lpstr>
      <vt:lpstr>Possible Diagnoses</vt:lpstr>
      <vt:lpstr>Infections</vt:lpstr>
      <vt:lpstr>Vomiting</vt:lpstr>
      <vt:lpstr>Altered mental status</vt:lpstr>
      <vt:lpstr>Framework</vt:lpstr>
      <vt:lpstr>Vital signs</vt:lpstr>
      <vt:lpstr>Vital signs are vital for a reason.</vt:lpstr>
      <vt:lpstr>History: feeding</vt:lpstr>
      <vt:lpstr>History: elimination 😳</vt:lpstr>
      <vt:lpstr>History: breathing</vt:lpstr>
      <vt:lpstr>History: overall</vt:lpstr>
      <vt:lpstr>Physical exam</vt:lpstr>
      <vt:lpstr>Babies like to eat.</vt:lpstr>
      <vt:lpstr>The history &amp; physical are your most powerful detective tools.</vt:lpstr>
      <vt:lpstr>Specific diagnoses</vt:lpstr>
      <vt:lpstr>Serious bacterial infection / sepsis</vt:lpstr>
      <vt:lpstr>Inborn error of metabolism</vt:lpstr>
      <vt:lpstr>Intussusception</vt:lpstr>
      <vt:lpstr>Pyloric stenosis</vt:lpstr>
      <vt:lpstr>Meningitis</vt:lpstr>
      <vt:lpstr>Seizures</vt:lpstr>
      <vt:lpstr>Non-accidental trauma</vt:lpstr>
      <vt:lpstr>Recap</vt:lpstr>
      <vt:lpstr>Approach</vt:lpstr>
      <vt:lpstr>Options</vt:lpstr>
      <vt:lpstr>Options</vt:lpstr>
      <vt:lpstr>Top pearls</vt:lpstr>
      <vt:lpstr>Babies love to eat– vomiting and poor feeding are always concerning.</vt:lpstr>
      <vt:lpstr>Objectives</vt:lpstr>
      <vt:lpstr>Goal</vt:lpstr>
      <vt:lpstr>Thank you!</vt:lpstr>
      <vt:lpstr>Specific conditions</vt:lpstr>
      <vt:lpstr>Specific conditions</vt:lpstr>
      <vt:lpstr>Omphalitis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Wallin, Dina</cp:lastModifiedBy>
  <cp:revision>17</cp:revision>
  <dcterms:modified xsi:type="dcterms:W3CDTF">2026-03-12T19:17:28Z</dcterms:modified>
</cp:coreProperties>
</file>