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47"/>
  </p:notesMasterIdLst>
  <p:sldIdLst>
    <p:sldId id="262" r:id="rId3"/>
    <p:sldId id="1250" r:id="rId4"/>
    <p:sldId id="1251" r:id="rId5"/>
    <p:sldId id="1252" r:id="rId6"/>
    <p:sldId id="1288" r:id="rId7"/>
    <p:sldId id="1254" r:id="rId8"/>
    <p:sldId id="1253" r:id="rId9"/>
    <p:sldId id="1289" r:id="rId10"/>
    <p:sldId id="1295" r:id="rId11"/>
    <p:sldId id="1298" r:id="rId12"/>
    <p:sldId id="1297" r:id="rId13"/>
    <p:sldId id="1296" r:id="rId14"/>
    <p:sldId id="1300" r:id="rId15"/>
    <p:sldId id="1303" r:id="rId16"/>
    <p:sldId id="1299" r:id="rId17"/>
    <p:sldId id="1304" r:id="rId18"/>
    <p:sldId id="1287" r:id="rId19"/>
    <p:sldId id="1266" r:id="rId20"/>
    <p:sldId id="1268" r:id="rId21"/>
    <p:sldId id="1305" r:id="rId22"/>
    <p:sldId id="1267" r:id="rId23"/>
    <p:sldId id="1306" r:id="rId24"/>
    <p:sldId id="1264" r:id="rId25"/>
    <p:sldId id="1290" r:id="rId26"/>
    <p:sldId id="1284" r:id="rId27"/>
    <p:sldId id="259" r:id="rId28"/>
    <p:sldId id="1255" r:id="rId29"/>
    <p:sldId id="1294" r:id="rId30"/>
    <p:sldId id="1259" r:id="rId31"/>
    <p:sldId id="1308" r:id="rId32"/>
    <p:sldId id="261" r:id="rId33"/>
    <p:sldId id="1261" r:id="rId34"/>
    <p:sldId id="1260" r:id="rId35"/>
    <p:sldId id="260" r:id="rId36"/>
    <p:sldId id="1307" r:id="rId37"/>
    <p:sldId id="257" r:id="rId38"/>
    <p:sldId id="1258" r:id="rId39"/>
    <p:sldId id="1257" r:id="rId40"/>
    <p:sldId id="1309" r:id="rId41"/>
    <p:sldId id="1293" r:id="rId42"/>
    <p:sldId id="1292" r:id="rId43"/>
    <p:sldId id="258" r:id="rId44"/>
    <p:sldId id="1262" r:id="rId45"/>
    <p:sldId id="1256"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8" autoAdjust="0"/>
    <p:restoredTop sz="94660"/>
  </p:normalViewPr>
  <p:slideViewPr>
    <p:cSldViewPr snapToGrid="0">
      <p:cViewPr varScale="1">
        <p:scale>
          <a:sx n="88" d="100"/>
          <a:sy n="88" d="100"/>
        </p:scale>
        <p:origin x="1208" y="284"/>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9C90DA-A06E-444A-BADF-13DF15FA66F6}"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3C04DC5E-4A7F-40E6-9DF8-502A44DE138A}">
      <dgm:prSet phldrT="[Text]"/>
      <dgm:spPr/>
      <dgm:t>
        <a:bodyPr/>
        <a:lstStyle/>
        <a:p>
          <a:r>
            <a:rPr lang="en-US" dirty="0"/>
            <a:t>S</a:t>
          </a:r>
        </a:p>
      </dgm:t>
    </dgm:pt>
    <dgm:pt modelId="{49307148-1506-4691-B128-BC5F4ACDC381}" type="parTrans" cxnId="{64D7AE20-FF41-48AA-A295-F2476A31955F}">
      <dgm:prSet/>
      <dgm:spPr/>
      <dgm:t>
        <a:bodyPr/>
        <a:lstStyle/>
        <a:p>
          <a:endParaRPr lang="en-US"/>
        </a:p>
      </dgm:t>
    </dgm:pt>
    <dgm:pt modelId="{8D49CC4D-A928-49DB-80E9-6C565B62A9EE}" type="sibTrans" cxnId="{64D7AE20-FF41-48AA-A295-F2476A31955F}">
      <dgm:prSet/>
      <dgm:spPr/>
      <dgm:t>
        <a:bodyPr/>
        <a:lstStyle/>
        <a:p>
          <a:endParaRPr lang="en-US"/>
        </a:p>
      </dgm:t>
    </dgm:pt>
    <dgm:pt modelId="{D3684650-8FB8-438E-A1AB-804FC8F75B08}">
      <dgm:prSet phldrT="[Text]" custT="1"/>
      <dgm:spPr/>
      <dgm:t>
        <a:bodyPr/>
        <a:lstStyle/>
        <a:p>
          <a:r>
            <a:rPr lang="en-US" sz="1600" dirty="0"/>
            <a:t>What is the most</a:t>
          </a:r>
          <a:r>
            <a:rPr lang="en-US" sz="2000" b="1" dirty="0"/>
            <a:t> SERIOUS </a:t>
          </a:r>
          <a:r>
            <a:rPr lang="en-US" sz="1600" dirty="0"/>
            <a:t>thing this could be?</a:t>
          </a:r>
        </a:p>
      </dgm:t>
    </dgm:pt>
    <dgm:pt modelId="{E445433F-441C-4A7F-96B6-F4FFA70991A8}" type="parTrans" cxnId="{98E0138D-ABF6-4E0D-8B33-5DC6A5BA1F0C}">
      <dgm:prSet/>
      <dgm:spPr/>
      <dgm:t>
        <a:bodyPr/>
        <a:lstStyle/>
        <a:p>
          <a:endParaRPr lang="en-US"/>
        </a:p>
      </dgm:t>
    </dgm:pt>
    <dgm:pt modelId="{4DC067ED-7FE3-450B-BB84-DC742C47FD6F}" type="sibTrans" cxnId="{98E0138D-ABF6-4E0D-8B33-5DC6A5BA1F0C}">
      <dgm:prSet/>
      <dgm:spPr/>
      <dgm:t>
        <a:bodyPr/>
        <a:lstStyle/>
        <a:p>
          <a:endParaRPr lang="en-US"/>
        </a:p>
      </dgm:t>
    </dgm:pt>
    <dgm:pt modelId="{85F1C52A-135E-4AFD-B5CE-24D5E0A33170}">
      <dgm:prSet phldrT="[Text]"/>
      <dgm:spPr/>
      <dgm:t>
        <a:bodyPr/>
        <a:lstStyle/>
        <a:p>
          <a:r>
            <a:rPr lang="en-US" dirty="0"/>
            <a:t>P</a:t>
          </a:r>
        </a:p>
      </dgm:t>
    </dgm:pt>
    <dgm:pt modelId="{FD461865-F1F1-47A7-9ED9-919301651365}" type="parTrans" cxnId="{1EEB1410-9B58-4B31-B762-A4602B2B74E9}">
      <dgm:prSet/>
      <dgm:spPr/>
      <dgm:t>
        <a:bodyPr/>
        <a:lstStyle/>
        <a:p>
          <a:endParaRPr lang="en-US"/>
        </a:p>
      </dgm:t>
    </dgm:pt>
    <dgm:pt modelId="{B05FBAA2-308C-4009-9742-882C23D7523F}" type="sibTrans" cxnId="{1EEB1410-9B58-4B31-B762-A4602B2B74E9}">
      <dgm:prSet/>
      <dgm:spPr/>
      <dgm:t>
        <a:bodyPr/>
        <a:lstStyle/>
        <a:p>
          <a:endParaRPr lang="en-US"/>
        </a:p>
      </dgm:t>
    </dgm:pt>
    <dgm:pt modelId="{5740B15F-F394-4934-8FD8-4D39C9E2B390}">
      <dgm:prSet phldrT="[Text]" custT="1"/>
      <dgm:spPr/>
      <dgm:t>
        <a:bodyPr/>
        <a:lstStyle/>
        <a:p>
          <a:r>
            <a:rPr lang="en-US" sz="1600" dirty="0"/>
            <a:t>What is the most </a:t>
          </a:r>
          <a:r>
            <a:rPr lang="en-US" sz="2000" b="1" dirty="0"/>
            <a:t>PROBABLE</a:t>
          </a:r>
          <a:r>
            <a:rPr lang="en-US" sz="1600" dirty="0"/>
            <a:t> thing this is?</a:t>
          </a:r>
        </a:p>
      </dgm:t>
    </dgm:pt>
    <dgm:pt modelId="{70317C0A-9BA1-48DD-B73B-3FDA01C8D195}" type="parTrans" cxnId="{33F32A82-858A-45BB-AB0F-8F9CA0A2DD97}">
      <dgm:prSet/>
      <dgm:spPr/>
      <dgm:t>
        <a:bodyPr/>
        <a:lstStyle/>
        <a:p>
          <a:endParaRPr lang="en-US"/>
        </a:p>
      </dgm:t>
    </dgm:pt>
    <dgm:pt modelId="{C798553D-BB01-48F5-A31A-7C550AAF93D3}" type="sibTrans" cxnId="{33F32A82-858A-45BB-AB0F-8F9CA0A2DD97}">
      <dgm:prSet/>
      <dgm:spPr/>
      <dgm:t>
        <a:bodyPr/>
        <a:lstStyle/>
        <a:p>
          <a:endParaRPr lang="en-US"/>
        </a:p>
      </dgm:t>
    </dgm:pt>
    <dgm:pt modelId="{302CEC5D-B7E9-44D8-96F7-6B9B313CFA01}">
      <dgm:prSet phldrT="[Text]"/>
      <dgm:spPr/>
      <dgm:t>
        <a:bodyPr/>
        <a:lstStyle/>
        <a:p>
          <a:r>
            <a:rPr lang="en-US" dirty="0"/>
            <a:t>I</a:t>
          </a:r>
        </a:p>
      </dgm:t>
    </dgm:pt>
    <dgm:pt modelId="{229A0A6E-AFB8-458E-8C9B-5E3E81F665B5}" type="parTrans" cxnId="{43BC1FA4-1B8D-4FEC-B8A8-76A4344D6542}">
      <dgm:prSet/>
      <dgm:spPr/>
      <dgm:t>
        <a:bodyPr/>
        <a:lstStyle/>
        <a:p>
          <a:endParaRPr lang="en-US"/>
        </a:p>
      </dgm:t>
    </dgm:pt>
    <dgm:pt modelId="{7B791582-8A82-425F-A909-F83D2C0CDAC3}" type="sibTrans" cxnId="{43BC1FA4-1B8D-4FEC-B8A8-76A4344D6542}">
      <dgm:prSet/>
      <dgm:spPr/>
      <dgm:t>
        <a:bodyPr/>
        <a:lstStyle/>
        <a:p>
          <a:endParaRPr lang="en-US"/>
        </a:p>
      </dgm:t>
    </dgm:pt>
    <dgm:pt modelId="{B0031E39-6C4A-4247-9ECD-70AE2368C467}">
      <dgm:prSet phldrT="[Text]" custT="1"/>
      <dgm:spPr/>
      <dgm:t>
        <a:bodyPr/>
        <a:lstStyle/>
        <a:p>
          <a:r>
            <a:rPr lang="en-US" sz="1600" dirty="0"/>
            <a:t>What is the most </a:t>
          </a:r>
          <a:r>
            <a:rPr lang="en-US" sz="2000" b="1" dirty="0"/>
            <a:t>INTERESTING</a:t>
          </a:r>
          <a:r>
            <a:rPr lang="en-US" sz="1600" dirty="0"/>
            <a:t> thing this could be, or…</a:t>
          </a:r>
        </a:p>
      </dgm:t>
    </dgm:pt>
    <dgm:pt modelId="{4752552E-22DB-44C6-8347-1538D98B578E}" type="parTrans" cxnId="{E74AB93C-0A0A-4538-B254-7AA32558F0A7}">
      <dgm:prSet/>
      <dgm:spPr/>
      <dgm:t>
        <a:bodyPr/>
        <a:lstStyle/>
        <a:p>
          <a:endParaRPr lang="en-US"/>
        </a:p>
      </dgm:t>
    </dgm:pt>
    <dgm:pt modelId="{0E3EBD07-EDA6-485C-86BA-E72BC1557D10}" type="sibTrans" cxnId="{E74AB93C-0A0A-4538-B254-7AA32558F0A7}">
      <dgm:prSet/>
      <dgm:spPr/>
      <dgm:t>
        <a:bodyPr/>
        <a:lstStyle/>
        <a:p>
          <a:endParaRPr lang="en-US"/>
        </a:p>
      </dgm:t>
    </dgm:pt>
    <dgm:pt modelId="{DDB5303E-6320-4345-A1CA-F6D902B65832}">
      <dgm:prSet phldrT="[Text]"/>
      <dgm:spPr/>
      <dgm:t>
        <a:bodyPr/>
        <a:lstStyle/>
        <a:p>
          <a:r>
            <a:rPr lang="en-US" dirty="0"/>
            <a:t>T</a:t>
          </a:r>
        </a:p>
      </dgm:t>
    </dgm:pt>
    <dgm:pt modelId="{C773916E-88DC-49D0-A19D-6C142AA4D7EB}" type="parTrans" cxnId="{9B4E8F55-D48D-410E-9358-DE59E4E9CAD4}">
      <dgm:prSet/>
      <dgm:spPr/>
      <dgm:t>
        <a:bodyPr/>
        <a:lstStyle/>
        <a:p>
          <a:endParaRPr lang="en-US"/>
        </a:p>
      </dgm:t>
    </dgm:pt>
    <dgm:pt modelId="{5C9194C7-AB66-4624-9BEA-345BBDE4438A}" type="sibTrans" cxnId="{9B4E8F55-D48D-410E-9358-DE59E4E9CAD4}">
      <dgm:prSet/>
      <dgm:spPr/>
      <dgm:t>
        <a:bodyPr/>
        <a:lstStyle/>
        <a:p>
          <a:endParaRPr lang="en-US"/>
        </a:p>
      </dgm:t>
    </dgm:pt>
    <dgm:pt modelId="{178C146E-1A94-4471-BD23-9B45E77DEDFF}">
      <dgm:prSet phldrT="[Text]"/>
      <dgm:spPr/>
      <dgm:t>
        <a:bodyPr/>
        <a:lstStyle/>
        <a:p>
          <a:r>
            <a:rPr lang="en-US" sz="1600" dirty="0"/>
            <a:t>Could this be an </a:t>
          </a:r>
          <a:r>
            <a:rPr lang="en-US" sz="1600" b="1" dirty="0"/>
            <a:t>atypical or uncommon presentation of a common condition</a:t>
          </a:r>
          <a:r>
            <a:rPr lang="en-US" sz="1600" dirty="0"/>
            <a:t>?</a:t>
          </a:r>
        </a:p>
      </dgm:t>
    </dgm:pt>
    <dgm:pt modelId="{0A0908A4-FB08-4150-93D7-F5EEFA78A0AE}" type="parTrans" cxnId="{D240A2A3-08D4-4652-B212-306ACA7F7ABE}">
      <dgm:prSet/>
      <dgm:spPr/>
      <dgm:t>
        <a:bodyPr/>
        <a:lstStyle/>
        <a:p>
          <a:endParaRPr lang="en-US"/>
        </a:p>
      </dgm:t>
    </dgm:pt>
    <dgm:pt modelId="{5A122417-533D-4221-BC00-882C4B4E36B3}" type="sibTrans" cxnId="{D240A2A3-08D4-4652-B212-306ACA7F7ABE}">
      <dgm:prSet/>
      <dgm:spPr/>
      <dgm:t>
        <a:bodyPr/>
        <a:lstStyle/>
        <a:p>
          <a:endParaRPr lang="en-US"/>
        </a:p>
      </dgm:t>
    </dgm:pt>
    <dgm:pt modelId="{DA85E1CB-5158-487B-BB3F-34CE65269637}" type="pres">
      <dgm:prSet presAssocID="{1B9C90DA-A06E-444A-BADF-13DF15FA66F6}" presName="Name0" presStyleCnt="0">
        <dgm:presLayoutVars>
          <dgm:dir/>
          <dgm:animLvl val="lvl"/>
          <dgm:resizeHandles val="exact"/>
        </dgm:presLayoutVars>
      </dgm:prSet>
      <dgm:spPr/>
    </dgm:pt>
    <dgm:pt modelId="{9EB0F3FB-435F-4F44-8B88-96491171B053}" type="pres">
      <dgm:prSet presAssocID="{3C04DC5E-4A7F-40E6-9DF8-502A44DE138A}" presName="linNode" presStyleCnt="0"/>
      <dgm:spPr/>
    </dgm:pt>
    <dgm:pt modelId="{B974F80C-126C-4F07-8489-CB5407764D58}" type="pres">
      <dgm:prSet presAssocID="{3C04DC5E-4A7F-40E6-9DF8-502A44DE138A}" presName="parentText" presStyleLbl="node1" presStyleIdx="0" presStyleCnt="4" custScaleX="32437">
        <dgm:presLayoutVars>
          <dgm:chMax val="1"/>
          <dgm:bulletEnabled val="1"/>
        </dgm:presLayoutVars>
      </dgm:prSet>
      <dgm:spPr/>
    </dgm:pt>
    <dgm:pt modelId="{8D2C517E-CF98-401F-8326-61A07D5CD6F0}" type="pres">
      <dgm:prSet presAssocID="{3C04DC5E-4A7F-40E6-9DF8-502A44DE138A}" presName="descendantText" presStyleLbl="alignAccFollowNode1" presStyleIdx="0" presStyleCnt="3">
        <dgm:presLayoutVars>
          <dgm:bulletEnabled val="1"/>
        </dgm:presLayoutVars>
      </dgm:prSet>
      <dgm:spPr/>
    </dgm:pt>
    <dgm:pt modelId="{14E7A2C8-6624-4272-84D4-AAB429D17116}" type="pres">
      <dgm:prSet presAssocID="{8D49CC4D-A928-49DB-80E9-6C565B62A9EE}" presName="sp" presStyleCnt="0"/>
      <dgm:spPr/>
    </dgm:pt>
    <dgm:pt modelId="{E286B7F9-08F0-416F-A2EC-CE28E27914B2}" type="pres">
      <dgm:prSet presAssocID="{85F1C52A-135E-4AFD-B5CE-24D5E0A33170}" presName="linNode" presStyleCnt="0"/>
      <dgm:spPr/>
    </dgm:pt>
    <dgm:pt modelId="{7FF56643-B5CD-4AE9-874E-5CEA9611BFBD}" type="pres">
      <dgm:prSet presAssocID="{85F1C52A-135E-4AFD-B5CE-24D5E0A33170}" presName="parentText" presStyleLbl="node1" presStyleIdx="1" presStyleCnt="4" custScaleX="33936">
        <dgm:presLayoutVars>
          <dgm:chMax val="1"/>
          <dgm:bulletEnabled val="1"/>
        </dgm:presLayoutVars>
      </dgm:prSet>
      <dgm:spPr/>
    </dgm:pt>
    <dgm:pt modelId="{756E61B7-71BD-48C5-84BD-7E9EB7E01AF6}" type="pres">
      <dgm:prSet presAssocID="{85F1C52A-135E-4AFD-B5CE-24D5E0A33170}" presName="descendantText" presStyleLbl="alignAccFollowNode1" presStyleIdx="1" presStyleCnt="3">
        <dgm:presLayoutVars>
          <dgm:bulletEnabled val="1"/>
        </dgm:presLayoutVars>
      </dgm:prSet>
      <dgm:spPr/>
    </dgm:pt>
    <dgm:pt modelId="{CFA78D35-B39D-4952-8751-3FB62ED9B990}" type="pres">
      <dgm:prSet presAssocID="{B05FBAA2-308C-4009-9742-882C23D7523F}" presName="sp" presStyleCnt="0"/>
      <dgm:spPr/>
    </dgm:pt>
    <dgm:pt modelId="{7A2821F9-9DFB-4811-8601-8253DB903601}" type="pres">
      <dgm:prSet presAssocID="{302CEC5D-B7E9-44D8-96F7-6B9B313CFA01}" presName="linNode" presStyleCnt="0"/>
      <dgm:spPr/>
    </dgm:pt>
    <dgm:pt modelId="{7CD4CAF1-0CAC-4226-8F59-05EB36AE9714}" type="pres">
      <dgm:prSet presAssocID="{302CEC5D-B7E9-44D8-96F7-6B9B313CFA01}" presName="parentText" presStyleLbl="node1" presStyleIdx="2" presStyleCnt="4" custScaleX="35587">
        <dgm:presLayoutVars>
          <dgm:chMax val="1"/>
          <dgm:bulletEnabled val="1"/>
        </dgm:presLayoutVars>
      </dgm:prSet>
      <dgm:spPr/>
    </dgm:pt>
    <dgm:pt modelId="{115A169B-C33D-4901-86F5-D128EFD2A930}" type="pres">
      <dgm:prSet presAssocID="{302CEC5D-B7E9-44D8-96F7-6B9B313CFA01}" presName="descendantText" presStyleLbl="alignAccFollowNode1" presStyleIdx="2" presStyleCnt="3" custScaleX="100291">
        <dgm:presLayoutVars>
          <dgm:bulletEnabled val="1"/>
        </dgm:presLayoutVars>
      </dgm:prSet>
      <dgm:spPr/>
    </dgm:pt>
    <dgm:pt modelId="{997F34E6-E36E-4C27-80C8-AE958E94DAD6}" type="pres">
      <dgm:prSet presAssocID="{7B791582-8A82-425F-A909-F83D2C0CDAC3}" presName="sp" presStyleCnt="0"/>
      <dgm:spPr/>
    </dgm:pt>
    <dgm:pt modelId="{DE9C6B71-ADAC-46CB-8860-8E0940235A69}" type="pres">
      <dgm:prSet presAssocID="{DDB5303E-6320-4345-A1CA-F6D902B65832}" presName="linNode" presStyleCnt="0"/>
      <dgm:spPr/>
    </dgm:pt>
    <dgm:pt modelId="{9B41C040-F8C6-4DC4-99DC-6F3AA6DDF87C}" type="pres">
      <dgm:prSet presAssocID="{DDB5303E-6320-4345-A1CA-F6D902B65832}" presName="parentText" presStyleLbl="node1" presStyleIdx="3" presStyleCnt="4" custScaleX="36414">
        <dgm:presLayoutVars>
          <dgm:chMax val="1"/>
          <dgm:bulletEnabled val="1"/>
        </dgm:presLayoutVars>
      </dgm:prSet>
      <dgm:spPr/>
    </dgm:pt>
  </dgm:ptLst>
  <dgm:cxnLst>
    <dgm:cxn modelId="{1EEB1410-9B58-4B31-B762-A4602B2B74E9}" srcId="{1B9C90DA-A06E-444A-BADF-13DF15FA66F6}" destId="{85F1C52A-135E-4AFD-B5CE-24D5E0A33170}" srcOrd="1" destOrd="0" parTransId="{FD461865-F1F1-47A7-9ED9-919301651365}" sibTransId="{B05FBAA2-308C-4009-9742-882C23D7523F}"/>
    <dgm:cxn modelId="{65A31D11-4A11-414B-945F-858000BF4436}" type="presOf" srcId="{5740B15F-F394-4934-8FD8-4D39C9E2B390}" destId="{756E61B7-71BD-48C5-84BD-7E9EB7E01AF6}" srcOrd="0" destOrd="0" presId="urn:microsoft.com/office/officeart/2005/8/layout/vList5"/>
    <dgm:cxn modelId="{086F3312-5063-4028-96BD-7A3A7F75E7F9}" type="presOf" srcId="{3C04DC5E-4A7F-40E6-9DF8-502A44DE138A}" destId="{B974F80C-126C-4F07-8489-CB5407764D58}" srcOrd="0" destOrd="0" presId="urn:microsoft.com/office/officeart/2005/8/layout/vList5"/>
    <dgm:cxn modelId="{64D7AE20-FF41-48AA-A295-F2476A31955F}" srcId="{1B9C90DA-A06E-444A-BADF-13DF15FA66F6}" destId="{3C04DC5E-4A7F-40E6-9DF8-502A44DE138A}" srcOrd="0" destOrd="0" parTransId="{49307148-1506-4691-B128-BC5F4ACDC381}" sibTransId="{8D49CC4D-A928-49DB-80E9-6C565B62A9EE}"/>
    <dgm:cxn modelId="{228FF923-8370-420B-A409-A76C9458304C}" type="presOf" srcId="{D3684650-8FB8-438E-A1AB-804FC8F75B08}" destId="{8D2C517E-CF98-401F-8326-61A07D5CD6F0}" srcOrd="0" destOrd="0" presId="urn:microsoft.com/office/officeart/2005/8/layout/vList5"/>
    <dgm:cxn modelId="{07F9372B-30BC-4C07-B4E4-32E4E4F3AB0F}" type="presOf" srcId="{302CEC5D-B7E9-44D8-96F7-6B9B313CFA01}" destId="{7CD4CAF1-0CAC-4226-8F59-05EB36AE9714}" srcOrd="0" destOrd="0" presId="urn:microsoft.com/office/officeart/2005/8/layout/vList5"/>
    <dgm:cxn modelId="{E74AB93C-0A0A-4538-B254-7AA32558F0A7}" srcId="{302CEC5D-B7E9-44D8-96F7-6B9B313CFA01}" destId="{B0031E39-6C4A-4247-9ECD-70AE2368C467}" srcOrd="0" destOrd="0" parTransId="{4752552E-22DB-44C6-8347-1538D98B578E}" sibTransId="{0E3EBD07-EDA6-485C-86BA-E72BC1557D10}"/>
    <dgm:cxn modelId="{1DB78244-2382-4526-A15E-28F0ABDF8041}" type="presOf" srcId="{178C146E-1A94-4471-BD23-9B45E77DEDFF}" destId="{115A169B-C33D-4901-86F5-D128EFD2A930}" srcOrd="0" destOrd="1" presId="urn:microsoft.com/office/officeart/2005/8/layout/vList5"/>
    <dgm:cxn modelId="{3BD38651-E211-4B11-BCC6-99219D70A652}" type="presOf" srcId="{85F1C52A-135E-4AFD-B5CE-24D5E0A33170}" destId="{7FF56643-B5CD-4AE9-874E-5CEA9611BFBD}" srcOrd="0" destOrd="0" presId="urn:microsoft.com/office/officeart/2005/8/layout/vList5"/>
    <dgm:cxn modelId="{9B4E8F55-D48D-410E-9358-DE59E4E9CAD4}" srcId="{1B9C90DA-A06E-444A-BADF-13DF15FA66F6}" destId="{DDB5303E-6320-4345-A1CA-F6D902B65832}" srcOrd="3" destOrd="0" parTransId="{C773916E-88DC-49D0-A19D-6C142AA4D7EB}" sibTransId="{5C9194C7-AB66-4624-9BEA-345BBDE4438A}"/>
    <dgm:cxn modelId="{33F32A82-858A-45BB-AB0F-8F9CA0A2DD97}" srcId="{85F1C52A-135E-4AFD-B5CE-24D5E0A33170}" destId="{5740B15F-F394-4934-8FD8-4D39C9E2B390}" srcOrd="0" destOrd="0" parTransId="{70317C0A-9BA1-48DD-B73B-3FDA01C8D195}" sibTransId="{C798553D-BB01-48F5-A31A-7C550AAF93D3}"/>
    <dgm:cxn modelId="{98E0138D-ABF6-4E0D-8B33-5DC6A5BA1F0C}" srcId="{3C04DC5E-4A7F-40E6-9DF8-502A44DE138A}" destId="{D3684650-8FB8-438E-A1AB-804FC8F75B08}" srcOrd="0" destOrd="0" parTransId="{E445433F-441C-4A7F-96B6-F4FFA70991A8}" sibTransId="{4DC067ED-7FE3-450B-BB84-DC742C47FD6F}"/>
    <dgm:cxn modelId="{D240A2A3-08D4-4652-B212-306ACA7F7ABE}" srcId="{302CEC5D-B7E9-44D8-96F7-6B9B313CFA01}" destId="{178C146E-1A94-4471-BD23-9B45E77DEDFF}" srcOrd="1" destOrd="0" parTransId="{0A0908A4-FB08-4150-93D7-F5EEFA78A0AE}" sibTransId="{5A122417-533D-4221-BC00-882C4B4E36B3}"/>
    <dgm:cxn modelId="{43BC1FA4-1B8D-4FEC-B8A8-76A4344D6542}" srcId="{1B9C90DA-A06E-444A-BADF-13DF15FA66F6}" destId="{302CEC5D-B7E9-44D8-96F7-6B9B313CFA01}" srcOrd="2" destOrd="0" parTransId="{229A0A6E-AFB8-458E-8C9B-5E3E81F665B5}" sibTransId="{7B791582-8A82-425F-A909-F83D2C0CDAC3}"/>
    <dgm:cxn modelId="{D09E99A6-7344-4698-9BC7-27E2EBBADA36}" type="presOf" srcId="{B0031E39-6C4A-4247-9ECD-70AE2368C467}" destId="{115A169B-C33D-4901-86F5-D128EFD2A930}" srcOrd="0" destOrd="0" presId="urn:microsoft.com/office/officeart/2005/8/layout/vList5"/>
    <dgm:cxn modelId="{A625B8A8-5493-48A8-A9CC-987E59398450}" type="presOf" srcId="{1B9C90DA-A06E-444A-BADF-13DF15FA66F6}" destId="{DA85E1CB-5158-487B-BB3F-34CE65269637}" srcOrd="0" destOrd="0" presId="urn:microsoft.com/office/officeart/2005/8/layout/vList5"/>
    <dgm:cxn modelId="{CB3067E8-E1C0-4AA2-8D2A-D828EF2F5649}" type="presOf" srcId="{DDB5303E-6320-4345-A1CA-F6D902B65832}" destId="{9B41C040-F8C6-4DC4-99DC-6F3AA6DDF87C}" srcOrd="0" destOrd="0" presId="urn:microsoft.com/office/officeart/2005/8/layout/vList5"/>
    <dgm:cxn modelId="{A5312F85-AB13-4863-9852-A6A41737ACCD}" type="presParOf" srcId="{DA85E1CB-5158-487B-BB3F-34CE65269637}" destId="{9EB0F3FB-435F-4F44-8B88-96491171B053}" srcOrd="0" destOrd="0" presId="urn:microsoft.com/office/officeart/2005/8/layout/vList5"/>
    <dgm:cxn modelId="{30E3918E-A05B-4B3C-9182-9A40BED28276}" type="presParOf" srcId="{9EB0F3FB-435F-4F44-8B88-96491171B053}" destId="{B974F80C-126C-4F07-8489-CB5407764D58}" srcOrd="0" destOrd="0" presId="urn:microsoft.com/office/officeart/2005/8/layout/vList5"/>
    <dgm:cxn modelId="{D21F7C82-A747-40FA-81F3-A406EC3A4EF0}" type="presParOf" srcId="{9EB0F3FB-435F-4F44-8B88-96491171B053}" destId="{8D2C517E-CF98-401F-8326-61A07D5CD6F0}" srcOrd="1" destOrd="0" presId="urn:microsoft.com/office/officeart/2005/8/layout/vList5"/>
    <dgm:cxn modelId="{6354D274-E450-4670-A044-77DE9B748EF6}" type="presParOf" srcId="{DA85E1CB-5158-487B-BB3F-34CE65269637}" destId="{14E7A2C8-6624-4272-84D4-AAB429D17116}" srcOrd="1" destOrd="0" presId="urn:microsoft.com/office/officeart/2005/8/layout/vList5"/>
    <dgm:cxn modelId="{8EC8ACA7-1A26-4D14-8E21-622E65FA0DE6}" type="presParOf" srcId="{DA85E1CB-5158-487B-BB3F-34CE65269637}" destId="{E286B7F9-08F0-416F-A2EC-CE28E27914B2}" srcOrd="2" destOrd="0" presId="urn:microsoft.com/office/officeart/2005/8/layout/vList5"/>
    <dgm:cxn modelId="{245BCAFB-0DC0-47DC-B7C9-7CA99145E105}" type="presParOf" srcId="{E286B7F9-08F0-416F-A2EC-CE28E27914B2}" destId="{7FF56643-B5CD-4AE9-874E-5CEA9611BFBD}" srcOrd="0" destOrd="0" presId="urn:microsoft.com/office/officeart/2005/8/layout/vList5"/>
    <dgm:cxn modelId="{3B85A003-4444-48D2-B3E4-251A641F0566}" type="presParOf" srcId="{E286B7F9-08F0-416F-A2EC-CE28E27914B2}" destId="{756E61B7-71BD-48C5-84BD-7E9EB7E01AF6}" srcOrd="1" destOrd="0" presId="urn:microsoft.com/office/officeart/2005/8/layout/vList5"/>
    <dgm:cxn modelId="{FB2473F4-99B9-4DEE-86C5-4C75460576C4}" type="presParOf" srcId="{DA85E1CB-5158-487B-BB3F-34CE65269637}" destId="{CFA78D35-B39D-4952-8751-3FB62ED9B990}" srcOrd="3" destOrd="0" presId="urn:microsoft.com/office/officeart/2005/8/layout/vList5"/>
    <dgm:cxn modelId="{B42D7644-0439-4C01-9BDA-4CDF093B82D3}" type="presParOf" srcId="{DA85E1CB-5158-487B-BB3F-34CE65269637}" destId="{7A2821F9-9DFB-4811-8601-8253DB903601}" srcOrd="4" destOrd="0" presId="urn:microsoft.com/office/officeart/2005/8/layout/vList5"/>
    <dgm:cxn modelId="{0A123A53-C47D-4D13-AD46-A081BFBB4CE2}" type="presParOf" srcId="{7A2821F9-9DFB-4811-8601-8253DB903601}" destId="{7CD4CAF1-0CAC-4226-8F59-05EB36AE9714}" srcOrd="0" destOrd="0" presId="urn:microsoft.com/office/officeart/2005/8/layout/vList5"/>
    <dgm:cxn modelId="{EC652A0D-A9F1-4230-98F3-428F44B48EEE}" type="presParOf" srcId="{7A2821F9-9DFB-4811-8601-8253DB903601}" destId="{115A169B-C33D-4901-86F5-D128EFD2A930}" srcOrd="1" destOrd="0" presId="urn:microsoft.com/office/officeart/2005/8/layout/vList5"/>
    <dgm:cxn modelId="{97877DBA-0461-4CC2-8A5B-B57D1AFC1338}" type="presParOf" srcId="{DA85E1CB-5158-487B-BB3F-34CE65269637}" destId="{997F34E6-E36E-4C27-80C8-AE958E94DAD6}" srcOrd="5" destOrd="0" presId="urn:microsoft.com/office/officeart/2005/8/layout/vList5"/>
    <dgm:cxn modelId="{BE053153-4BB2-42E7-82C2-7D697E39B08B}" type="presParOf" srcId="{DA85E1CB-5158-487B-BB3F-34CE65269637}" destId="{DE9C6B71-ADAC-46CB-8860-8E0940235A69}" srcOrd="6" destOrd="0" presId="urn:microsoft.com/office/officeart/2005/8/layout/vList5"/>
    <dgm:cxn modelId="{032A1503-5A11-43EC-962A-D2A88B9CE0E4}" type="presParOf" srcId="{DE9C6B71-ADAC-46CB-8860-8E0940235A69}" destId="{9B41C040-F8C6-4DC4-99DC-6F3AA6DDF87C}"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2C517E-CF98-401F-8326-61A07D5CD6F0}">
      <dsp:nvSpPr>
        <dsp:cNvPr id="0" name=""/>
        <dsp:cNvSpPr/>
      </dsp:nvSpPr>
      <dsp:spPr>
        <a:xfrm rot="5400000">
          <a:off x="3792149" y="-1821314"/>
          <a:ext cx="1119232" cy="504748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What is the most</a:t>
          </a:r>
          <a:r>
            <a:rPr lang="en-US" sz="2000" b="1" kern="1200" dirty="0"/>
            <a:t> SERIOUS </a:t>
          </a:r>
          <a:r>
            <a:rPr lang="en-US" sz="1600" kern="1200" dirty="0"/>
            <a:t>thing this could be?</a:t>
          </a:r>
        </a:p>
      </dsp:txBody>
      <dsp:txXfrm rot="-5400000">
        <a:off x="1828021" y="197450"/>
        <a:ext cx="4992852" cy="1009960"/>
      </dsp:txXfrm>
    </dsp:sp>
    <dsp:sp modelId="{B974F80C-126C-4F07-8489-CB5407764D58}">
      <dsp:nvSpPr>
        <dsp:cNvPr id="0" name=""/>
        <dsp:cNvSpPr/>
      </dsp:nvSpPr>
      <dsp:spPr>
        <a:xfrm>
          <a:off x="907066" y="2908"/>
          <a:ext cx="920955" cy="13990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2410" tIns="116205" rIns="232410" bIns="116205" numCol="1" spcCol="1270" anchor="ctr" anchorCtr="0">
          <a:noAutofit/>
        </a:bodyPr>
        <a:lstStyle/>
        <a:p>
          <a:pPr marL="0" lvl="0" indent="0" algn="ctr" defTabSz="2711450">
            <a:lnSpc>
              <a:spcPct val="90000"/>
            </a:lnSpc>
            <a:spcBef>
              <a:spcPct val="0"/>
            </a:spcBef>
            <a:spcAft>
              <a:spcPct val="35000"/>
            </a:spcAft>
            <a:buNone/>
          </a:pPr>
          <a:r>
            <a:rPr lang="en-US" sz="6100" kern="1200" dirty="0"/>
            <a:t>S</a:t>
          </a:r>
        </a:p>
      </dsp:txBody>
      <dsp:txXfrm>
        <a:off x="952023" y="47865"/>
        <a:ext cx="831041" cy="1309126"/>
      </dsp:txXfrm>
    </dsp:sp>
    <dsp:sp modelId="{756E61B7-71BD-48C5-84BD-7E9EB7E01AF6}">
      <dsp:nvSpPr>
        <dsp:cNvPr id="0" name=""/>
        <dsp:cNvSpPr/>
      </dsp:nvSpPr>
      <dsp:spPr>
        <a:xfrm rot="5400000">
          <a:off x="3834709" y="-352321"/>
          <a:ext cx="1119232" cy="504748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What is the most </a:t>
          </a:r>
          <a:r>
            <a:rPr lang="en-US" sz="2000" b="1" kern="1200" dirty="0"/>
            <a:t>PROBABLE</a:t>
          </a:r>
          <a:r>
            <a:rPr lang="en-US" sz="1600" kern="1200" dirty="0"/>
            <a:t> thing this is?</a:t>
          </a:r>
        </a:p>
      </dsp:txBody>
      <dsp:txXfrm rot="-5400000">
        <a:off x="1870581" y="1666443"/>
        <a:ext cx="4992852" cy="1009960"/>
      </dsp:txXfrm>
    </dsp:sp>
    <dsp:sp modelId="{7FF56643-B5CD-4AE9-874E-5CEA9611BFBD}">
      <dsp:nvSpPr>
        <dsp:cNvPr id="0" name=""/>
        <dsp:cNvSpPr/>
      </dsp:nvSpPr>
      <dsp:spPr>
        <a:xfrm>
          <a:off x="907066" y="1471901"/>
          <a:ext cx="963514" cy="13990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2410" tIns="116205" rIns="232410" bIns="116205" numCol="1" spcCol="1270" anchor="ctr" anchorCtr="0">
          <a:noAutofit/>
        </a:bodyPr>
        <a:lstStyle/>
        <a:p>
          <a:pPr marL="0" lvl="0" indent="0" algn="ctr" defTabSz="2711450">
            <a:lnSpc>
              <a:spcPct val="90000"/>
            </a:lnSpc>
            <a:spcBef>
              <a:spcPct val="0"/>
            </a:spcBef>
            <a:spcAft>
              <a:spcPct val="35000"/>
            </a:spcAft>
            <a:buNone/>
          </a:pPr>
          <a:r>
            <a:rPr lang="en-US" sz="6100" kern="1200" dirty="0"/>
            <a:t>P</a:t>
          </a:r>
        </a:p>
      </dsp:txBody>
      <dsp:txXfrm>
        <a:off x="954101" y="1518936"/>
        <a:ext cx="869444" cy="1304970"/>
      </dsp:txXfrm>
    </dsp:sp>
    <dsp:sp modelId="{115A169B-C33D-4901-86F5-D128EFD2A930}">
      <dsp:nvSpPr>
        <dsp:cNvPr id="0" name=""/>
        <dsp:cNvSpPr/>
      </dsp:nvSpPr>
      <dsp:spPr>
        <a:xfrm rot="5400000">
          <a:off x="3888928" y="1109326"/>
          <a:ext cx="1119232" cy="5062176"/>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What is the most </a:t>
          </a:r>
          <a:r>
            <a:rPr lang="en-US" sz="2000" b="1" kern="1200" dirty="0"/>
            <a:t>INTERESTING</a:t>
          </a:r>
          <a:r>
            <a:rPr lang="en-US" sz="1600" kern="1200" dirty="0"/>
            <a:t> thing this could be, or…</a:t>
          </a:r>
        </a:p>
        <a:p>
          <a:pPr marL="171450" lvl="1" indent="-171450" algn="l" defTabSz="711200">
            <a:lnSpc>
              <a:spcPct val="90000"/>
            </a:lnSpc>
            <a:spcBef>
              <a:spcPct val="0"/>
            </a:spcBef>
            <a:spcAft>
              <a:spcPct val="15000"/>
            </a:spcAft>
            <a:buChar char="•"/>
          </a:pPr>
          <a:r>
            <a:rPr lang="en-US" sz="1600" kern="1200" dirty="0"/>
            <a:t>Could this be an </a:t>
          </a:r>
          <a:r>
            <a:rPr lang="en-US" sz="1600" b="1" kern="1200" dirty="0"/>
            <a:t>atypical or uncommon presentation of a common condition</a:t>
          </a:r>
          <a:r>
            <a:rPr lang="en-US" sz="1600" kern="1200" dirty="0"/>
            <a:t>?</a:t>
          </a:r>
        </a:p>
      </dsp:txBody>
      <dsp:txXfrm rot="-5400000">
        <a:off x="1917456" y="3135434"/>
        <a:ext cx="5007540" cy="1009960"/>
      </dsp:txXfrm>
    </dsp:sp>
    <dsp:sp modelId="{7CD4CAF1-0CAC-4226-8F59-05EB36AE9714}">
      <dsp:nvSpPr>
        <dsp:cNvPr id="0" name=""/>
        <dsp:cNvSpPr/>
      </dsp:nvSpPr>
      <dsp:spPr>
        <a:xfrm>
          <a:off x="907066" y="2940894"/>
          <a:ext cx="1010390" cy="13990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2410" tIns="116205" rIns="232410" bIns="116205" numCol="1" spcCol="1270" anchor="ctr" anchorCtr="0">
          <a:noAutofit/>
        </a:bodyPr>
        <a:lstStyle/>
        <a:p>
          <a:pPr marL="0" lvl="0" indent="0" algn="ctr" defTabSz="2711450">
            <a:lnSpc>
              <a:spcPct val="90000"/>
            </a:lnSpc>
            <a:spcBef>
              <a:spcPct val="0"/>
            </a:spcBef>
            <a:spcAft>
              <a:spcPct val="35000"/>
            </a:spcAft>
            <a:buNone/>
          </a:pPr>
          <a:r>
            <a:rPr lang="en-US" sz="6100" kern="1200" dirty="0"/>
            <a:t>I</a:t>
          </a:r>
        </a:p>
      </dsp:txBody>
      <dsp:txXfrm>
        <a:off x="956389" y="2990217"/>
        <a:ext cx="911744" cy="1300394"/>
      </dsp:txXfrm>
    </dsp:sp>
    <dsp:sp modelId="{9B41C040-F8C6-4DC4-99DC-6F3AA6DDF87C}">
      <dsp:nvSpPr>
        <dsp:cNvPr id="0" name=""/>
        <dsp:cNvSpPr/>
      </dsp:nvSpPr>
      <dsp:spPr>
        <a:xfrm>
          <a:off x="907066" y="4409887"/>
          <a:ext cx="1033870" cy="13990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2410" tIns="116205" rIns="232410" bIns="116205" numCol="1" spcCol="1270" anchor="ctr" anchorCtr="0">
          <a:noAutofit/>
        </a:bodyPr>
        <a:lstStyle/>
        <a:p>
          <a:pPr marL="0" lvl="0" indent="0" algn="ctr" defTabSz="2711450">
            <a:lnSpc>
              <a:spcPct val="90000"/>
            </a:lnSpc>
            <a:spcBef>
              <a:spcPct val="0"/>
            </a:spcBef>
            <a:spcAft>
              <a:spcPct val="35000"/>
            </a:spcAft>
            <a:buNone/>
          </a:pPr>
          <a:r>
            <a:rPr lang="en-US" sz="6100" kern="1200" dirty="0"/>
            <a:t>T</a:t>
          </a:r>
        </a:p>
      </dsp:txBody>
      <dsp:txXfrm>
        <a:off x="957535" y="4460356"/>
        <a:ext cx="932932" cy="1298102"/>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38FFF8-E0BE-4D60-A274-AA25F16BAD05}" type="datetimeFigureOut">
              <a:rPr lang="en-US" smtClean="0"/>
              <a:t>3/8/2026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757AC5-EE5B-47A7-AD54-76C792E41409}" type="slidenum">
              <a:rPr lang="en-US" smtClean="0"/>
              <a:t>‹#›</a:t>
            </a:fld>
            <a:endParaRPr lang="en-US"/>
          </a:p>
        </p:txBody>
      </p:sp>
    </p:spTree>
    <p:extLst>
      <p:ext uri="{BB962C8B-B14F-4D97-AF65-F5344CB8AC3E}">
        <p14:creationId xmlns:p14="http://schemas.microsoft.com/office/powerpoint/2010/main" val="2326279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013884-E2AB-A1ED-F110-A518215BF2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1F2B2C-342B-6B75-6DB2-9C5702BD17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49DE79-9F6B-02D8-53C4-CF865A8D431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988DF99-463F-CCDE-A257-C51CDC1027D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9065F3A-968E-41C4-980C-6C0D5C7AEF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4648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367AE86-7079-4700-BD04-D4754D9DCF0A}" type="datetimeFigureOut">
              <a:rPr lang="en-US" smtClean="0"/>
              <a:t>3/8/2026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0C624A-DE72-4EDA-9401-DB5525964EF3}" type="slidenum">
              <a:rPr lang="en-US" smtClean="0"/>
              <a:t>‹#›</a:t>
            </a:fld>
            <a:endParaRPr lang="en-US"/>
          </a:p>
        </p:txBody>
      </p:sp>
    </p:spTree>
    <p:extLst>
      <p:ext uri="{BB962C8B-B14F-4D97-AF65-F5344CB8AC3E}">
        <p14:creationId xmlns:p14="http://schemas.microsoft.com/office/powerpoint/2010/main" val="8892518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367AE86-7079-4700-BD04-D4754D9DCF0A}" type="datetimeFigureOut">
              <a:rPr lang="en-US" smtClean="0"/>
              <a:t>3/8/2026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0C624A-DE72-4EDA-9401-DB5525964EF3}" type="slidenum">
              <a:rPr lang="en-US" smtClean="0"/>
              <a:t>‹#›</a:t>
            </a:fld>
            <a:endParaRPr lang="en-US"/>
          </a:p>
        </p:txBody>
      </p:sp>
    </p:spTree>
    <p:extLst>
      <p:ext uri="{BB962C8B-B14F-4D97-AF65-F5344CB8AC3E}">
        <p14:creationId xmlns:p14="http://schemas.microsoft.com/office/powerpoint/2010/main" val="24215350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367AE86-7079-4700-BD04-D4754D9DCF0A}" type="datetimeFigureOut">
              <a:rPr lang="en-US" smtClean="0"/>
              <a:t>3/8/2026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0C624A-DE72-4EDA-9401-DB5525964EF3}" type="slidenum">
              <a:rPr lang="en-US" smtClean="0"/>
              <a:t>‹#›</a:t>
            </a:fld>
            <a:endParaRPr lang="en-US"/>
          </a:p>
        </p:txBody>
      </p:sp>
    </p:spTree>
    <p:extLst>
      <p:ext uri="{BB962C8B-B14F-4D97-AF65-F5344CB8AC3E}">
        <p14:creationId xmlns:p14="http://schemas.microsoft.com/office/powerpoint/2010/main" val="13329046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7913DCD-A316-45B7-AA67-007B723B5584}" type="datetimeFigureOut">
              <a:rPr lang="en-US" smtClean="0"/>
              <a:t>3/8/2026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FB320D-BE91-4B20-A01C-1F57EFC66E41}" type="slidenum">
              <a:rPr lang="en-US" smtClean="0"/>
              <a:t>‹#›</a:t>
            </a:fld>
            <a:endParaRPr lang="en-US"/>
          </a:p>
        </p:txBody>
      </p:sp>
    </p:spTree>
    <p:extLst>
      <p:ext uri="{BB962C8B-B14F-4D97-AF65-F5344CB8AC3E}">
        <p14:creationId xmlns:p14="http://schemas.microsoft.com/office/powerpoint/2010/main" val="9794472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913DCD-A316-45B7-AA67-007B723B5584}" type="datetimeFigureOut">
              <a:rPr lang="en-US" smtClean="0"/>
              <a:t>3/8/2026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FB320D-BE91-4B20-A01C-1F57EFC66E41}" type="slidenum">
              <a:rPr lang="en-US" smtClean="0"/>
              <a:t>‹#›</a:t>
            </a:fld>
            <a:endParaRPr lang="en-US"/>
          </a:p>
        </p:txBody>
      </p:sp>
    </p:spTree>
    <p:extLst>
      <p:ext uri="{BB962C8B-B14F-4D97-AF65-F5344CB8AC3E}">
        <p14:creationId xmlns:p14="http://schemas.microsoft.com/office/powerpoint/2010/main" val="211598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7913DCD-A316-45B7-AA67-007B723B5584}" type="datetimeFigureOut">
              <a:rPr lang="en-US" smtClean="0"/>
              <a:t>3/8/2026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FB320D-BE91-4B20-A01C-1F57EFC66E41}" type="slidenum">
              <a:rPr lang="en-US" smtClean="0"/>
              <a:t>‹#›</a:t>
            </a:fld>
            <a:endParaRPr lang="en-US"/>
          </a:p>
        </p:txBody>
      </p:sp>
    </p:spTree>
    <p:extLst>
      <p:ext uri="{BB962C8B-B14F-4D97-AF65-F5344CB8AC3E}">
        <p14:creationId xmlns:p14="http://schemas.microsoft.com/office/powerpoint/2010/main" val="9491829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7913DCD-A316-45B7-AA67-007B723B5584}" type="datetimeFigureOut">
              <a:rPr lang="en-US" smtClean="0"/>
              <a:t>3/8/2026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FB320D-BE91-4B20-A01C-1F57EFC66E41}" type="slidenum">
              <a:rPr lang="en-US" smtClean="0"/>
              <a:t>‹#›</a:t>
            </a:fld>
            <a:endParaRPr lang="en-US"/>
          </a:p>
        </p:txBody>
      </p:sp>
    </p:spTree>
    <p:extLst>
      <p:ext uri="{BB962C8B-B14F-4D97-AF65-F5344CB8AC3E}">
        <p14:creationId xmlns:p14="http://schemas.microsoft.com/office/powerpoint/2010/main" val="7545864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7913DCD-A316-45B7-AA67-007B723B5584}" type="datetimeFigureOut">
              <a:rPr lang="en-US" smtClean="0"/>
              <a:t>3/8/2026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FB320D-BE91-4B20-A01C-1F57EFC66E41}" type="slidenum">
              <a:rPr lang="en-US" smtClean="0"/>
              <a:t>‹#›</a:t>
            </a:fld>
            <a:endParaRPr lang="en-US"/>
          </a:p>
        </p:txBody>
      </p:sp>
    </p:spTree>
    <p:extLst>
      <p:ext uri="{BB962C8B-B14F-4D97-AF65-F5344CB8AC3E}">
        <p14:creationId xmlns:p14="http://schemas.microsoft.com/office/powerpoint/2010/main" val="14881648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913DCD-A316-45B7-AA67-007B723B5584}" type="datetimeFigureOut">
              <a:rPr lang="en-US" smtClean="0"/>
              <a:t>3/8/2026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FB320D-BE91-4B20-A01C-1F57EFC66E41}" type="slidenum">
              <a:rPr lang="en-US" smtClean="0"/>
              <a:t>‹#›</a:t>
            </a:fld>
            <a:endParaRPr lang="en-US"/>
          </a:p>
        </p:txBody>
      </p:sp>
    </p:spTree>
    <p:extLst>
      <p:ext uri="{BB962C8B-B14F-4D97-AF65-F5344CB8AC3E}">
        <p14:creationId xmlns:p14="http://schemas.microsoft.com/office/powerpoint/2010/main" val="15464634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913DCD-A316-45B7-AA67-007B723B5584}" type="datetimeFigureOut">
              <a:rPr lang="en-US" smtClean="0"/>
              <a:t>3/8/2026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FB320D-BE91-4B20-A01C-1F57EFC66E41}" type="slidenum">
              <a:rPr lang="en-US" smtClean="0"/>
              <a:t>‹#›</a:t>
            </a:fld>
            <a:endParaRPr lang="en-US"/>
          </a:p>
        </p:txBody>
      </p:sp>
    </p:spTree>
    <p:extLst>
      <p:ext uri="{BB962C8B-B14F-4D97-AF65-F5344CB8AC3E}">
        <p14:creationId xmlns:p14="http://schemas.microsoft.com/office/powerpoint/2010/main" val="5550364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7913DCD-A316-45B7-AA67-007B723B5584}" type="datetimeFigureOut">
              <a:rPr lang="en-US" smtClean="0"/>
              <a:t>3/8/2026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FB320D-BE91-4B20-A01C-1F57EFC66E41}" type="slidenum">
              <a:rPr lang="en-US" smtClean="0"/>
              <a:t>‹#›</a:t>
            </a:fld>
            <a:endParaRPr lang="en-US"/>
          </a:p>
        </p:txBody>
      </p:sp>
    </p:spTree>
    <p:extLst>
      <p:ext uri="{BB962C8B-B14F-4D97-AF65-F5344CB8AC3E}">
        <p14:creationId xmlns:p14="http://schemas.microsoft.com/office/powerpoint/2010/main" val="4203644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367AE86-7079-4700-BD04-D4754D9DCF0A}" type="datetimeFigureOut">
              <a:rPr lang="en-US" smtClean="0"/>
              <a:t>3/8/2026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0C624A-DE72-4EDA-9401-DB5525964EF3}" type="slidenum">
              <a:rPr lang="en-US" smtClean="0"/>
              <a:t>‹#›</a:t>
            </a:fld>
            <a:endParaRPr lang="en-US"/>
          </a:p>
        </p:txBody>
      </p:sp>
    </p:spTree>
    <p:extLst>
      <p:ext uri="{BB962C8B-B14F-4D97-AF65-F5344CB8AC3E}">
        <p14:creationId xmlns:p14="http://schemas.microsoft.com/office/powerpoint/2010/main" val="16898827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7913DCD-A316-45B7-AA67-007B723B5584}" type="datetimeFigureOut">
              <a:rPr lang="en-US" smtClean="0"/>
              <a:t>3/8/2026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FB320D-BE91-4B20-A01C-1F57EFC66E41}" type="slidenum">
              <a:rPr lang="en-US" smtClean="0"/>
              <a:t>‹#›</a:t>
            </a:fld>
            <a:endParaRPr lang="en-US"/>
          </a:p>
        </p:txBody>
      </p:sp>
    </p:spTree>
    <p:extLst>
      <p:ext uri="{BB962C8B-B14F-4D97-AF65-F5344CB8AC3E}">
        <p14:creationId xmlns:p14="http://schemas.microsoft.com/office/powerpoint/2010/main" val="33790061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913DCD-A316-45B7-AA67-007B723B5584}" type="datetimeFigureOut">
              <a:rPr lang="en-US" smtClean="0"/>
              <a:t>3/8/2026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FB320D-BE91-4B20-A01C-1F57EFC66E41}" type="slidenum">
              <a:rPr lang="en-US" smtClean="0"/>
              <a:t>‹#›</a:t>
            </a:fld>
            <a:endParaRPr lang="en-US"/>
          </a:p>
        </p:txBody>
      </p:sp>
    </p:spTree>
    <p:extLst>
      <p:ext uri="{BB962C8B-B14F-4D97-AF65-F5344CB8AC3E}">
        <p14:creationId xmlns:p14="http://schemas.microsoft.com/office/powerpoint/2010/main" val="34444331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913DCD-A316-45B7-AA67-007B723B5584}" type="datetimeFigureOut">
              <a:rPr lang="en-US" smtClean="0"/>
              <a:t>3/8/2026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FB320D-BE91-4B20-A01C-1F57EFC66E41}" type="slidenum">
              <a:rPr lang="en-US" smtClean="0"/>
              <a:t>‹#›</a:t>
            </a:fld>
            <a:endParaRPr lang="en-US"/>
          </a:p>
        </p:txBody>
      </p:sp>
    </p:spTree>
    <p:extLst>
      <p:ext uri="{BB962C8B-B14F-4D97-AF65-F5344CB8AC3E}">
        <p14:creationId xmlns:p14="http://schemas.microsoft.com/office/powerpoint/2010/main" val="463104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367AE86-7079-4700-BD04-D4754D9DCF0A}" type="datetimeFigureOut">
              <a:rPr lang="en-US" smtClean="0"/>
              <a:t>3/8/2026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0C624A-DE72-4EDA-9401-DB5525964EF3}" type="slidenum">
              <a:rPr lang="en-US" smtClean="0"/>
              <a:t>‹#›</a:t>
            </a:fld>
            <a:endParaRPr lang="en-US"/>
          </a:p>
        </p:txBody>
      </p:sp>
    </p:spTree>
    <p:extLst>
      <p:ext uri="{BB962C8B-B14F-4D97-AF65-F5344CB8AC3E}">
        <p14:creationId xmlns:p14="http://schemas.microsoft.com/office/powerpoint/2010/main" val="946320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367AE86-7079-4700-BD04-D4754D9DCF0A}" type="datetimeFigureOut">
              <a:rPr lang="en-US" smtClean="0"/>
              <a:t>3/8/2026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0C624A-DE72-4EDA-9401-DB5525964EF3}" type="slidenum">
              <a:rPr lang="en-US" smtClean="0"/>
              <a:t>‹#›</a:t>
            </a:fld>
            <a:endParaRPr lang="en-US"/>
          </a:p>
        </p:txBody>
      </p:sp>
    </p:spTree>
    <p:extLst>
      <p:ext uri="{BB962C8B-B14F-4D97-AF65-F5344CB8AC3E}">
        <p14:creationId xmlns:p14="http://schemas.microsoft.com/office/powerpoint/2010/main" val="3575765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367AE86-7079-4700-BD04-D4754D9DCF0A}" type="datetimeFigureOut">
              <a:rPr lang="en-US" smtClean="0"/>
              <a:t>3/8/2026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60C624A-DE72-4EDA-9401-DB5525964EF3}" type="slidenum">
              <a:rPr lang="en-US" smtClean="0"/>
              <a:t>‹#›</a:t>
            </a:fld>
            <a:endParaRPr lang="en-US"/>
          </a:p>
        </p:txBody>
      </p:sp>
    </p:spTree>
    <p:extLst>
      <p:ext uri="{BB962C8B-B14F-4D97-AF65-F5344CB8AC3E}">
        <p14:creationId xmlns:p14="http://schemas.microsoft.com/office/powerpoint/2010/main" val="3806224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367AE86-7079-4700-BD04-D4754D9DCF0A}" type="datetimeFigureOut">
              <a:rPr lang="en-US" smtClean="0"/>
              <a:t>3/8/2026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60C624A-DE72-4EDA-9401-DB5525964EF3}" type="slidenum">
              <a:rPr lang="en-US" smtClean="0"/>
              <a:t>‹#›</a:t>
            </a:fld>
            <a:endParaRPr lang="en-US"/>
          </a:p>
        </p:txBody>
      </p:sp>
    </p:spTree>
    <p:extLst>
      <p:ext uri="{BB962C8B-B14F-4D97-AF65-F5344CB8AC3E}">
        <p14:creationId xmlns:p14="http://schemas.microsoft.com/office/powerpoint/2010/main" val="14063364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67AE86-7079-4700-BD04-D4754D9DCF0A}" type="datetimeFigureOut">
              <a:rPr lang="en-US" smtClean="0"/>
              <a:t>3/8/2026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60C624A-DE72-4EDA-9401-DB5525964EF3}" type="slidenum">
              <a:rPr lang="en-US" smtClean="0"/>
              <a:t>‹#›</a:t>
            </a:fld>
            <a:endParaRPr lang="en-US"/>
          </a:p>
        </p:txBody>
      </p:sp>
    </p:spTree>
    <p:extLst>
      <p:ext uri="{BB962C8B-B14F-4D97-AF65-F5344CB8AC3E}">
        <p14:creationId xmlns:p14="http://schemas.microsoft.com/office/powerpoint/2010/main" val="852170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367AE86-7079-4700-BD04-D4754D9DCF0A}" type="datetimeFigureOut">
              <a:rPr lang="en-US" smtClean="0"/>
              <a:t>3/8/2026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0C624A-DE72-4EDA-9401-DB5525964EF3}" type="slidenum">
              <a:rPr lang="en-US" smtClean="0"/>
              <a:t>‹#›</a:t>
            </a:fld>
            <a:endParaRPr lang="en-US"/>
          </a:p>
        </p:txBody>
      </p:sp>
    </p:spTree>
    <p:extLst>
      <p:ext uri="{BB962C8B-B14F-4D97-AF65-F5344CB8AC3E}">
        <p14:creationId xmlns:p14="http://schemas.microsoft.com/office/powerpoint/2010/main" val="1214457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367AE86-7079-4700-BD04-D4754D9DCF0A}" type="datetimeFigureOut">
              <a:rPr lang="en-US" smtClean="0"/>
              <a:t>3/8/2026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0C624A-DE72-4EDA-9401-DB5525964EF3}" type="slidenum">
              <a:rPr lang="en-US" smtClean="0"/>
              <a:t>‹#›</a:t>
            </a:fld>
            <a:endParaRPr lang="en-US"/>
          </a:p>
        </p:txBody>
      </p:sp>
    </p:spTree>
    <p:extLst>
      <p:ext uri="{BB962C8B-B14F-4D97-AF65-F5344CB8AC3E}">
        <p14:creationId xmlns:p14="http://schemas.microsoft.com/office/powerpoint/2010/main" val="197957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367AE86-7079-4700-BD04-D4754D9DCF0A}" type="datetimeFigureOut">
              <a:rPr lang="en-US" smtClean="0"/>
              <a:t>3/8/2026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60C624A-DE72-4EDA-9401-DB5525964EF3}" type="slidenum">
              <a:rPr lang="en-US" smtClean="0"/>
              <a:t>‹#›</a:t>
            </a:fld>
            <a:endParaRPr lang="en-US"/>
          </a:p>
        </p:txBody>
      </p:sp>
    </p:spTree>
    <p:extLst>
      <p:ext uri="{BB962C8B-B14F-4D97-AF65-F5344CB8AC3E}">
        <p14:creationId xmlns:p14="http://schemas.microsoft.com/office/powerpoint/2010/main" val="508169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913DCD-A316-45B7-AA67-007B723B5584}" type="datetimeFigureOut">
              <a:rPr lang="en-US" smtClean="0"/>
              <a:t>3/8/2026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FB320D-BE91-4B20-A01C-1F57EFC66E41}" type="slidenum">
              <a:rPr lang="en-US" smtClean="0"/>
              <a:t>‹#›</a:t>
            </a:fld>
            <a:endParaRPr lang="en-US"/>
          </a:p>
        </p:txBody>
      </p:sp>
    </p:spTree>
    <p:extLst>
      <p:ext uri="{BB962C8B-B14F-4D97-AF65-F5344CB8AC3E}">
        <p14:creationId xmlns:p14="http://schemas.microsoft.com/office/powerpoint/2010/main" val="151640593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0A77DF2-CEA9-49E8-5984-8C5A8601AD1A}"/>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7CEB6-C04B-D58E-2242-02D64CF66C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C604CBE6-F2C0-3D98-F889-0B9AF3C5B94E}"/>
              </a:ext>
            </a:extLst>
          </p:cNvPr>
          <p:cNvPicPr>
            <a:picLocks noChangeAspect="1"/>
          </p:cNvPicPr>
          <p:nvPr/>
        </p:nvPicPr>
        <p:blipFill>
          <a:blip r:embed="rId2"/>
          <a:srcRect l="14128" t="6484" r="26695" b="-1"/>
          <a:stretch>
            <a:fillRect/>
          </a:stretch>
        </p:blipFill>
        <p:spPr>
          <a:xfrm>
            <a:off x="2642616" y="10"/>
            <a:ext cx="6501384" cy="6857990"/>
          </a:xfrm>
          <a:prstGeom prst="rect">
            <a:avLst/>
          </a:prstGeom>
        </p:spPr>
      </p:pic>
      <p:sp>
        <p:nvSpPr>
          <p:cNvPr id="11" name="Rectangle 10">
            <a:extLst>
              <a:ext uri="{FF2B5EF4-FFF2-40B4-BE49-F238E27FC236}">
                <a16:creationId xmlns:a16="http://schemas.microsoft.com/office/drawing/2014/main" id="{DCF3C575-C859-5091-B24C-29B0AD2381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4"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AB392762-DA44-3C92-D6FF-C870508C9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1D099ED-8079-8D6A-E2E3-E93EA2EA60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93F1498A-D7D1-B2E3-E4F0-30AFB0D5A19A}"/>
              </a:ext>
            </a:extLst>
          </p:cNvPr>
          <p:cNvSpPr>
            <a:spLocks noGrp="1"/>
          </p:cNvSpPr>
          <p:nvPr>
            <p:ph type="ctrTitle"/>
          </p:nvPr>
        </p:nvSpPr>
        <p:spPr/>
        <p:txBody>
          <a:bodyPr/>
          <a:lstStyle/>
          <a:p>
            <a:br>
              <a:rPr lang="en-US" dirty="0"/>
            </a:br>
            <a:endParaRPr lang="en-US" dirty="0"/>
          </a:p>
        </p:txBody>
      </p:sp>
      <p:sp>
        <p:nvSpPr>
          <p:cNvPr id="7" name="Title 1">
            <a:extLst>
              <a:ext uri="{FF2B5EF4-FFF2-40B4-BE49-F238E27FC236}">
                <a16:creationId xmlns:a16="http://schemas.microsoft.com/office/drawing/2014/main" id="{E4049DED-2E7A-21CB-6015-C60AA95A3257}"/>
              </a:ext>
            </a:extLst>
          </p:cNvPr>
          <p:cNvSpPr txBox="1">
            <a:spLocks/>
          </p:cNvSpPr>
          <p:nvPr/>
        </p:nvSpPr>
        <p:spPr>
          <a:xfrm>
            <a:off x="350801" y="1147993"/>
            <a:ext cx="4461401" cy="2481943"/>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ptos Display" panose="02110004020202020204"/>
                <a:ea typeface="+mj-ea"/>
                <a:cs typeface="+mj-cs"/>
              </a:rPr>
              <a:t>Preventi</a:t>
            </a:r>
            <a:r>
              <a:rPr lang="en-US" sz="4400" dirty="0">
                <a:solidFill>
                  <a:prstClr val="white"/>
                </a:solidFill>
                <a:latin typeface="Aptos Display" panose="02110004020202020204"/>
              </a:rPr>
              <a:t>ng</a:t>
            </a:r>
            <a:endParaRPr kumimoji="0" lang="en-US" sz="4400" b="0" i="0" u="none" strike="noStrike" kern="1200" cap="none" spc="0" normalizeH="0" baseline="0" noProof="0" dirty="0">
              <a:ln>
                <a:noFill/>
              </a:ln>
              <a:solidFill>
                <a:prstClr val="white"/>
              </a:solidFill>
              <a:effectLst/>
              <a:uLnTx/>
              <a:uFillTx/>
              <a:latin typeface="Aptos Display" panose="02110004020202020204"/>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Aptos Display" panose="02110004020202020204"/>
                <a:ea typeface="+mj-ea"/>
                <a:cs typeface="+mj-cs"/>
              </a:rPr>
              <a:t>Deadly Errors in Patients with Abdominal Pain </a:t>
            </a:r>
          </a:p>
        </p:txBody>
      </p:sp>
      <p:sp>
        <p:nvSpPr>
          <p:cNvPr id="10" name="Subtitle 9">
            <a:extLst>
              <a:ext uri="{FF2B5EF4-FFF2-40B4-BE49-F238E27FC236}">
                <a16:creationId xmlns:a16="http://schemas.microsoft.com/office/drawing/2014/main" id="{8A516F02-D97F-01CB-38D0-C21DEF0F00F4}"/>
              </a:ext>
            </a:extLst>
          </p:cNvPr>
          <p:cNvSpPr>
            <a:spLocks noGrp="1"/>
          </p:cNvSpPr>
          <p:nvPr>
            <p:ph type="subTitle" idx="1"/>
          </p:nvPr>
        </p:nvSpPr>
        <p:spPr/>
        <p:txBody>
          <a:bodyPr/>
          <a:lstStyle/>
          <a:p>
            <a:endParaRPr lang="en-US"/>
          </a:p>
        </p:txBody>
      </p:sp>
      <p:sp>
        <p:nvSpPr>
          <p:cNvPr id="12" name="Subtitle 2">
            <a:extLst>
              <a:ext uri="{FF2B5EF4-FFF2-40B4-BE49-F238E27FC236}">
                <a16:creationId xmlns:a16="http://schemas.microsoft.com/office/drawing/2014/main" id="{5BC20632-2FBA-3C2C-3942-AC67A9B80592}"/>
              </a:ext>
            </a:extLst>
          </p:cNvPr>
          <p:cNvSpPr txBox="1">
            <a:spLocks/>
          </p:cNvSpPr>
          <p:nvPr/>
        </p:nvSpPr>
        <p:spPr>
          <a:xfrm>
            <a:off x="350801" y="3929740"/>
            <a:ext cx="4583629" cy="265206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Diane M. Birnbaumer, MD</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Emeritus Professor of Medicine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David Geffen School of Medicine at UCLA</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Emeritus Faculty</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Department of Emergency Medicine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Harbor-UCLA Medical Center</a:t>
            </a: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118607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DE64DC5-E9CD-B930-0A95-44747928DAB5}"/>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4904D21-84A6-C2B8-BAE7-397CDD59C0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itle 2">
            <a:extLst>
              <a:ext uri="{FF2B5EF4-FFF2-40B4-BE49-F238E27FC236}">
                <a16:creationId xmlns:a16="http://schemas.microsoft.com/office/drawing/2014/main" id="{E5EF3218-EE16-FECE-D0D9-AA9E676E6101}"/>
              </a:ext>
            </a:extLst>
          </p:cNvPr>
          <p:cNvSpPr>
            <a:spLocks noGrp="1"/>
          </p:cNvSpPr>
          <p:nvPr>
            <p:ph type="title"/>
          </p:nvPr>
        </p:nvSpPr>
        <p:spPr>
          <a:xfrm>
            <a:off x="409612" y="280468"/>
            <a:ext cx="3992787" cy="1208403"/>
          </a:xfrm>
        </p:spPr>
        <p:txBody>
          <a:bodyPr anchor="b">
            <a:normAutofit/>
          </a:bodyPr>
          <a:lstStyle/>
          <a:p>
            <a:pPr algn="ctr"/>
            <a:r>
              <a:rPr lang="en-US" sz="3500" dirty="0"/>
              <a:t>Why Do We Miss It?</a:t>
            </a:r>
          </a:p>
        </p:txBody>
      </p:sp>
      <p:sp>
        <p:nvSpPr>
          <p:cNvPr id="4" name="Content Placeholder 3">
            <a:extLst>
              <a:ext uri="{FF2B5EF4-FFF2-40B4-BE49-F238E27FC236}">
                <a16:creationId xmlns:a16="http://schemas.microsoft.com/office/drawing/2014/main" id="{E73D91C4-1C24-4CFD-7526-EE12CF2C41F3}"/>
              </a:ext>
            </a:extLst>
          </p:cNvPr>
          <p:cNvSpPr>
            <a:spLocks noGrp="1"/>
          </p:cNvSpPr>
          <p:nvPr>
            <p:ph idx="1"/>
          </p:nvPr>
        </p:nvSpPr>
        <p:spPr>
          <a:xfrm>
            <a:off x="464457" y="1611086"/>
            <a:ext cx="4842518" cy="5043714"/>
          </a:xfrm>
        </p:spPr>
        <p:txBody>
          <a:bodyPr anchor="t">
            <a:normAutofit/>
          </a:bodyPr>
          <a:lstStyle/>
          <a:p>
            <a:r>
              <a:rPr lang="en-US" sz="2400" dirty="0"/>
              <a:t>Ectopic</a:t>
            </a:r>
          </a:p>
          <a:p>
            <a:pPr lvl="1"/>
            <a:r>
              <a:rPr lang="en-US" dirty="0"/>
              <a:t>(Yes, we still miss this)</a:t>
            </a:r>
          </a:p>
          <a:p>
            <a:pPr lvl="1"/>
            <a:r>
              <a:rPr lang="en-US" dirty="0"/>
              <a:t>Assuming low beta-HCG means low likelihood of ectopic/rupture</a:t>
            </a:r>
          </a:p>
          <a:p>
            <a:pPr lvl="1"/>
            <a:r>
              <a:rPr lang="en-US" dirty="0"/>
              <a:t>Misinterpreting approach when US does not show a clear pregnancy</a:t>
            </a:r>
          </a:p>
          <a:p>
            <a:pPr lvl="1"/>
            <a:r>
              <a:rPr lang="en-US" dirty="0"/>
              <a:t>Forgetting to check pregnancy test in women of childbearing age with lower abdominal pain </a:t>
            </a:r>
          </a:p>
          <a:p>
            <a:pPr lvl="1"/>
            <a:r>
              <a:rPr lang="en-US" dirty="0"/>
              <a:t>Expecting symptoms before rupture</a:t>
            </a:r>
          </a:p>
        </p:txBody>
      </p:sp>
      <p:sp>
        <p:nvSpPr>
          <p:cNvPr id="11" name="Rectangle 10">
            <a:extLst>
              <a:ext uri="{FF2B5EF4-FFF2-40B4-BE49-F238E27FC236}">
                <a16:creationId xmlns:a16="http://schemas.microsoft.com/office/drawing/2014/main" id="{AA5342A3-A4E2-7582-ED3F-799A750B46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5"/>
            <a:ext cx="306939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01D3C6F1-F08F-FBE6-BBD0-1D27C2FFDD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2"/>
            <a:ext cx="306939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7733276C-AA8F-2E39-8B1A-B48B2A5B12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22"/>
            <a:ext cx="3051501"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7" name="Rectangle 16">
            <a:extLst>
              <a:ext uri="{FF2B5EF4-FFF2-40B4-BE49-F238E27FC236}">
                <a16:creationId xmlns:a16="http://schemas.microsoft.com/office/drawing/2014/main" id="{ED100EC5-346A-E209-7706-1A8580B0EC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10"/>
            <a:ext cx="2708601"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46610F20-E1D1-B782-1C95-95842AEFD321}"/>
              </a:ext>
            </a:extLst>
          </p:cNvPr>
          <p:cNvPicPr>
            <a:picLocks noChangeAspect="1"/>
          </p:cNvPicPr>
          <p:nvPr/>
        </p:nvPicPr>
        <p:blipFill>
          <a:blip r:embed="rId2"/>
          <a:srcRect l="50000"/>
          <a:stretch>
            <a:fillRect/>
          </a:stretch>
        </p:blipFill>
        <p:spPr>
          <a:xfrm>
            <a:off x="5383597" y="1488871"/>
            <a:ext cx="3350791" cy="3855596"/>
          </a:xfrm>
          <a:prstGeom prst="rect">
            <a:avLst/>
          </a:prstGeom>
        </p:spPr>
      </p:pic>
      <p:sp>
        <p:nvSpPr>
          <p:cNvPr id="2" name="&quot;Not Allowed&quot; Symbol 1">
            <a:extLst>
              <a:ext uri="{FF2B5EF4-FFF2-40B4-BE49-F238E27FC236}">
                <a16:creationId xmlns:a16="http://schemas.microsoft.com/office/drawing/2014/main" id="{3199AE7A-7EBC-8587-965C-4F3A90160F0D}"/>
              </a:ext>
            </a:extLst>
          </p:cNvPr>
          <p:cNvSpPr/>
          <p:nvPr/>
        </p:nvSpPr>
        <p:spPr>
          <a:xfrm>
            <a:off x="1027402" y="1868201"/>
            <a:ext cx="4842518" cy="4610469"/>
          </a:xfrm>
          <a:prstGeom prst="noSmoking">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 name="Picture 5">
            <a:extLst>
              <a:ext uri="{FF2B5EF4-FFF2-40B4-BE49-F238E27FC236}">
                <a16:creationId xmlns:a16="http://schemas.microsoft.com/office/drawing/2014/main" id="{F6330C7C-8711-27B1-0581-0C64C2C3CDEF}"/>
              </a:ext>
            </a:extLst>
          </p:cNvPr>
          <p:cNvPicPr>
            <a:picLocks noChangeAspect="1"/>
          </p:cNvPicPr>
          <p:nvPr/>
        </p:nvPicPr>
        <p:blipFill>
          <a:blip r:embed="rId3"/>
          <a:stretch>
            <a:fillRect/>
          </a:stretch>
        </p:blipFill>
        <p:spPr>
          <a:xfrm>
            <a:off x="254560" y="113765"/>
            <a:ext cx="6388202" cy="6388202"/>
          </a:xfrm>
          <a:prstGeom prst="rect">
            <a:avLst/>
          </a:prstGeom>
        </p:spPr>
      </p:pic>
    </p:spTree>
    <p:extLst>
      <p:ext uri="{BB962C8B-B14F-4D97-AF65-F5344CB8AC3E}">
        <p14:creationId xmlns:p14="http://schemas.microsoft.com/office/powerpoint/2010/main" val="710193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2ABEDD2-7C1D-05CD-D2EC-189F825320BD}"/>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AC7E0F-7748-4C6A-A9E2-73C8E25C34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itle 2">
            <a:extLst>
              <a:ext uri="{FF2B5EF4-FFF2-40B4-BE49-F238E27FC236}">
                <a16:creationId xmlns:a16="http://schemas.microsoft.com/office/drawing/2014/main" id="{5F9B1CA8-5E70-F6D8-FC42-A4D2C0D71ACC}"/>
              </a:ext>
            </a:extLst>
          </p:cNvPr>
          <p:cNvSpPr>
            <a:spLocks noGrp="1"/>
          </p:cNvSpPr>
          <p:nvPr>
            <p:ph type="title"/>
          </p:nvPr>
        </p:nvSpPr>
        <p:spPr>
          <a:xfrm>
            <a:off x="409612" y="280468"/>
            <a:ext cx="3992787" cy="1208403"/>
          </a:xfrm>
        </p:spPr>
        <p:txBody>
          <a:bodyPr anchor="b">
            <a:normAutofit/>
          </a:bodyPr>
          <a:lstStyle/>
          <a:p>
            <a:pPr algn="ctr"/>
            <a:r>
              <a:rPr lang="en-US" sz="3500" dirty="0"/>
              <a:t>Why Do We Miss It?</a:t>
            </a:r>
          </a:p>
        </p:txBody>
      </p:sp>
      <p:sp>
        <p:nvSpPr>
          <p:cNvPr id="4" name="Content Placeholder 3">
            <a:extLst>
              <a:ext uri="{FF2B5EF4-FFF2-40B4-BE49-F238E27FC236}">
                <a16:creationId xmlns:a16="http://schemas.microsoft.com/office/drawing/2014/main" id="{D11BAE46-85AA-57DB-49B9-26BEB39ABE05}"/>
              </a:ext>
            </a:extLst>
          </p:cNvPr>
          <p:cNvSpPr>
            <a:spLocks noGrp="1"/>
          </p:cNvSpPr>
          <p:nvPr>
            <p:ph idx="1"/>
          </p:nvPr>
        </p:nvSpPr>
        <p:spPr>
          <a:xfrm>
            <a:off x="464457" y="1611086"/>
            <a:ext cx="4842518" cy="5043714"/>
          </a:xfrm>
        </p:spPr>
        <p:txBody>
          <a:bodyPr anchor="t">
            <a:normAutofit/>
          </a:bodyPr>
          <a:lstStyle/>
          <a:p>
            <a:r>
              <a:rPr lang="en-US" sz="2400" dirty="0"/>
              <a:t>AAA</a:t>
            </a:r>
          </a:p>
          <a:p>
            <a:pPr lvl="1"/>
            <a:r>
              <a:rPr lang="en-US" dirty="0"/>
              <a:t>Miss in older patients, especially if prior back or abdominal pain</a:t>
            </a:r>
          </a:p>
          <a:p>
            <a:pPr lvl="1"/>
            <a:r>
              <a:rPr lang="en-US" dirty="0"/>
              <a:t>Letting normal blood pressure reassure us</a:t>
            </a:r>
          </a:p>
          <a:p>
            <a:pPr lvl="1"/>
            <a:r>
              <a:rPr lang="en-US" dirty="0"/>
              <a:t>Misdiagnose as renal colic or musculoskeletal pain</a:t>
            </a:r>
          </a:p>
          <a:p>
            <a:pPr lvl="1"/>
            <a:r>
              <a:rPr lang="en-US" dirty="0"/>
              <a:t>Letting inadequate visualization with bedside ultrasound “rule out” the diagnosis</a:t>
            </a:r>
          </a:p>
        </p:txBody>
      </p:sp>
      <p:sp>
        <p:nvSpPr>
          <p:cNvPr id="11" name="Rectangle 10">
            <a:extLst>
              <a:ext uri="{FF2B5EF4-FFF2-40B4-BE49-F238E27FC236}">
                <a16:creationId xmlns:a16="http://schemas.microsoft.com/office/drawing/2014/main" id="{F3C4F9B7-44D6-00A1-AFFF-78B70916D5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5"/>
            <a:ext cx="306939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8F0368AC-AC11-0DA2-A47F-39F677FCCA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2"/>
            <a:ext cx="306939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3696C34F-87A2-2F7E-4234-6C6BF8C499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22"/>
            <a:ext cx="3051501"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7" name="Rectangle 16">
            <a:extLst>
              <a:ext uri="{FF2B5EF4-FFF2-40B4-BE49-F238E27FC236}">
                <a16:creationId xmlns:a16="http://schemas.microsoft.com/office/drawing/2014/main" id="{6CB39872-D64F-44C9-FB01-0A9B855B1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10"/>
            <a:ext cx="2708601"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BD9B52A9-BCF5-1D4B-4705-F7C8E5846F89}"/>
              </a:ext>
            </a:extLst>
          </p:cNvPr>
          <p:cNvPicPr>
            <a:picLocks noChangeAspect="1"/>
          </p:cNvPicPr>
          <p:nvPr/>
        </p:nvPicPr>
        <p:blipFill>
          <a:blip r:embed="rId2"/>
          <a:srcRect l="50000"/>
          <a:stretch>
            <a:fillRect/>
          </a:stretch>
        </p:blipFill>
        <p:spPr>
          <a:xfrm>
            <a:off x="5383597" y="1488871"/>
            <a:ext cx="3350791" cy="3855596"/>
          </a:xfrm>
          <a:prstGeom prst="rect">
            <a:avLst/>
          </a:prstGeom>
        </p:spPr>
      </p:pic>
    </p:spTree>
    <p:extLst>
      <p:ext uri="{BB962C8B-B14F-4D97-AF65-F5344CB8AC3E}">
        <p14:creationId xmlns:p14="http://schemas.microsoft.com/office/powerpoint/2010/main" val="892777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B617FBE-48F2-9F3B-1B4B-74A1D06F61A9}"/>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ED60462-3E82-A3F2-770B-0956C64A7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itle 2">
            <a:extLst>
              <a:ext uri="{FF2B5EF4-FFF2-40B4-BE49-F238E27FC236}">
                <a16:creationId xmlns:a16="http://schemas.microsoft.com/office/drawing/2014/main" id="{836BB149-3A1A-C8DA-6B60-3F8EA8F6A951}"/>
              </a:ext>
            </a:extLst>
          </p:cNvPr>
          <p:cNvSpPr>
            <a:spLocks noGrp="1"/>
          </p:cNvSpPr>
          <p:nvPr>
            <p:ph type="title"/>
          </p:nvPr>
        </p:nvSpPr>
        <p:spPr>
          <a:xfrm>
            <a:off x="409612" y="280468"/>
            <a:ext cx="3992787" cy="1208403"/>
          </a:xfrm>
        </p:spPr>
        <p:txBody>
          <a:bodyPr anchor="b">
            <a:normAutofit/>
          </a:bodyPr>
          <a:lstStyle/>
          <a:p>
            <a:pPr algn="ctr"/>
            <a:r>
              <a:rPr lang="en-US" sz="3500" dirty="0"/>
              <a:t>Why Do We Miss It?</a:t>
            </a:r>
          </a:p>
        </p:txBody>
      </p:sp>
      <p:sp>
        <p:nvSpPr>
          <p:cNvPr id="4" name="Content Placeholder 3">
            <a:extLst>
              <a:ext uri="{FF2B5EF4-FFF2-40B4-BE49-F238E27FC236}">
                <a16:creationId xmlns:a16="http://schemas.microsoft.com/office/drawing/2014/main" id="{80B157CA-90F8-A5C9-D389-8973BD43C1D3}"/>
              </a:ext>
            </a:extLst>
          </p:cNvPr>
          <p:cNvSpPr>
            <a:spLocks noGrp="1"/>
          </p:cNvSpPr>
          <p:nvPr>
            <p:ph idx="1"/>
          </p:nvPr>
        </p:nvSpPr>
        <p:spPr>
          <a:xfrm>
            <a:off x="464457" y="1611086"/>
            <a:ext cx="4842518" cy="5043714"/>
          </a:xfrm>
        </p:spPr>
        <p:txBody>
          <a:bodyPr anchor="t">
            <a:normAutofit/>
          </a:bodyPr>
          <a:lstStyle/>
          <a:p>
            <a:r>
              <a:rPr lang="en-US" sz="2400" dirty="0"/>
              <a:t>Acute MI presenting as AP</a:t>
            </a:r>
          </a:p>
          <a:p>
            <a:pPr lvl="1"/>
            <a:r>
              <a:rPr lang="en-US" sz="2000" dirty="0"/>
              <a:t>Inferior MI can present as upper abdominal pain</a:t>
            </a:r>
          </a:p>
          <a:p>
            <a:pPr lvl="1"/>
            <a:r>
              <a:rPr lang="en-US" sz="2000" dirty="0"/>
              <a:t>Patient may complain of “indigestion,” epigastric pain, nausea</a:t>
            </a:r>
          </a:p>
          <a:p>
            <a:pPr lvl="1"/>
            <a:r>
              <a:rPr lang="en-US" sz="2000" dirty="0"/>
              <a:t>Focusing only on abdominal causes of these symptoms</a:t>
            </a:r>
          </a:p>
          <a:p>
            <a:pPr lvl="1"/>
            <a:endParaRPr lang="en-US" sz="2000" dirty="0"/>
          </a:p>
          <a:p>
            <a:pPr lvl="1"/>
            <a:r>
              <a:rPr lang="en-US" sz="2000" dirty="0"/>
              <a:t>Note: Lower lobe pneumonia and PE can also present with abdominal pain</a:t>
            </a:r>
          </a:p>
          <a:p>
            <a:pPr lvl="2"/>
            <a:r>
              <a:rPr lang="en-US" dirty="0"/>
              <a:t>Consider asking for risk factors, getting CXR or CTPA if concern high enough</a:t>
            </a:r>
          </a:p>
          <a:p>
            <a:endParaRPr lang="en-US" sz="2000" dirty="0"/>
          </a:p>
          <a:p>
            <a:endParaRPr lang="en-US" sz="1400" dirty="0"/>
          </a:p>
        </p:txBody>
      </p:sp>
      <p:sp>
        <p:nvSpPr>
          <p:cNvPr id="11" name="Rectangle 10">
            <a:extLst>
              <a:ext uri="{FF2B5EF4-FFF2-40B4-BE49-F238E27FC236}">
                <a16:creationId xmlns:a16="http://schemas.microsoft.com/office/drawing/2014/main" id="{FDD04547-53A9-A397-1D51-AF310A6550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5"/>
            <a:ext cx="306939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FEF5B389-9A51-BBB1-9613-54A478B64A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2"/>
            <a:ext cx="306939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E5F50363-CF3D-7E96-0BFE-424BF50244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22"/>
            <a:ext cx="3051501"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7" name="Rectangle 16">
            <a:extLst>
              <a:ext uri="{FF2B5EF4-FFF2-40B4-BE49-F238E27FC236}">
                <a16:creationId xmlns:a16="http://schemas.microsoft.com/office/drawing/2014/main" id="{483631D5-BBFA-2877-B0BD-D3B1921EC6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10"/>
            <a:ext cx="2708601"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B28344FF-D7BB-8AEE-7253-802EB963B535}"/>
              </a:ext>
            </a:extLst>
          </p:cNvPr>
          <p:cNvPicPr>
            <a:picLocks noChangeAspect="1"/>
          </p:cNvPicPr>
          <p:nvPr/>
        </p:nvPicPr>
        <p:blipFill>
          <a:blip r:embed="rId2"/>
          <a:srcRect l="50000"/>
          <a:stretch>
            <a:fillRect/>
          </a:stretch>
        </p:blipFill>
        <p:spPr>
          <a:xfrm>
            <a:off x="5383597" y="1488871"/>
            <a:ext cx="3350791" cy="3855596"/>
          </a:xfrm>
          <a:prstGeom prst="rect">
            <a:avLst/>
          </a:prstGeom>
        </p:spPr>
      </p:pic>
    </p:spTree>
    <p:extLst>
      <p:ext uri="{BB962C8B-B14F-4D97-AF65-F5344CB8AC3E}">
        <p14:creationId xmlns:p14="http://schemas.microsoft.com/office/powerpoint/2010/main" val="1307129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500"/>
                                        <p:tgtEl>
                                          <p:spTgt spid="4">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fade">
                                      <p:cBhvr>
                                        <p:cTn id="2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F730A5F-448E-3DD7-EBC5-D4DF1229053B}"/>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54F821B-0915-C1CE-0FC4-B31358AC76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itle 2">
            <a:extLst>
              <a:ext uri="{FF2B5EF4-FFF2-40B4-BE49-F238E27FC236}">
                <a16:creationId xmlns:a16="http://schemas.microsoft.com/office/drawing/2014/main" id="{7D7F4157-0E16-490E-1A51-14B54CDE692A}"/>
              </a:ext>
            </a:extLst>
          </p:cNvPr>
          <p:cNvSpPr>
            <a:spLocks noGrp="1"/>
          </p:cNvSpPr>
          <p:nvPr>
            <p:ph type="title"/>
          </p:nvPr>
        </p:nvSpPr>
        <p:spPr>
          <a:xfrm>
            <a:off x="409612" y="280468"/>
            <a:ext cx="3992787" cy="1208403"/>
          </a:xfrm>
        </p:spPr>
        <p:txBody>
          <a:bodyPr anchor="b">
            <a:normAutofit/>
          </a:bodyPr>
          <a:lstStyle/>
          <a:p>
            <a:pPr algn="ctr"/>
            <a:r>
              <a:rPr lang="en-US" sz="3500" dirty="0"/>
              <a:t>Why Do We Miss It?</a:t>
            </a:r>
          </a:p>
        </p:txBody>
      </p:sp>
      <p:sp>
        <p:nvSpPr>
          <p:cNvPr id="4" name="Content Placeholder 3">
            <a:extLst>
              <a:ext uri="{FF2B5EF4-FFF2-40B4-BE49-F238E27FC236}">
                <a16:creationId xmlns:a16="http://schemas.microsoft.com/office/drawing/2014/main" id="{0D49377B-97C5-B868-CB2C-8177B66FFB95}"/>
              </a:ext>
            </a:extLst>
          </p:cNvPr>
          <p:cNvSpPr>
            <a:spLocks noGrp="1"/>
          </p:cNvSpPr>
          <p:nvPr>
            <p:ph idx="1"/>
          </p:nvPr>
        </p:nvSpPr>
        <p:spPr>
          <a:xfrm>
            <a:off x="464457" y="1611086"/>
            <a:ext cx="4842518" cy="5043714"/>
          </a:xfrm>
        </p:spPr>
        <p:txBody>
          <a:bodyPr anchor="t">
            <a:normAutofit lnSpcReduction="10000"/>
          </a:bodyPr>
          <a:lstStyle/>
          <a:p>
            <a:r>
              <a:rPr lang="en-US" dirty="0"/>
              <a:t>Mesenteric ischemia</a:t>
            </a:r>
          </a:p>
          <a:p>
            <a:pPr lvl="1"/>
            <a:r>
              <a:rPr lang="en-US" dirty="0"/>
              <a:t>Disregard patient’s pain out of proportion</a:t>
            </a:r>
          </a:p>
          <a:p>
            <a:pPr lvl="1"/>
            <a:r>
              <a:rPr lang="en-US" dirty="0"/>
              <a:t>Don’t identify risk factors</a:t>
            </a:r>
          </a:p>
          <a:p>
            <a:pPr lvl="2"/>
            <a:r>
              <a:rPr lang="en-US" dirty="0"/>
              <a:t>Atrial fibrillation</a:t>
            </a:r>
          </a:p>
          <a:p>
            <a:pPr lvl="2"/>
            <a:r>
              <a:rPr lang="en-US" dirty="0"/>
              <a:t>Atherosclerosis</a:t>
            </a:r>
          </a:p>
          <a:p>
            <a:pPr lvl="2"/>
            <a:r>
              <a:rPr lang="en-US" dirty="0"/>
              <a:t>Low flow state</a:t>
            </a:r>
          </a:p>
          <a:p>
            <a:pPr lvl="2"/>
            <a:r>
              <a:rPr lang="en-US" dirty="0"/>
              <a:t>Hypercoagulable state</a:t>
            </a:r>
          </a:p>
          <a:p>
            <a:pPr lvl="1"/>
            <a:r>
              <a:rPr lang="en-US" dirty="0"/>
              <a:t>Let early normal test results reassure us</a:t>
            </a:r>
          </a:p>
          <a:p>
            <a:pPr lvl="2"/>
            <a:r>
              <a:rPr lang="en-US" dirty="0"/>
              <a:t>Normal lactate</a:t>
            </a:r>
          </a:p>
          <a:p>
            <a:pPr lvl="2"/>
            <a:r>
              <a:rPr lang="en-US" dirty="0"/>
              <a:t>Normal CT</a:t>
            </a:r>
          </a:p>
          <a:p>
            <a:pPr lvl="1"/>
            <a:r>
              <a:rPr lang="en-US" dirty="0"/>
              <a:t>Misdiagnose too early </a:t>
            </a:r>
          </a:p>
          <a:p>
            <a:pPr lvl="2"/>
            <a:r>
              <a:rPr lang="en-US" dirty="0"/>
              <a:t>Gastroenteritis</a:t>
            </a:r>
          </a:p>
          <a:p>
            <a:endParaRPr lang="en-US" sz="1400" dirty="0"/>
          </a:p>
        </p:txBody>
      </p:sp>
      <p:sp>
        <p:nvSpPr>
          <p:cNvPr id="11" name="Rectangle 10">
            <a:extLst>
              <a:ext uri="{FF2B5EF4-FFF2-40B4-BE49-F238E27FC236}">
                <a16:creationId xmlns:a16="http://schemas.microsoft.com/office/drawing/2014/main" id="{4043874E-55D2-4D86-52E6-BB85AA083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5"/>
            <a:ext cx="306939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673EF868-FD1D-E771-C8E2-9BC684A6E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2"/>
            <a:ext cx="306939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E359508B-30F7-D5D0-B1CE-0CD5CD5BB1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22"/>
            <a:ext cx="3051501"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7" name="Rectangle 16">
            <a:extLst>
              <a:ext uri="{FF2B5EF4-FFF2-40B4-BE49-F238E27FC236}">
                <a16:creationId xmlns:a16="http://schemas.microsoft.com/office/drawing/2014/main" id="{42D175A9-F9A2-49D8-06A8-15C4C7D52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10"/>
            <a:ext cx="2708601"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60311579-DEA1-5027-C53C-A0C8DBD0AE9E}"/>
              </a:ext>
            </a:extLst>
          </p:cNvPr>
          <p:cNvPicPr>
            <a:picLocks noChangeAspect="1"/>
          </p:cNvPicPr>
          <p:nvPr/>
        </p:nvPicPr>
        <p:blipFill>
          <a:blip r:embed="rId2"/>
          <a:srcRect l="50000"/>
          <a:stretch>
            <a:fillRect/>
          </a:stretch>
        </p:blipFill>
        <p:spPr>
          <a:xfrm>
            <a:off x="5383597" y="1488871"/>
            <a:ext cx="3350791" cy="3855596"/>
          </a:xfrm>
          <a:prstGeom prst="rect">
            <a:avLst/>
          </a:prstGeom>
        </p:spPr>
      </p:pic>
    </p:spTree>
    <p:extLst>
      <p:ext uri="{BB962C8B-B14F-4D97-AF65-F5344CB8AC3E}">
        <p14:creationId xmlns:p14="http://schemas.microsoft.com/office/powerpoint/2010/main" val="2597462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fade">
                                      <p:cBhvr>
                                        <p:cTn id="15" dur="500"/>
                                        <p:tgtEl>
                                          <p:spTgt spid="4">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4" end="4"/>
                                            </p:txEl>
                                          </p:spTgt>
                                        </p:tgtEl>
                                        <p:attrNameLst>
                                          <p:attrName>style.visibility</p:attrName>
                                        </p:attrNameLst>
                                      </p:cBhvr>
                                      <p:to>
                                        <p:strVal val="visible"/>
                                      </p:to>
                                    </p:set>
                                    <p:animEffect transition="in" filter="fade">
                                      <p:cBhvr>
                                        <p:cTn id="18" dur="500"/>
                                        <p:tgtEl>
                                          <p:spTgt spid="4">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animEffect transition="in" filter="fade">
                                      <p:cBhvr>
                                        <p:cTn id="21" dur="500"/>
                                        <p:tgtEl>
                                          <p:spTgt spid="4">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4">
                                            <p:txEl>
                                              <p:pRg st="6" end="6"/>
                                            </p:txEl>
                                          </p:spTgt>
                                        </p:tgtEl>
                                        <p:attrNameLst>
                                          <p:attrName>style.visibility</p:attrName>
                                        </p:attrNameLst>
                                      </p:cBhvr>
                                      <p:to>
                                        <p:strVal val="visible"/>
                                      </p:to>
                                    </p:set>
                                    <p:animEffect transition="in" filter="fade">
                                      <p:cBhvr>
                                        <p:cTn id="24" dur="500"/>
                                        <p:tgtEl>
                                          <p:spTgt spid="4">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xEl>
                                              <p:pRg st="7" end="7"/>
                                            </p:txEl>
                                          </p:spTgt>
                                        </p:tgtEl>
                                        <p:attrNameLst>
                                          <p:attrName>style.visibility</p:attrName>
                                        </p:attrNameLst>
                                      </p:cBhvr>
                                      <p:to>
                                        <p:strVal val="visible"/>
                                      </p:to>
                                    </p:set>
                                    <p:animEffect transition="in" filter="fade">
                                      <p:cBhvr>
                                        <p:cTn id="29" dur="500"/>
                                        <p:tgtEl>
                                          <p:spTgt spid="4">
                                            <p:txEl>
                                              <p:pRg st="7" end="7"/>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4">
                                            <p:txEl>
                                              <p:pRg st="8" end="8"/>
                                            </p:txEl>
                                          </p:spTgt>
                                        </p:tgtEl>
                                        <p:attrNameLst>
                                          <p:attrName>style.visibility</p:attrName>
                                        </p:attrNameLst>
                                      </p:cBhvr>
                                      <p:to>
                                        <p:strVal val="visible"/>
                                      </p:to>
                                    </p:set>
                                    <p:animEffect transition="in" filter="fade">
                                      <p:cBhvr>
                                        <p:cTn id="32" dur="500"/>
                                        <p:tgtEl>
                                          <p:spTgt spid="4">
                                            <p:txEl>
                                              <p:pRg st="8" end="8"/>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4">
                                            <p:txEl>
                                              <p:pRg st="9" end="9"/>
                                            </p:txEl>
                                          </p:spTgt>
                                        </p:tgtEl>
                                        <p:attrNameLst>
                                          <p:attrName>style.visibility</p:attrName>
                                        </p:attrNameLst>
                                      </p:cBhvr>
                                      <p:to>
                                        <p:strVal val="visible"/>
                                      </p:to>
                                    </p:set>
                                    <p:animEffect transition="in" filter="fade">
                                      <p:cBhvr>
                                        <p:cTn id="35" dur="500"/>
                                        <p:tgtEl>
                                          <p:spTgt spid="4">
                                            <p:txEl>
                                              <p:pRg st="9" end="9"/>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
                                            <p:txEl>
                                              <p:pRg st="10" end="10"/>
                                            </p:txEl>
                                          </p:spTgt>
                                        </p:tgtEl>
                                        <p:attrNameLst>
                                          <p:attrName>style.visibility</p:attrName>
                                        </p:attrNameLst>
                                      </p:cBhvr>
                                      <p:to>
                                        <p:strVal val="visible"/>
                                      </p:to>
                                    </p:set>
                                    <p:animEffect transition="in" filter="fade">
                                      <p:cBhvr>
                                        <p:cTn id="40" dur="500"/>
                                        <p:tgtEl>
                                          <p:spTgt spid="4">
                                            <p:txEl>
                                              <p:pRg st="10" end="10"/>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4">
                                            <p:txEl>
                                              <p:pRg st="11" end="11"/>
                                            </p:txEl>
                                          </p:spTgt>
                                        </p:tgtEl>
                                        <p:attrNameLst>
                                          <p:attrName>style.visibility</p:attrName>
                                        </p:attrNameLst>
                                      </p:cBhvr>
                                      <p:to>
                                        <p:strVal val="visible"/>
                                      </p:to>
                                    </p:set>
                                    <p:animEffect transition="in" filter="fade">
                                      <p:cBhvr>
                                        <p:cTn id="43" dur="500"/>
                                        <p:tgtEl>
                                          <p:spTgt spid="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976482C-CC93-E105-9CE7-21C6957E9185}"/>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81572F4-3A02-433E-5FFB-AB2C898626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itle 2">
            <a:extLst>
              <a:ext uri="{FF2B5EF4-FFF2-40B4-BE49-F238E27FC236}">
                <a16:creationId xmlns:a16="http://schemas.microsoft.com/office/drawing/2014/main" id="{12E3244C-53D7-E787-7AA6-8C37EA3D30FF}"/>
              </a:ext>
            </a:extLst>
          </p:cNvPr>
          <p:cNvSpPr>
            <a:spLocks noGrp="1"/>
          </p:cNvSpPr>
          <p:nvPr>
            <p:ph type="title"/>
          </p:nvPr>
        </p:nvSpPr>
        <p:spPr>
          <a:xfrm>
            <a:off x="409612" y="280468"/>
            <a:ext cx="3992787" cy="1208403"/>
          </a:xfrm>
        </p:spPr>
        <p:txBody>
          <a:bodyPr anchor="b">
            <a:normAutofit/>
          </a:bodyPr>
          <a:lstStyle/>
          <a:p>
            <a:pPr algn="ctr"/>
            <a:r>
              <a:rPr lang="en-US" sz="3500" dirty="0"/>
              <a:t>Why Do We Miss It?</a:t>
            </a:r>
          </a:p>
        </p:txBody>
      </p:sp>
      <p:sp>
        <p:nvSpPr>
          <p:cNvPr id="4" name="Content Placeholder 3">
            <a:extLst>
              <a:ext uri="{FF2B5EF4-FFF2-40B4-BE49-F238E27FC236}">
                <a16:creationId xmlns:a16="http://schemas.microsoft.com/office/drawing/2014/main" id="{643204FA-2F5A-808B-3650-E25E25E81431}"/>
              </a:ext>
            </a:extLst>
          </p:cNvPr>
          <p:cNvSpPr>
            <a:spLocks noGrp="1"/>
          </p:cNvSpPr>
          <p:nvPr>
            <p:ph idx="1"/>
          </p:nvPr>
        </p:nvSpPr>
        <p:spPr>
          <a:xfrm>
            <a:off x="464457" y="1611086"/>
            <a:ext cx="4842518" cy="5043714"/>
          </a:xfrm>
        </p:spPr>
        <p:txBody>
          <a:bodyPr anchor="t">
            <a:normAutofit/>
          </a:bodyPr>
          <a:lstStyle/>
          <a:p>
            <a:r>
              <a:rPr lang="en-US" sz="2400" dirty="0"/>
              <a:t>Ovarian torsion</a:t>
            </a:r>
          </a:p>
          <a:p>
            <a:pPr lvl="1"/>
            <a:r>
              <a:rPr lang="en-US" dirty="0"/>
              <a:t>Pain may resolve</a:t>
            </a:r>
          </a:p>
          <a:p>
            <a:pPr lvl="1"/>
            <a:r>
              <a:rPr lang="en-US" dirty="0"/>
              <a:t>Letting normal Doppler ultrasound reassure you (does NOT rule out ovarian torsion)</a:t>
            </a:r>
          </a:p>
          <a:p>
            <a:pPr lvl="1"/>
            <a:r>
              <a:rPr lang="en-US" dirty="0"/>
              <a:t>Diagnosing it as “ovarian cyst pain”</a:t>
            </a:r>
          </a:p>
          <a:p>
            <a:endParaRPr lang="en-US" sz="1400" dirty="0"/>
          </a:p>
        </p:txBody>
      </p:sp>
      <p:sp>
        <p:nvSpPr>
          <p:cNvPr id="11" name="Rectangle 10">
            <a:extLst>
              <a:ext uri="{FF2B5EF4-FFF2-40B4-BE49-F238E27FC236}">
                <a16:creationId xmlns:a16="http://schemas.microsoft.com/office/drawing/2014/main" id="{84ED9A16-DE5D-E3D2-5E03-06DC4D3BF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5"/>
            <a:ext cx="306939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45C67A7E-BFA7-222F-9F92-CA11ADE577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2"/>
            <a:ext cx="306939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6D592AD8-E045-1467-CAF7-3D9D7C68AE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22"/>
            <a:ext cx="3051501"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7" name="Rectangle 16">
            <a:extLst>
              <a:ext uri="{FF2B5EF4-FFF2-40B4-BE49-F238E27FC236}">
                <a16:creationId xmlns:a16="http://schemas.microsoft.com/office/drawing/2014/main" id="{FA4E20BC-00D3-0E49-ECD0-19867C4BBA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10"/>
            <a:ext cx="2708601"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ABF7BAB4-5C61-6A69-7D93-CE6BFAC1CB1D}"/>
              </a:ext>
            </a:extLst>
          </p:cNvPr>
          <p:cNvPicPr>
            <a:picLocks noChangeAspect="1"/>
          </p:cNvPicPr>
          <p:nvPr/>
        </p:nvPicPr>
        <p:blipFill>
          <a:blip r:embed="rId2"/>
          <a:srcRect l="50000"/>
          <a:stretch>
            <a:fillRect/>
          </a:stretch>
        </p:blipFill>
        <p:spPr>
          <a:xfrm>
            <a:off x="5383597" y="1488871"/>
            <a:ext cx="3350791" cy="3855596"/>
          </a:xfrm>
          <a:prstGeom prst="rect">
            <a:avLst/>
          </a:prstGeom>
        </p:spPr>
      </p:pic>
    </p:spTree>
    <p:extLst>
      <p:ext uri="{BB962C8B-B14F-4D97-AF65-F5344CB8AC3E}">
        <p14:creationId xmlns:p14="http://schemas.microsoft.com/office/powerpoint/2010/main" val="255368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fade">
                                      <p:cBhvr>
                                        <p:cTn id="10" dur="500"/>
                                        <p:tgtEl>
                                          <p:spTgt spid="4">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fade">
                                      <p:cBhvr>
                                        <p:cTn id="13"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63AE8B1-1D3E-9A1C-604A-FDB453B660A7}"/>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D053481-7F41-487F-469A-B3DBBDB564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itle 2">
            <a:extLst>
              <a:ext uri="{FF2B5EF4-FFF2-40B4-BE49-F238E27FC236}">
                <a16:creationId xmlns:a16="http://schemas.microsoft.com/office/drawing/2014/main" id="{E3A55FAD-4828-EDCB-3ACF-4ACC45180120}"/>
              </a:ext>
            </a:extLst>
          </p:cNvPr>
          <p:cNvSpPr>
            <a:spLocks noGrp="1"/>
          </p:cNvSpPr>
          <p:nvPr>
            <p:ph type="title"/>
          </p:nvPr>
        </p:nvSpPr>
        <p:spPr>
          <a:xfrm>
            <a:off x="409612" y="280468"/>
            <a:ext cx="3992787" cy="1208403"/>
          </a:xfrm>
        </p:spPr>
        <p:txBody>
          <a:bodyPr anchor="b">
            <a:normAutofit/>
          </a:bodyPr>
          <a:lstStyle/>
          <a:p>
            <a:pPr algn="ctr"/>
            <a:r>
              <a:rPr lang="en-US" sz="3500" dirty="0"/>
              <a:t>Why Do We Miss It?</a:t>
            </a:r>
          </a:p>
        </p:txBody>
      </p:sp>
      <p:sp>
        <p:nvSpPr>
          <p:cNvPr id="4" name="Content Placeholder 3">
            <a:extLst>
              <a:ext uri="{FF2B5EF4-FFF2-40B4-BE49-F238E27FC236}">
                <a16:creationId xmlns:a16="http://schemas.microsoft.com/office/drawing/2014/main" id="{D41E8723-FC28-8A0C-6D9A-DB62EFB0AB7D}"/>
              </a:ext>
            </a:extLst>
          </p:cNvPr>
          <p:cNvSpPr>
            <a:spLocks noGrp="1"/>
          </p:cNvSpPr>
          <p:nvPr>
            <p:ph idx="1"/>
          </p:nvPr>
        </p:nvSpPr>
        <p:spPr>
          <a:xfrm>
            <a:off x="464457" y="1611086"/>
            <a:ext cx="4842518" cy="5043714"/>
          </a:xfrm>
        </p:spPr>
        <p:txBody>
          <a:bodyPr anchor="t">
            <a:normAutofit/>
          </a:bodyPr>
          <a:lstStyle/>
          <a:p>
            <a:r>
              <a:rPr lang="en-US" sz="2400" dirty="0"/>
              <a:t>Cholangitis</a:t>
            </a:r>
          </a:p>
          <a:p>
            <a:pPr lvl="1"/>
            <a:r>
              <a:rPr lang="en-US" dirty="0"/>
              <a:t>Acalculous cholecystitis often missed</a:t>
            </a:r>
          </a:p>
          <a:p>
            <a:pPr lvl="1"/>
            <a:r>
              <a:rPr lang="en-US" dirty="0"/>
              <a:t>May have minimal RUQ tenderness</a:t>
            </a:r>
          </a:p>
          <a:p>
            <a:pPr lvl="1"/>
            <a:r>
              <a:rPr lang="en-US" dirty="0"/>
              <a:t>Labs may be normal early</a:t>
            </a:r>
          </a:p>
          <a:p>
            <a:pPr lvl="1"/>
            <a:r>
              <a:rPr lang="en-US" dirty="0"/>
              <a:t>Higher risk patients: Diabetics, critically ill without other clear diagnosis</a:t>
            </a:r>
          </a:p>
          <a:p>
            <a:endParaRPr lang="en-US" sz="1400" dirty="0"/>
          </a:p>
        </p:txBody>
      </p:sp>
      <p:sp>
        <p:nvSpPr>
          <p:cNvPr id="11" name="Rectangle 10">
            <a:extLst>
              <a:ext uri="{FF2B5EF4-FFF2-40B4-BE49-F238E27FC236}">
                <a16:creationId xmlns:a16="http://schemas.microsoft.com/office/drawing/2014/main" id="{93B2E8A3-3910-139E-B59A-CC402D29B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5"/>
            <a:ext cx="306939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0400E10B-64D0-C85F-81F3-7174225CDB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2"/>
            <a:ext cx="306939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833F9568-166E-7693-AF1E-008D229ABD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22"/>
            <a:ext cx="3051501"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7" name="Rectangle 16">
            <a:extLst>
              <a:ext uri="{FF2B5EF4-FFF2-40B4-BE49-F238E27FC236}">
                <a16:creationId xmlns:a16="http://schemas.microsoft.com/office/drawing/2014/main" id="{7D695C10-BFD5-F084-F911-C2C3F84344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10"/>
            <a:ext cx="2708601"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0ED1891F-38D9-C9AE-D4D5-2EA732A723FC}"/>
              </a:ext>
            </a:extLst>
          </p:cNvPr>
          <p:cNvPicPr>
            <a:picLocks noChangeAspect="1"/>
          </p:cNvPicPr>
          <p:nvPr/>
        </p:nvPicPr>
        <p:blipFill>
          <a:blip r:embed="rId2"/>
          <a:srcRect l="50000"/>
          <a:stretch>
            <a:fillRect/>
          </a:stretch>
        </p:blipFill>
        <p:spPr>
          <a:xfrm>
            <a:off x="5383597" y="1488871"/>
            <a:ext cx="3350791" cy="3855596"/>
          </a:xfrm>
          <a:prstGeom prst="rect">
            <a:avLst/>
          </a:prstGeom>
        </p:spPr>
      </p:pic>
    </p:spTree>
    <p:extLst>
      <p:ext uri="{BB962C8B-B14F-4D97-AF65-F5344CB8AC3E}">
        <p14:creationId xmlns:p14="http://schemas.microsoft.com/office/powerpoint/2010/main" val="719171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a:extLst>
            <a:ext uri="{FF2B5EF4-FFF2-40B4-BE49-F238E27FC236}">
              <a16:creationId xmlns:a16="http://schemas.microsoft.com/office/drawing/2014/main" id="{D2A266BA-3C2C-07AB-30C1-F9EDD376F152}"/>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B72B537-5BB5-4F0F-7C4C-727683809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itle 2">
            <a:extLst>
              <a:ext uri="{FF2B5EF4-FFF2-40B4-BE49-F238E27FC236}">
                <a16:creationId xmlns:a16="http://schemas.microsoft.com/office/drawing/2014/main" id="{E5AA1424-3714-C3CD-EA1A-DCB9963573E5}"/>
              </a:ext>
            </a:extLst>
          </p:cNvPr>
          <p:cNvSpPr>
            <a:spLocks noGrp="1"/>
          </p:cNvSpPr>
          <p:nvPr>
            <p:ph type="title"/>
          </p:nvPr>
        </p:nvSpPr>
        <p:spPr>
          <a:xfrm>
            <a:off x="409612" y="280468"/>
            <a:ext cx="3992787" cy="1208403"/>
          </a:xfrm>
        </p:spPr>
        <p:txBody>
          <a:bodyPr anchor="b">
            <a:normAutofit/>
          </a:bodyPr>
          <a:lstStyle/>
          <a:p>
            <a:pPr algn="ctr"/>
            <a:r>
              <a:rPr lang="en-US" sz="3500" dirty="0"/>
              <a:t>Why Do We Miss It?</a:t>
            </a:r>
          </a:p>
        </p:txBody>
      </p:sp>
      <p:sp>
        <p:nvSpPr>
          <p:cNvPr id="4" name="Content Placeholder 3">
            <a:extLst>
              <a:ext uri="{FF2B5EF4-FFF2-40B4-BE49-F238E27FC236}">
                <a16:creationId xmlns:a16="http://schemas.microsoft.com/office/drawing/2014/main" id="{5EEAD17C-4A7B-141E-88FF-6B13DAA3C299}"/>
              </a:ext>
            </a:extLst>
          </p:cNvPr>
          <p:cNvSpPr>
            <a:spLocks noGrp="1"/>
          </p:cNvSpPr>
          <p:nvPr>
            <p:ph idx="1"/>
          </p:nvPr>
        </p:nvSpPr>
        <p:spPr>
          <a:xfrm>
            <a:off x="464457" y="1611086"/>
            <a:ext cx="4842518" cy="5043714"/>
          </a:xfrm>
        </p:spPr>
        <p:txBody>
          <a:bodyPr anchor="t">
            <a:normAutofit fontScale="85000" lnSpcReduction="10000"/>
          </a:bodyPr>
          <a:lstStyle/>
          <a:p>
            <a:r>
              <a:rPr lang="en-US" sz="2400" dirty="0"/>
              <a:t>Appendicitis</a:t>
            </a:r>
          </a:p>
          <a:p>
            <a:r>
              <a:rPr lang="en-US" sz="2400" dirty="0"/>
              <a:t>Ectopic*</a:t>
            </a:r>
          </a:p>
          <a:p>
            <a:r>
              <a:rPr lang="en-US" sz="2400" dirty="0"/>
              <a:t>AAA*</a:t>
            </a:r>
          </a:p>
          <a:p>
            <a:r>
              <a:rPr lang="en-US" sz="2400" dirty="0"/>
              <a:t>Acute MI presenting as AP*</a:t>
            </a:r>
          </a:p>
          <a:p>
            <a:r>
              <a:rPr lang="en-US" sz="2400" dirty="0"/>
              <a:t>Mesenteric ischemia*</a:t>
            </a:r>
          </a:p>
          <a:p>
            <a:r>
              <a:rPr lang="en-US" sz="2400" dirty="0"/>
              <a:t>Ovarian torsion*</a:t>
            </a:r>
          </a:p>
          <a:p>
            <a:r>
              <a:rPr lang="en-US" sz="2400" dirty="0"/>
              <a:t>Bowel obstruction/strangulation</a:t>
            </a:r>
          </a:p>
          <a:p>
            <a:r>
              <a:rPr lang="en-US" sz="2400" dirty="0"/>
              <a:t>Perforated viscus</a:t>
            </a:r>
          </a:p>
          <a:p>
            <a:r>
              <a:rPr lang="en-US" sz="2400" dirty="0"/>
              <a:t>Cholangitis</a:t>
            </a:r>
          </a:p>
          <a:p>
            <a:r>
              <a:rPr lang="en-US" sz="2400" dirty="0"/>
              <a:t>Bariatric surgery complications</a:t>
            </a:r>
            <a:endParaRPr lang="en-US" sz="2600" dirty="0"/>
          </a:p>
          <a:p>
            <a:endParaRPr lang="en-US" sz="2600" dirty="0"/>
          </a:p>
          <a:p>
            <a:r>
              <a:rPr lang="en-US" sz="2600" dirty="0"/>
              <a:t>If you did not consider it, you cannot exclude it (remember to SPIT)</a:t>
            </a:r>
            <a:br>
              <a:rPr lang="en-US" sz="2600" dirty="0"/>
            </a:br>
            <a:endParaRPr lang="en-US" sz="2600" dirty="0"/>
          </a:p>
          <a:p>
            <a:endParaRPr lang="en-US" sz="1400" dirty="0"/>
          </a:p>
        </p:txBody>
      </p:sp>
      <p:sp>
        <p:nvSpPr>
          <p:cNvPr id="11" name="Rectangle 10">
            <a:extLst>
              <a:ext uri="{FF2B5EF4-FFF2-40B4-BE49-F238E27FC236}">
                <a16:creationId xmlns:a16="http://schemas.microsoft.com/office/drawing/2014/main" id="{E7917E92-BEB5-B5AD-FC85-A0A60E7853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5"/>
            <a:ext cx="306939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5B0C5361-2BAB-2862-6E7F-813D1A7159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2"/>
            <a:ext cx="306939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CD9E2A18-B054-ED6D-6E58-699D672AD7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22"/>
            <a:ext cx="3051501"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7" name="Rectangle 16">
            <a:extLst>
              <a:ext uri="{FF2B5EF4-FFF2-40B4-BE49-F238E27FC236}">
                <a16:creationId xmlns:a16="http://schemas.microsoft.com/office/drawing/2014/main" id="{D7987BEB-CD86-8664-1223-C1598F1E5F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10"/>
            <a:ext cx="2708601"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1EDC72CC-D8B8-2089-D391-B4208961ED57}"/>
              </a:ext>
            </a:extLst>
          </p:cNvPr>
          <p:cNvPicPr>
            <a:picLocks noChangeAspect="1"/>
          </p:cNvPicPr>
          <p:nvPr/>
        </p:nvPicPr>
        <p:blipFill>
          <a:blip r:embed="rId2"/>
          <a:srcRect l="50000"/>
          <a:stretch>
            <a:fillRect/>
          </a:stretch>
        </p:blipFill>
        <p:spPr>
          <a:xfrm>
            <a:off x="5383597" y="1488871"/>
            <a:ext cx="3350791" cy="3855596"/>
          </a:xfrm>
          <a:prstGeom prst="rect">
            <a:avLst/>
          </a:prstGeom>
        </p:spPr>
      </p:pic>
    </p:spTree>
    <p:extLst>
      <p:ext uri="{BB962C8B-B14F-4D97-AF65-F5344CB8AC3E}">
        <p14:creationId xmlns:p14="http://schemas.microsoft.com/office/powerpoint/2010/main" val="293585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fade">
                                      <p:cBhvr>
                                        <p:cTn id="10" dur="500"/>
                                        <p:tgtEl>
                                          <p:spTgt spid="4">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500"/>
                                        <p:tgtEl>
                                          <p:spTgt spid="4">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6" end="6"/>
                                            </p:txEl>
                                          </p:spTgt>
                                        </p:tgtEl>
                                        <p:attrNameLst>
                                          <p:attrName>style.visibility</p:attrName>
                                        </p:attrNameLst>
                                      </p:cBhvr>
                                      <p:to>
                                        <p:strVal val="visible"/>
                                      </p:to>
                                    </p:set>
                                    <p:animEffect transition="in" filter="fade">
                                      <p:cBhvr>
                                        <p:cTn id="16" dur="500"/>
                                        <p:tgtEl>
                                          <p:spTgt spid="4">
                                            <p:txEl>
                                              <p:pRg st="6" end="6"/>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animEffect transition="in" filter="fade">
                                      <p:cBhvr>
                                        <p:cTn id="19" dur="500"/>
                                        <p:tgtEl>
                                          <p:spTgt spid="4">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fade">
                                      <p:cBhvr>
                                        <p:cTn id="25" dur="500"/>
                                        <p:tgtEl>
                                          <p:spTgt spid="4">
                                            <p:txEl>
                                              <p:pRg st="3" end="3"/>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4">
                                            <p:txEl>
                                              <p:pRg st="7" end="7"/>
                                            </p:txEl>
                                          </p:spTgt>
                                        </p:tgtEl>
                                        <p:attrNameLst>
                                          <p:attrName>style.visibility</p:attrName>
                                        </p:attrNameLst>
                                      </p:cBhvr>
                                      <p:to>
                                        <p:strVal val="visible"/>
                                      </p:to>
                                    </p:set>
                                    <p:animEffect transition="in" filter="fade">
                                      <p:cBhvr>
                                        <p:cTn id="28" dur="500"/>
                                        <p:tgtEl>
                                          <p:spTgt spid="4">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animEffect transition="in" filter="fade">
                                      <p:cBhvr>
                                        <p:cTn id="31" dur="500"/>
                                        <p:tgtEl>
                                          <p:spTgt spid="4">
                                            <p:txEl>
                                              <p:pRg st="8" end="8"/>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4">
                                            <p:txEl>
                                              <p:pRg st="9" end="9"/>
                                            </p:txEl>
                                          </p:spTgt>
                                        </p:tgtEl>
                                        <p:attrNameLst>
                                          <p:attrName>style.visibility</p:attrName>
                                        </p:attrNameLst>
                                      </p:cBhvr>
                                      <p:to>
                                        <p:strVal val="visible"/>
                                      </p:to>
                                    </p:set>
                                    <p:animEffect transition="in" filter="fade">
                                      <p:cBhvr>
                                        <p:cTn id="34" dur="500"/>
                                        <p:tgtEl>
                                          <p:spTgt spid="4">
                                            <p:txEl>
                                              <p:pRg st="9" end="9"/>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
                                            <p:txEl>
                                              <p:pRg st="11" end="11"/>
                                            </p:txEl>
                                          </p:spTgt>
                                        </p:tgtEl>
                                        <p:attrNameLst>
                                          <p:attrName>style.visibility</p:attrName>
                                        </p:attrNameLst>
                                      </p:cBhvr>
                                      <p:to>
                                        <p:strVal val="visible"/>
                                      </p:to>
                                    </p:set>
                                    <p:animEffect transition="in" filter="fade">
                                      <p:cBhvr>
                                        <p:cTn id="39" dur="500"/>
                                        <p:tgtEl>
                                          <p:spTgt spid="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67477D7-28D6-08AE-A0E9-9F7A5CACD85E}"/>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F4533DF-8A6A-20AF-0FFC-497507D769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Content Placeholder 3">
            <a:extLst>
              <a:ext uri="{FF2B5EF4-FFF2-40B4-BE49-F238E27FC236}">
                <a16:creationId xmlns:a16="http://schemas.microsoft.com/office/drawing/2014/main" id="{7B5E20D9-BF70-F4C3-B70A-3F8FF172E409}"/>
              </a:ext>
            </a:extLst>
          </p:cNvPr>
          <p:cNvSpPr>
            <a:spLocks noGrp="1"/>
          </p:cNvSpPr>
          <p:nvPr>
            <p:ph idx="1"/>
          </p:nvPr>
        </p:nvSpPr>
        <p:spPr>
          <a:xfrm>
            <a:off x="464457" y="1891554"/>
            <a:ext cx="4842518" cy="4763246"/>
          </a:xfrm>
        </p:spPr>
        <p:txBody>
          <a:bodyPr anchor="t">
            <a:normAutofit fontScale="92500" lnSpcReduction="10000"/>
          </a:bodyPr>
          <a:lstStyle/>
          <a:p>
            <a:pPr lvl="0"/>
            <a:r>
              <a:rPr lang="en-US" dirty="0">
                <a:solidFill>
                  <a:prstClr val="black"/>
                </a:solidFill>
              </a:rPr>
              <a:t>Age &gt; 65</a:t>
            </a:r>
          </a:p>
          <a:p>
            <a:pPr lvl="0"/>
            <a:r>
              <a:rPr lang="en-US" dirty="0">
                <a:solidFill>
                  <a:prstClr val="black"/>
                </a:solidFill>
              </a:rPr>
              <a:t>Immunocompromised/on steroids</a:t>
            </a:r>
          </a:p>
          <a:p>
            <a:pPr lvl="0"/>
            <a:r>
              <a:rPr lang="en-US" dirty="0">
                <a:solidFill>
                  <a:prstClr val="black"/>
                </a:solidFill>
              </a:rPr>
              <a:t>On anticoagulation</a:t>
            </a:r>
          </a:p>
          <a:p>
            <a:pPr lvl="0"/>
            <a:r>
              <a:rPr lang="en-US" dirty="0">
                <a:solidFill>
                  <a:prstClr val="black"/>
                </a:solidFill>
              </a:rPr>
              <a:t>Known vascular disease</a:t>
            </a:r>
          </a:p>
          <a:p>
            <a:pPr lvl="0"/>
            <a:r>
              <a:rPr lang="en-US" dirty="0">
                <a:solidFill>
                  <a:prstClr val="black"/>
                </a:solidFill>
              </a:rPr>
              <a:t>Atrial fibrillation</a:t>
            </a:r>
          </a:p>
          <a:p>
            <a:pPr lvl="0"/>
            <a:r>
              <a:rPr lang="en-US" dirty="0">
                <a:solidFill>
                  <a:prstClr val="black"/>
                </a:solidFill>
              </a:rPr>
              <a:t>Prior abdominal surgery (include </a:t>
            </a:r>
            <a:r>
              <a:rPr lang="en-US" dirty="0">
                <a:solidFill>
                  <a:srgbClr val="FF0000"/>
                </a:solidFill>
              </a:rPr>
              <a:t>bariatric surgery</a:t>
            </a:r>
            <a:r>
              <a:rPr lang="en-US" dirty="0">
                <a:solidFill>
                  <a:prstClr val="black"/>
                </a:solidFill>
              </a:rPr>
              <a:t>)</a:t>
            </a:r>
          </a:p>
          <a:p>
            <a:pPr lvl="0"/>
            <a:r>
              <a:rPr lang="en-US" dirty="0">
                <a:solidFill>
                  <a:prstClr val="black"/>
                </a:solidFill>
              </a:rPr>
              <a:t>Known aneurysm</a:t>
            </a:r>
          </a:p>
          <a:p>
            <a:pPr lvl="0"/>
            <a:r>
              <a:rPr lang="en-US" dirty="0">
                <a:solidFill>
                  <a:prstClr val="black"/>
                </a:solidFill>
              </a:rPr>
              <a:t>Women of childbearing age</a:t>
            </a:r>
          </a:p>
          <a:p>
            <a:pPr lvl="0"/>
            <a:r>
              <a:rPr lang="en-US" dirty="0">
                <a:solidFill>
                  <a:prstClr val="black"/>
                </a:solidFill>
              </a:rPr>
              <a:t>h/o cardiovascular disease</a:t>
            </a:r>
          </a:p>
          <a:p>
            <a:endParaRPr lang="en-US" sz="1400" dirty="0"/>
          </a:p>
        </p:txBody>
      </p:sp>
      <p:sp>
        <p:nvSpPr>
          <p:cNvPr id="11" name="Rectangle 10">
            <a:extLst>
              <a:ext uri="{FF2B5EF4-FFF2-40B4-BE49-F238E27FC236}">
                <a16:creationId xmlns:a16="http://schemas.microsoft.com/office/drawing/2014/main" id="{1EB9BE6F-7D05-692E-931E-1F7A44C19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5"/>
            <a:ext cx="306939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7E7FBB8F-C68C-0E7D-EC5F-E97A28648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2"/>
            <a:ext cx="306939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81132169-D63E-7DC0-BAC7-73D5FC3855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22"/>
            <a:ext cx="3051501"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7" name="Rectangle 16">
            <a:extLst>
              <a:ext uri="{FF2B5EF4-FFF2-40B4-BE49-F238E27FC236}">
                <a16:creationId xmlns:a16="http://schemas.microsoft.com/office/drawing/2014/main" id="{A8EBB897-4822-137B-2CF8-AD1709B1A7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10"/>
            <a:ext cx="2708601"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7" name="Title 2">
            <a:extLst>
              <a:ext uri="{FF2B5EF4-FFF2-40B4-BE49-F238E27FC236}">
                <a16:creationId xmlns:a16="http://schemas.microsoft.com/office/drawing/2014/main" id="{3053E231-2B77-5DFA-F3D5-FB29901B62E8}"/>
              </a:ext>
            </a:extLst>
          </p:cNvPr>
          <p:cNvSpPr>
            <a:spLocks noGrp="1"/>
          </p:cNvSpPr>
          <p:nvPr>
            <p:ph type="title"/>
          </p:nvPr>
        </p:nvSpPr>
        <p:spPr>
          <a:xfrm>
            <a:off x="316243" y="140234"/>
            <a:ext cx="4624504" cy="1330618"/>
          </a:xfrm>
        </p:spPr>
        <p:txBody>
          <a:bodyPr anchor="b">
            <a:normAutofit/>
          </a:bodyPr>
          <a:lstStyle/>
          <a:p>
            <a:pPr algn="ctr"/>
            <a:r>
              <a:rPr lang="en-US" sz="3500" dirty="0"/>
              <a:t>Who Are The High-Risk Patients?</a:t>
            </a:r>
          </a:p>
        </p:txBody>
      </p:sp>
      <p:pic>
        <p:nvPicPr>
          <p:cNvPr id="5" name="Picture 4">
            <a:extLst>
              <a:ext uri="{FF2B5EF4-FFF2-40B4-BE49-F238E27FC236}">
                <a16:creationId xmlns:a16="http://schemas.microsoft.com/office/drawing/2014/main" id="{694C026F-6CBA-25D2-8836-46E6D0A1DA2E}"/>
              </a:ext>
            </a:extLst>
          </p:cNvPr>
          <p:cNvPicPr>
            <a:picLocks noChangeAspect="1"/>
          </p:cNvPicPr>
          <p:nvPr/>
        </p:nvPicPr>
        <p:blipFill>
          <a:blip r:embed="rId2"/>
          <a:srcRect l="50000"/>
          <a:stretch>
            <a:fillRect/>
          </a:stretch>
        </p:blipFill>
        <p:spPr>
          <a:xfrm>
            <a:off x="5383597" y="1488871"/>
            <a:ext cx="3350791" cy="3855596"/>
          </a:xfrm>
          <a:prstGeom prst="rect">
            <a:avLst/>
          </a:prstGeom>
        </p:spPr>
      </p:pic>
    </p:spTree>
    <p:extLst>
      <p:ext uri="{BB962C8B-B14F-4D97-AF65-F5344CB8AC3E}">
        <p14:creationId xmlns:p14="http://schemas.microsoft.com/office/powerpoint/2010/main" val="4220526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500"/>
                                        <p:tgtEl>
                                          <p:spTgt spid="4">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500"/>
                                        <p:tgtEl>
                                          <p:spTgt spid="4">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Effect transition="in" filter="fade">
                                      <p:cBhvr>
                                        <p:cTn id="25" dur="500"/>
                                        <p:tgtEl>
                                          <p:spTgt spid="4">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4">
                                            <p:txEl>
                                              <p:pRg st="7" end="7"/>
                                            </p:txEl>
                                          </p:spTgt>
                                        </p:tgtEl>
                                        <p:attrNameLst>
                                          <p:attrName>style.visibility</p:attrName>
                                        </p:attrNameLst>
                                      </p:cBhvr>
                                      <p:to>
                                        <p:strVal val="visible"/>
                                      </p:to>
                                    </p:set>
                                    <p:animEffect transition="in" filter="fade">
                                      <p:cBhvr>
                                        <p:cTn id="28" dur="500"/>
                                        <p:tgtEl>
                                          <p:spTgt spid="4">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animEffect transition="in" filter="fade">
                                      <p:cBhvr>
                                        <p:cTn id="31"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95CD35F-9F78-468A-B7FC-590B47298FE1}"/>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94C842-079B-6076-4954-4B34BB79B426}"/>
              </a:ext>
            </a:extLst>
          </p:cNvPr>
          <p:cNvSpPr>
            <a:spLocks noGrp="1"/>
          </p:cNvSpPr>
          <p:nvPr>
            <p:ph type="title"/>
          </p:nvPr>
        </p:nvSpPr>
        <p:spPr>
          <a:xfrm>
            <a:off x="709128" y="502020"/>
            <a:ext cx="3992787" cy="1098180"/>
          </a:xfrm>
        </p:spPr>
        <p:txBody>
          <a:bodyPr anchor="b">
            <a:normAutofit/>
          </a:bodyPr>
          <a:lstStyle/>
          <a:p>
            <a:pPr algn="ctr"/>
            <a:r>
              <a:rPr lang="en-US" sz="3500" dirty="0"/>
              <a:t>Abdominal Pain Red Flags</a:t>
            </a:r>
          </a:p>
        </p:txBody>
      </p:sp>
      <p:sp>
        <p:nvSpPr>
          <p:cNvPr id="3" name="Content Placeholder 2">
            <a:extLst>
              <a:ext uri="{FF2B5EF4-FFF2-40B4-BE49-F238E27FC236}">
                <a16:creationId xmlns:a16="http://schemas.microsoft.com/office/drawing/2014/main" id="{531F71DA-4780-9BB7-1B71-848172D5F3CC}"/>
              </a:ext>
            </a:extLst>
          </p:cNvPr>
          <p:cNvSpPr>
            <a:spLocks noGrp="1"/>
          </p:cNvSpPr>
          <p:nvPr>
            <p:ph idx="1"/>
          </p:nvPr>
        </p:nvSpPr>
        <p:spPr>
          <a:xfrm>
            <a:off x="496951" y="1802744"/>
            <a:ext cx="4703477" cy="4553236"/>
          </a:xfrm>
        </p:spPr>
        <p:txBody>
          <a:bodyPr anchor="t">
            <a:noAutofit/>
          </a:bodyPr>
          <a:lstStyle/>
          <a:p>
            <a:r>
              <a:rPr lang="en-US" sz="2400" dirty="0"/>
              <a:t>Pain out of proportion</a:t>
            </a:r>
          </a:p>
          <a:p>
            <a:r>
              <a:rPr lang="en-US" sz="2400" dirty="0"/>
              <a:t>Sudden onset severe pain</a:t>
            </a:r>
          </a:p>
          <a:p>
            <a:r>
              <a:rPr lang="en-US" sz="2400" dirty="0"/>
              <a:t>Persistent or worsening pain</a:t>
            </a:r>
          </a:p>
          <a:p>
            <a:r>
              <a:rPr lang="en-US" sz="2400" dirty="0"/>
              <a:t>Syncope/near-syncope</a:t>
            </a:r>
          </a:p>
          <a:p>
            <a:r>
              <a:rPr lang="en-US" sz="2400" dirty="0"/>
              <a:t>Hypotension (even if transient)</a:t>
            </a:r>
          </a:p>
          <a:p>
            <a:r>
              <a:rPr lang="en-US" sz="2400" dirty="0"/>
              <a:t>Unexplained metabolic acidosis or elevated lactate</a:t>
            </a:r>
          </a:p>
          <a:p>
            <a:r>
              <a:rPr lang="en-US" sz="2400" dirty="0"/>
              <a:t>New confusion in the older patient</a:t>
            </a:r>
          </a:p>
          <a:p>
            <a:r>
              <a:rPr lang="en-US" sz="2400" dirty="0"/>
              <a:t>Guarding, rebound, rigidity</a:t>
            </a:r>
          </a:p>
        </p:txBody>
      </p:sp>
      <p:sp>
        <p:nvSpPr>
          <p:cNvPr id="11" name="Rectangle 10">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5"/>
            <a:ext cx="306939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2"/>
            <a:ext cx="306939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22"/>
            <a:ext cx="3051501"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10"/>
            <a:ext cx="2708601"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0C7E311-7B78-B101-CCA3-5DA18CA07D47}"/>
              </a:ext>
            </a:extLst>
          </p:cNvPr>
          <p:cNvPicPr>
            <a:picLocks noChangeAspect="1"/>
          </p:cNvPicPr>
          <p:nvPr/>
        </p:nvPicPr>
        <p:blipFill>
          <a:blip r:embed="rId2"/>
          <a:stretch>
            <a:fillRect/>
          </a:stretch>
        </p:blipFill>
        <p:spPr>
          <a:xfrm>
            <a:off x="5306975" y="1101952"/>
            <a:ext cx="3127897" cy="4685988"/>
          </a:xfrm>
          <a:prstGeom prst="rect">
            <a:avLst/>
          </a:prstGeom>
        </p:spPr>
      </p:pic>
    </p:spTree>
    <p:extLst>
      <p:ext uri="{BB962C8B-B14F-4D97-AF65-F5344CB8AC3E}">
        <p14:creationId xmlns:p14="http://schemas.microsoft.com/office/powerpoint/2010/main" val="38056276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A684396-CAC4-7390-376C-73BAFD19DB52}"/>
              </a:ext>
            </a:extLst>
          </p:cNvPr>
          <p:cNvPicPr>
            <a:picLocks noChangeAspect="1"/>
          </p:cNvPicPr>
          <p:nvPr/>
        </p:nvPicPr>
        <p:blipFill>
          <a:blip r:embed="rId2"/>
          <a:srcRect l="40781"/>
          <a:stretch>
            <a:fillRect/>
          </a:stretch>
        </p:blipFill>
        <p:spPr>
          <a:xfrm>
            <a:off x="20" y="10"/>
            <a:ext cx="725221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DFCE01E-4631-B3C9-98EF-AA26C61E8124}"/>
              </a:ext>
            </a:extLst>
          </p:cNvPr>
          <p:cNvSpPr>
            <a:spLocks noGrp="1"/>
          </p:cNvSpPr>
          <p:nvPr>
            <p:ph type="title"/>
          </p:nvPr>
        </p:nvSpPr>
        <p:spPr>
          <a:xfrm>
            <a:off x="5867400" y="125639"/>
            <a:ext cx="2604406" cy="1235075"/>
          </a:xfrm>
        </p:spPr>
        <p:txBody>
          <a:bodyPr>
            <a:normAutofit fontScale="90000"/>
          </a:bodyPr>
          <a:lstStyle/>
          <a:p>
            <a:pPr algn="ctr"/>
            <a:r>
              <a:rPr lang="en-US" sz="3200" dirty="0"/>
              <a:t>Imaging Decision Guardrails	</a:t>
            </a:r>
          </a:p>
        </p:txBody>
      </p:sp>
      <p:sp>
        <p:nvSpPr>
          <p:cNvPr id="3" name="Content Placeholder 2">
            <a:extLst>
              <a:ext uri="{FF2B5EF4-FFF2-40B4-BE49-F238E27FC236}">
                <a16:creationId xmlns:a16="http://schemas.microsoft.com/office/drawing/2014/main" id="{36C27ADF-C050-3741-C440-06C7F896FEC5}"/>
              </a:ext>
            </a:extLst>
          </p:cNvPr>
          <p:cNvSpPr>
            <a:spLocks noGrp="1"/>
          </p:cNvSpPr>
          <p:nvPr>
            <p:ph idx="1"/>
          </p:nvPr>
        </p:nvSpPr>
        <p:spPr>
          <a:xfrm>
            <a:off x="5464629" y="1578429"/>
            <a:ext cx="3559628" cy="4920341"/>
          </a:xfrm>
        </p:spPr>
        <p:txBody>
          <a:bodyPr>
            <a:noAutofit/>
          </a:bodyPr>
          <a:lstStyle/>
          <a:p>
            <a:r>
              <a:rPr lang="en-US" sz="2000" dirty="0"/>
              <a:t>Am I avoiding a CT because… (patient looks well, I got dinged for ordering too many, we’re so busy…)</a:t>
            </a:r>
          </a:p>
          <a:p>
            <a:r>
              <a:rPr lang="en-US" sz="2000" dirty="0"/>
              <a:t>Am I relying on a plain film when it’s not a good enough test?</a:t>
            </a:r>
          </a:p>
          <a:p>
            <a:r>
              <a:rPr lang="en-US" sz="2000" dirty="0"/>
              <a:t>Did I order the right test for what I’m considering? (esp. using contrast)</a:t>
            </a:r>
          </a:p>
          <a:p>
            <a:r>
              <a:rPr lang="en-US" sz="2000" dirty="0"/>
              <a:t>If imaging is negative, but I’m still worried, did I observe the patient and do repeat exams?</a:t>
            </a:r>
          </a:p>
          <a:p>
            <a:pPr lvl="1"/>
            <a:r>
              <a:rPr lang="en-US" sz="2000" dirty="0"/>
              <a:t>Early imaging can be falsely negative</a:t>
            </a:r>
          </a:p>
        </p:txBody>
      </p:sp>
    </p:spTree>
    <p:extLst>
      <p:ext uri="{BB962C8B-B14F-4D97-AF65-F5344CB8AC3E}">
        <p14:creationId xmlns:p14="http://schemas.microsoft.com/office/powerpoint/2010/main" val="3730541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98A80F3-8A41-696F-907E-999C1FAD70F2}"/>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459807F-B6FA-44D3-9A53-C55B6B568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9144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Content Placeholder 1">
            <a:extLst>
              <a:ext uri="{FF2B5EF4-FFF2-40B4-BE49-F238E27FC236}">
                <a16:creationId xmlns:a16="http://schemas.microsoft.com/office/drawing/2014/main" id="{64FF9F9C-30DF-B640-7224-A2870DC3956E}"/>
              </a:ext>
            </a:extLst>
          </p:cNvPr>
          <p:cNvPicPr>
            <a:picLocks noGrp="1" noChangeAspect="1"/>
          </p:cNvPicPr>
          <p:nvPr>
            <p:ph idx="1"/>
          </p:nvPr>
        </p:nvPicPr>
        <p:blipFill>
          <a:blip r:embed="rId2"/>
          <a:srcRect l="16275" r="10329" b="1"/>
          <a:stretch>
            <a:fillRect/>
          </a:stretch>
        </p:blipFill>
        <p:spPr>
          <a:xfrm>
            <a:off x="20" y="11"/>
            <a:ext cx="9143979" cy="4815830"/>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
        <p:nvSpPr>
          <p:cNvPr id="4" name="Title 3">
            <a:extLst>
              <a:ext uri="{FF2B5EF4-FFF2-40B4-BE49-F238E27FC236}">
                <a16:creationId xmlns:a16="http://schemas.microsoft.com/office/drawing/2014/main" id="{AA2420C5-274A-0A19-3067-7D8C82A07889}"/>
              </a:ext>
            </a:extLst>
          </p:cNvPr>
          <p:cNvSpPr>
            <a:spLocks noGrp="1"/>
          </p:cNvSpPr>
          <p:nvPr>
            <p:ph type="title"/>
          </p:nvPr>
        </p:nvSpPr>
        <p:spPr/>
        <p:txBody>
          <a:bodyPr/>
          <a:lstStyle/>
          <a:p>
            <a:endParaRPr lang="en-US"/>
          </a:p>
        </p:txBody>
      </p:sp>
      <p:sp>
        <p:nvSpPr>
          <p:cNvPr id="5" name="Title 6">
            <a:extLst>
              <a:ext uri="{FF2B5EF4-FFF2-40B4-BE49-F238E27FC236}">
                <a16:creationId xmlns:a16="http://schemas.microsoft.com/office/drawing/2014/main" id="{027E1B3A-BB32-80A9-A6AA-14D8C9CCE537}"/>
              </a:ext>
            </a:extLst>
          </p:cNvPr>
          <p:cNvSpPr txBox="1">
            <a:spLocks/>
          </p:cNvSpPr>
          <p:nvPr/>
        </p:nvSpPr>
        <p:spPr>
          <a:xfrm>
            <a:off x="941294" y="4613933"/>
            <a:ext cx="7261411" cy="1710813"/>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100" u="sng">
                <a:solidFill>
                  <a:schemeClr val="tx1">
                    <a:lumMod val="85000"/>
                    <a:lumOff val="15000"/>
                  </a:schemeClr>
                </a:solidFill>
                <a:latin typeface="Arial" panose="020B0604020202020204" pitchFamily="34" charset="0"/>
                <a:cs typeface="Arial" panose="020B0604020202020204" pitchFamily="34" charset="0"/>
              </a:rPr>
              <a:t>Minimize The Risk</a:t>
            </a:r>
            <a:br>
              <a:rPr lang="en-US" sz="3100" u="sng">
                <a:solidFill>
                  <a:schemeClr val="tx1">
                    <a:lumMod val="85000"/>
                    <a:lumOff val="15000"/>
                  </a:schemeClr>
                </a:solidFill>
                <a:latin typeface="Arial" panose="020B0604020202020204" pitchFamily="34" charset="0"/>
                <a:cs typeface="Arial" panose="020B0604020202020204" pitchFamily="34" charset="0"/>
              </a:rPr>
            </a:br>
            <a:r>
              <a:rPr lang="en-US" sz="3100">
                <a:solidFill>
                  <a:schemeClr val="tx1">
                    <a:lumMod val="85000"/>
                    <a:lumOff val="15000"/>
                  </a:schemeClr>
                </a:solidFill>
                <a:latin typeface="Arial" panose="020B0604020202020204" pitchFamily="34" charset="0"/>
                <a:cs typeface="Arial" panose="020B0604020202020204" pitchFamily="34" charset="0"/>
              </a:rPr>
              <a:t>High risk patients / complaints / situations</a:t>
            </a:r>
            <a:br>
              <a:rPr lang="en-US" sz="3100">
                <a:solidFill>
                  <a:schemeClr val="tx1">
                    <a:lumMod val="85000"/>
                    <a:lumOff val="15000"/>
                  </a:schemeClr>
                </a:solidFill>
                <a:latin typeface="Arial" panose="020B0604020202020204" pitchFamily="34" charset="0"/>
                <a:cs typeface="Arial" panose="020B0604020202020204" pitchFamily="34" charset="0"/>
              </a:rPr>
            </a:br>
            <a:r>
              <a:rPr lang="en-US" sz="3100">
                <a:solidFill>
                  <a:schemeClr val="tx1">
                    <a:lumMod val="85000"/>
                    <a:lumOff val="15000"/>
                  </a:schemeClr>
                </a:solidFill>
                <a:latin typeface="Arial" panose="020B0604020202020204" pitchFamily="34" charset="0"/>
                <a:cs typeface="Arial" panose="020B0604020202020204" pitchFamily="34" charset="0"/>
              </a:rPr>
              <a:t>What are the “can’t miss” diagnoses?</a:t>
            </a:r>
            <a:br>
              <a:rPr lang="en-US" sz="3100">
                <a:solidFill>
                  <a:schemeClr val="tx1">
                    <a:lumMod val="85000"/>
                    <a:lumOff val="15000"/>
                  </a:schemeClr>
                </a:solidFill>
                <a:latin typeface="Arial" panose="020B0604020202020204" pitchFamily="34" charset="0"/>
                <a:cs typeface="Arial" panose="020B0604020202020204" pitchFamily="34" charset="0"/>
              </a:rPr>
            </a:br>
            <a:r>
              <a:rPr lang="en-US" sz="3100">
                <a:solidFill>
                  <a:schemeClr val="tx1">
                    <a:lumMod val="85000"/>
                    <a:lumOff val="15000"/>
                  </a:schemeClr>
                </a:solidFill>
                <a:latin typeface="Arial" panose="020B0604020202020204" pitchFamily="34" charset="0"/>
                <a:cs typeface="Arial" panose="020B0604020202020204" pitchFamily="34" charset="0"/>
              </a:rPr>
              <a:t>What shouldn’t we be fooled by?</a:t>
            </a:r>
            <a:endParaRPr lang="en-US" sz="3100" dirty="0">
              <a:solidFill>
                <a:schemeClr val="tx1">
                  <a:lumMod val="85000"/>
                  <a:lumOff val="1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2382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441CBBD-DC21-F9BF-309F-8F3338438D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ED26A8-8B12-88E9-6CE5-4D9D96DCD596}"/>
              </a:ext>
            </a:extLst>
          </p:cNvPr>
          <p:cNvSpPr>
            <a:spLocks noGrp="1"/>
          </p:cNvSpPr>
          <p:nvPr>
            <p:ph type="title"/>
          </p:nvPr>
        </p:nvSpPr>
        <p:spPr>
          <a:xfrm>
            <a:off x="360759" y="3752849"/>
            <a:ext cx="2468166" cy="2452687"/>
          </a:xfrm>
        </p:spPr>
        <p:txBody>
          <a:bodyPr anchor="ctr">
            <a:normAutofit/>
          </a:bodyPr>
          <a:lstStyle/>
          <a:p>
            <a:r>
              <a:rPr lang="en-US" sz="3100"/>
              <a:t>Patterns in Missed Diagnoses</a:t>
            </a:r>
          </a:p>
        </p:txBody>
      </p:sp>
      <p:pic>
        <p:nvPicPr>
          <p:cNvPr id="5" name="Picture 4">
            <a:extLst>
              <a:ext uri="{FF2B5EF4-FFF2-40B4-BE49-F238E27FC236}">
                <a16:creationId xmlns:a16="http://schemas.microsoft.com/office/drawing/2014/main" id="{543AC760-A244-A7FD-68DE-DEC42FFFC304}"/>
              </a:ext>
            </a:extLst>
          </p:cNvPr>
          <p:cNvPicPr>
            <a:picLocks noChangeAspect="1"/>
          </p:cNvPicPr>
          <p:nvPr/>
        </p:nvPicPr>
        <p:blipFill>
          <a:blip r:embed="rId2"/>
          <a:srcRect t="24083" b="15124"/>
          <a:stretch>
            <a:fillRect/>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FFD4186E-B760-7157-A652-52503D55F95D}"/>
              </a:ext>
            </a:extLst>
          </p:cNvPr>
          <p:cNvSpPr>
            <a:spLocks noGrp="1"/>
          </p:cNvSpPr>
          <p:nvPr>
            <p:ph idx="1"/>
          </p:nvPr>
        </p:nvSpPr>
        <p:spPr>
          <a:xfrm>
            <a:off x="2373330" y="3429000"/>
            <a:ext cx="6408716" cy="3218380"/>
          </a:xfrm>
        </p:spPr>
        <p:txBody>
          <a:bodyPr anchor="ctr">
            <a:normAutofit/>
          </a:bodyPr>
          <a:lstStyle/>
          <a:p>
            <a:r>
              <a:rPr lang="en-US" sz="2400" dirty="0"/>
              <a:t>Patient is elderly or immunocompromised</a:t>
            </a:r>
          </a:p>
          <a:p>
            <a:r>
              <a:rPr lang="en-US" sz="2400" dirty="0"/>
              <a:t>Pain is atypical</a:t>
            </a:r>
          </a:p>
          <a:p>
            <a:r>
              <a:rPr lang="en-US" sz="2400" dirty="0"/>
              <a:t>Initial labs are normal</a:t>
            </a:r>
          </a:p>
          <a:p>
            <a:r>
              <a:rPr lang="en-US" sz="2400" dirty="0"/>
              <a:t>Imaging done too early and normal</a:t>
            </a:r>
          </a:p>
          <a:p>
            <a:r>
              <a:rPr lang="en-US" sz="2400" dirty="0"/>
              <a:t>No pregnancy test obtained</a:t>
            </a:r>
          </a:p>
          <a:p>
            <a:r>
              <a:rPr lang="en-US" sz="2400" dirty="0"/>
              <a:t>No ECG obtained</a:t>
            </a:r>
            <a:endParaRPr lang="en-US" sz="1800" dirty="0"/>
          </a:p>
        </p:txBody>
      </p:sp>
    </p:spTree>
    <p:extLst>
      <p:ext uri="{BB962C8B-B14F-4D97-AF65-F5344CB8AC3E}">
        <p14:creationId xmlns:p14="http://schemas.microsoft.com/office/powerpoint/2010/main" val="3022237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B30AA1A9-0486-2343-45F1-6ABC2336B879}"/>
              </a:ext>
            </a:extLst>
          </p:cNvPr>
          <p:cNvSpPr>
            <a:spLocks noGrp="1"/>
          </p:cNvSpPr>
          <p:nvPr>
            <p:ph type="title"/>
          </p:nvPr>
        </p:nvSpPr>
        <p:spPr>
          <a:xfrm>
            <a:off x="4895850" y="448721"/>
            <a:ext cx="3535497" cy="1225650"/>
          </a:xfrm>
        </p:spPr>
        <p:txBody>
          <a:bodyPr anchor="b">
            <a:normAutofit/>
          </a:bodyPr>
          <a:lstStyle/>
          <a:p>
            <a:pPr algn="ctr"/>
            <a:r>
              <a:rPr lang="en-US" sz="4000" dirty="0">
                <a:solidFill>
                  <a:schemeClr val="bg1"/>
                </a:solidFill>
              </a:rPr>
              <a:t>Must Do’s - Workup</a:t>
            </a:r>
          </a:p>
        </p:txBody>
      </p:sp>
      <p:pic>
        <p:nvPicPr>
          <p:cNvPr id="4" name="Picture 3">
            <a:extLst>
              <a:ext uri="{FF2B5EF4-FFF2-40B4-BE49-F238E27FC236}">
                <a16:creationId xmlns:a16="http://schemas.microsoft.com/office/drawing/2014/main" id="{575D5005-CC51-2508-3C59-491D4641E311}"/>
              </a:ext>
            </a:extLst>
          </p:cNvPr>
          <p:cNvPicPr>
            <a:picLocks noChangeAspect="1"/>
          </p:cNvPicPr>
          <p:nvPr/>
        </p:nvPicPr>
        <p:blipFill>
          <a:blip r:embed="rId2"/>
          <a:stretch>
            <a:fillRect/>
          </a:stretch>
        </p:blipFill>
        <p:spPr>
          <a:xfrm>
            <a:off x="286226" y="980393"/>
            <a:ext cx="3742812" cy="5271565"/>
          </a:xfrm>
          <a:prstGeom prst="rect">
            <a:avLst/>
          </a:prstGeom>
        </p:spPr>
      </p:pic>
      <p:cxnSp>
        <p:nvCxnSpPr>
          <p:cNvPr id="11" name="Straight Connector 10">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895850" y="1749756"/>
            <a:ext cx="353872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FFCEB54-54A8-3D11-5FEC-96ECA9A78AB1}"/>
              </a:ext>
            </a:extLst>
          </p:cNvPr>
          <p:cNvSpPr>
            <a:spLocks noGrp="1"/>
          </p:cNvSpPr>
          <p:nvPr>
            <p:ph idx="1"/>
          </p:nvPr>
        </p:nvSpPr>
        <p:spPr>
          <a:xfrm>
            <a:off x="4212771" y="1909192"/>
            <a:ext cx="4778829" cy="3647710"/>
          </a:xfrm>
        </p:spPr>
        <p:txBody>
          <a:bodyPr>
            <a:noAutofit/>
          </a:bodyPr>
          <a:lstStyle/>
          <a:p>
            <a:r>
              <a:rPr lang="en-US" sz="2400" dirty="0">
                <a:solidFill>
                  <a:schemeClr val="bg1"/>
                </a:solidFill>
              </a:rPr>
              <a:t>Check pregnancy test in all reproductive-aged women</a:t>
            </a:r>
          </a:p>
          <a:p>
            <a:r>
              <a:rPr lang="en-US" sz="2400" dirty="0">
                <a:solidFill>
                  <a:schemeClr val="bg1"/>
                </a:solidFill>
              </a:rPr>
              <a:t>Examine the abdomen (REALLY examine it)</a:t>
            </a:r>
          </a:p>
          <a:p>
            <a:r>
              <a:rPr lang="en-US" sz="2400" dirty="0">
                <a:solidFill>
                  <a:schemeClr val="bg1"/>
                </a:solidFill>
              </a:rPr>
              <a:t>Check pulses distally</a:t>
            </a:r>
          </a:p>
          <a:p>
            <a:r>
              <a:rPr lang="en-US" sz="2400" dirty="0">
                <a:solidFill>
                  <a:schemeClr val="bg1"/>
                </a:solidFill>
              </a:rPr>
              <a:t>Look for a hernia</a:t>
            </a:r>
          </a:p>
          <a:p>
            <a:r>
              <a:rPr lang="en-US" sz="2400" dirty="0">
                <a:solidFill>
                  <a:schemeClr val="bg1"/>
                </a:solidFill>
              </a:rPr>
              <a:t>Rectal or pelvic if indicated</a:t>
            </a:r>
          </a:p>
          <a:p>
            <a:r>
              <a:rPr lang="en-US" sz="2400" dirty="0">
                <a:solidFill>
                  <a:schemeClr val="bg1"/>
                </a:solidFill>
              </a:rPr>
              <a:t>Serial exams </a:t>
            </a:r>
          </a:p>
          <a:p>
            <a:pPr lvl="1"/>
            <a:r>
              <a:rPr lang="en-US" dirty="0">
                <a:solidFill>
                  <a:schemeClr val="bg1"/>
                </a:solidFill>
              </a:rPr>
              <a:t>After pain meds, during stay, before discharging </a:t>
            </a:r>
          </a:p>
          <a:p>
            <a:pPr lvl="1"/>
            <a:r>
              <a:rPr lang="en-US" dirty="0">
                <a:solidFill>
                  <a:schemeClr val="bg1"/>
                </a:solidFill>
              </a:rPr>
              <a:t>Note: No re-exam is a common finding in lawsuits</a:t>
            </a:r>
          </a:p>
        </p:txBody>
      </p:sp>
      <p:cxnSp>
        <p:nvCxnSpPr>
          <p:cNvPr id="13" name="Straight Connector 12">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895850" y="5707672"/>
            <a:ext cx="35354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3153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A295F2A-F4A8-9D82-CF2B-21EA96055D96}"/>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2FC683AB-F98E-3F48-F508-06C85082E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F067EFAA-DFCC-1E37-D8D4-B3B9AC20A5E7}"/>
              </a:ext>
            </a:extLst>
          </p:cNvPr>
          <p:cNvPicPr>
            <a:picLocks noChangeAspect="1"/>
          </p:cNvPicPr>
          <p:nvPr/>
        </p:nvPicPr>
        <p:blipFill>
          <a:blip r:embed="rId2"/>
          <a:stretch>
            <a:fillRect/>
          </a:stretch>
        </p:blipFill>
        <p:spPr>
          <a:xfrm>
            <a:off x="286226" y="980393"/>
            <a:ext cx="3742812" cy="5271565"/>
          </a:xfrm>
          <a:prstGeom prst="rect">
            <a:avLst/>
          </a:prstGeom>
        </p:spPr>
      </p:pic>
      <p:cxnSp>
        <p:nvCxnSpPr>
          <p:cNvPr id="11" name="Straight Connector 10">
            <a:extLst>
              <a:ext uri="{FF2B5EF4-FFF2-40B4-BE49-F238E27FC236}">
                <a16:creationId xmlns:a16="http://schemas.microsoft.com/office/drawing/2014/main" id="{E2452DC4-54E2-274E-AEC1-7FB2B634EF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895850" y="1749756"/>
            <a:ext cx="353872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DC5E2E6-9A5D-A9F5-8677-0DA15E309043}"/>
              </a:ext>
            </a:extLst>
          </p:cNvPr>
          <p:cNvSpPr>
            <a:spLocks noGrp="1"/>
          </p:cNvSpPr>
          <p:nvPr>
            <p:ph idx="1"/>
          </p:nvPr>
        </p:nvSpPr>
        <p:spPr>
          <a:xfrm>
            <a:off x="4212771" y="821933"/>
            <a:ext cx="4778829" cy="4734969"/>
          </a:xfrm>
        </p:spPr>
        <p:txBody>
          <a:bodyPr>
            <a:noAutofit/>
          </a:bodyPr>
          <a:lstStyle/>
          <a:p>
            <a:r>
              <a:rPr lang="en-US" dirty="0">
                <a:solidFill>
                  <a:schemeClr val="bg1"/>
                </a:solidFill>
              </a:rPr>
              <a:t>Have I ruled out vascular causes?</a:t>
            </a:r>
          </a:p>
          <a:p>
            <a:r>
              <a:rPr lang="en-US" dirty="0">
                <a:solidFill>
                  <a:schemeClr val="bg1"/>
                </a:solidFill>
              </a:rPr>
              <a:t>Have I considered </a:t>
            </a:r>
            <a:r>
              <a:rPr lang="en-US" dirty="0" err="1">
                <a:solidFill>
                  <a:schemeClr val="bg1"/>
                </a:solidFill>
              </a:rPr>
              <a:t>extraabdominal</a:t>
            </a:r>
            <a:r>
              <a:rPr lang="en-US" dirty="0">
                <a:solidFill>
                  <a:schemeClr val="bg1"/>
                </a:solidFill>
              </a:rPr>
              <a:t> causes?</a:t>
            </a:r>
          </a:p>
          <a:p>
            <a:r>
              <a:rPr lang="en-US" dirty="0">
                <a:solidFill>
                  <a:schemeClr val="bg1"/>
                </a:solidFill>
              </a:rPr>
              <a:t>Did I get an ECG?</a:t>
            </a:r>
          </a:p>
          <a:p>
            <a:r>
              <a:rPr lang="en-US" dirty="0">
                <a:solidFill>
                  <a:schemeClr val="bg1"/>
                </a:solidFill>
              </a:rPr>
              <a:t>Did I check a pregnancy test?</a:t>
            </a:r>
          </a:p>
          <a:p>
            <a:r>
              <a:rPr lang="en-US" dirty="0">
                <a:solidFill>
                  <a:schemeClr val="bg1"/>
                </a:solidFill>
              </a:rPr>
              <a:t>Is the pain out of proportion?</a:t>
            </a:r>
          </a:p>
          <a:p>
            <a:r>
              <a:rPr lang="en-US" dirty="0">
                <a:solidFill>
                  <a:schemeClr val="bg1"/>
                </a:solidFill>
              </a:rPr>
              <a:t>Is the patient elderly or diabetic?</a:t>
            </a:r>
          </a:p>
          <a:p>
            <a:r>
              <a:rPr lang="en-US" dirty="0">
                <a:solidFill>
                  <a:srgbClr val="FFFF00"/>
                </a:solidFill>
              </a:rPr>
              <a:t>Did I do serial exams?</a:t>
            </a:r>
          </a:p>
        </p:txBody>
      </p:sp>
      <p:cxnSp>
        <p:nvCxnSpPr>
          <p:cNvPr id="13" name="Straight Connector 12">
            <a:extLst>
              <a:ext uri="{FF2B5EF4-FFF2-40B4-BE49-F238E27FC236}">
                <a16:creationId xmlns:a16="http://schemas.microsoft.com/office/drawing/2014/main" id="{1B71A0A5-755B-D9FC-F405-39950F0F53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895850" y="5707672"/>
            <a:ext cx="35354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1504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3FCB16D-0425-5036-DB70-DD024F4CB21A}"/>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21235302-4175-9CED-4981-314A6CAE2FA9}"/>
              </a:ext>
            </a:extLst>
          </p:cNvPr>
          <p:cNvSpPr>
            <a:spLocks noGrp="1"/>
          </p:cNvSpPr>
          <p:nvPr>
            <p:ph type="title"/>
          </p:nvPr>
        </p:nvSpPr>
        <p:spPr>
          <a:xfrm>
            <a:off x="515125" y="1153572"/>
            <a:ext cx="2400300" cy="4461163"/>
          </a:xfrm>
        </p:spPr>
        <p:txBody>
          <a:bodyPr>
            <a:normAutofit/>
          </a:bodyPr>
          <a:lstStyle/>
          <a:p>
            <a:r>
              <a:rPr lang="en-US">
                <a:solidFill>
                  <a:srgbClr val="FFFFFF"/>
                </a:solidFill>
              </a:rPr>
              <a:t>General Tenets</a:t>
            </a: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561532FF-6BF6-9CC6-0007-8FBCF6C7C86A}"/>
              </a:ext>
            </a:extLst>
          </p:cNvPr>
          <p:cNvSpPr>
            <a:spLocks noGrp="1"/>
          </p:cNvSpPr>
          <p:nvPr>
            <p:ph idx="1"/>
          </p:nvPr>
        </p:nvSpPr>
        <p:spPr>
          <a:xfrm>
            <a:off x="3335481" y="591344"/>
            <a:ext cx="5179868" cy="5585619"/>
          </a:xfrm>
        </p:spPr>
        <p:txBody>
          <a:bodyPr anchor="ctr">
            <a:normAutofit/>
          </a:bodyPr>
          <a:lstStyle/>
          <a:p>
            <a:r>
              <a:rPr lang="en-US" u="sng" dirty="0">
                <a:solidFill>
                  <a:srgbClr val="FF0000"/>
                </a:solidFill>
              </a:rPr>
              <a:t>Risk factors are more important than your initial exam</a:t>
            </a:r>
          </a:p>
          <a:p>
            <a:r>
              <a:rPr lang="en-US" u="sng" dirty="0">
                <a:solidFill>
                  <a:srgbClr val="FF0000"/>
                </a:solidFill>
              </a:rPr>
              <a:t>Serial exams save lives</a:t>
            </a:r>
          </a:p>
          <a:p>
            <a:r>
              <a:rPr lang="en-US" dirty="0"/>
              <a:t>Don’t let normal tests results reassure you</a:t>
            </a:r>
          </a:p>
          <a:p>
            <a:pPr lvl="1"/>
            <a:r>
              <a:rPr lang="en-US" dirty="0"/>
              <a:t>If the pain is severe or unexplained, still be worried</a:t>
            </a:r>
          </a:p>
          <a:p>
            <a:r>
              <a:rPr lang="en-US" u="sng" dirty="0">
                <a:solidFill>
                  <a:srgbClr val="FF0000"/>
                </a:solidFill>
              </a:rPr>
              <a:t>Beware the older patient with AP</a:t>
            </a:r>
          </a:p>
          <a:p>
            <a:r>
              <a:rPr lang="en-US" u="sng" dirty="0">
                <a:solidFill>
                  <a:srgbClr val="FF0000"/>
                </a:solidFill>
              </a:rPr>
              <a:t>Normal labs do not rule out catastrophic pathology</a:t>
            </a:r>
          </a:p>
          <a:p>
            <a:endParaRPr lang="en-US" dirty="0"/>
          </a:p>
        </p:txBody>
      </p:sp>
    </p:spTree>
    <p:extLst>
      <p:ext uri="{BB962C8B-B14F-4D97-AF65-F5344CB8AC3E}">
        <p14:creationId xmlns:p14="http://schemas.microsoft.com/office/powerpoint/2010/main" val="4240931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fade">
                                      <p:cBhvr>
                                        <p:cTn id="15" dur="500"/>
                                        <p:tgtEl>
                                          <p:spTgt spid="4">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4" end="4"/>
                                            </p:txEl>
                                          </p:spTgt>
                                        </p:tgtEl>
                                        <p:attrNameLst>
                                          <p:attrName>style.visibility</p:attrName>
                                        </p:attrNameLst>
                                      </p:cBhvr>
                                      <p:to>
                                        <p:strVal val="visible"/>
                                      </p:to>
                                    </p:set>
                                    <p:animEffect transition="in" filter="fade">
                                      <p:cBhvr>
                                        <p:cTn id="20" dur="500"/>
                                        <p:tgtEl>
                                          <p:spTgt spid="4">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Effect transition="in" filter="fade">
                                      <p:cBhvr>
                                        <p:cTn id="25"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DD29ED6-F43D-EF58-F1C0-9D8E497CCFF4}"/>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C8548839-59BD-E24D-E5A7-0B2E7E8B6E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D84F255C-D225-C459-BCA9-D6F570797E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9144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00E60847-1E07-F73A-F234-E7D33CE3197C}"/>
              </a:ext>
            </a:extLst>
          </p:cNvPr>
          <p:cNvPicPr>
            <a:picLocks noGrp="1" noChangeAspect="1"/>
          </p:cNvPicPr>
          <p:nvPr>
            <p:ph idx="4294967295"/>
          </p:nvPr>
        </p:nvPicPr>
        <p:blipFill>
          <a:blip r:embed="rId2"/>
          <a:srcRect r="10999" b="-2"/>
          <a:stretch>
            <a:fillRect/>
          </a:stretch>
        </p:blipFill>
        <p:spPr>
          <a:xfrm>
            <a:off x="20" y="1"/>
            <a:ext cx="9143980" cy="6858000"/>
          </a:xfrm>
          <a:custGeom>
            <a:avLst/>
            <a:gdLst/>
            <a:ahLst/>
            <a:cxnLst/>
            <a:rect l="l" t="t" r="r" b="b"/>
            <a:pathLst>
              <a:path w="12191999" h="6842601">
                <a:moveTo>
                  <a:pt x="0" y="0"/>
                </a:moveTo>
                <a:lnTo>
                  <a:pt x="12191999" y="0"/>
                </a:lnTo>
                <a:lnTo>
                  <a:pt x="12191999" y="6842601"/>
                </a:lnTo>
                <a:lnTo>
                  <a:pt x="10316981" y="6842601"/>
                </a:lnTo>
                <a:cubicBezTo>
                  <a:pt x="10312796" y="6835189"/>
                  <a:pt x="10163183" y="6730124"/>
                  <a:pt x="10158998" y="6722712"/>
                </a:cubicBezTo>
                <a:cubicBezTo>
                  <a:pt x="10120278" y="6678190"/>
                  <a:pt x="10156462" y="6716223"/>
                  <a:pt x="10090349" y="6671420"/>
                </a:cubicBezTo>
                <a:cubicBezTo>
                  <a:pt x="10043032" y="6655694"/>
                  <a:pt x="9995855" y="6551879"/>
                  <a:pt x="9955425" y="6498018"/>
                </a:cubicBezTo>
                <a:cubicBezTo>
                  <a:pt x="9939618" y="6480021"/>
                  <a:pt x="9915110" y="6461677"/>
                  <a:pt x="9891265" y="6454528"/>
                </a:cubicBezTo>
                <a:cubicBezTo>
                  <a:pt x="9868239" y="6464957"/>
                  <a:pt x="9865423" y="6431640"/>
                  <a:pt x="9848227" y="6426063"/>
                </a:cubicBezTo>
                <a:cubicBezTo>
                  <a:pt x="9838059" y="6433162"/>
                  <a:pt x="9815047" y="6410348"/>
                  <a:pt x="9812354" y="6399604"/>
                </a:cubicBezTo>
                <a:cubicBezTo>
                  <a:pt x="9825285" y="6377997"/>
                  <a:pt x="9725923" y="6372757"/>
                  <a:pt x="9725915" y="6356381"/>
                </a:cubicBezTo>
                <a:cubicBezTo>
                  <a:pt x="9696279" y="6348066"/>
                  <a:pt x="9591199" y="6354143"/>
                  <a:pt x="9575033" y="6325258"/>
                </a:cubicBezTo>
                <a:cubicBezTo>
                  <a:pt x="9516434" y="6303128"/>
                  <a:pt x="9441613" y="6276805"/>
                  <a:pt x="9415626" y="6271777"/>
                </a:cubicBezTo>
                <a:cubicBezTo>
                  <a:pt x="9378293" y="6313495"/>
                  <a:pt x="9281935" y="6171365"/>
                  <a:pt x="9171493" y="6150430"/>
                </a:cubicBezTo>
                <a:cubicBezTo>
                  <a:pt x="9155426" y="6152396"/>
                  <a:pt x="9147439" y="6151015"/>
                  <a:pt x="9146018" y="6139864"/>
                </a:cubicBezTo>
                <a:cubicBezTo>
                  <a:pt x="9112029" y="6132441"/>
                  <a:pt x="9087339" y="6101138"/>
                  <a:pt x="9059635" y="6109957"/>
                </a:cubicBezTo>
                <a:cubicBezTo>
                  <a:pt x="9024424" y="6092144"/>
                  <a:pt x="9043048" y="6078417"/>
                  <a:pt x="9010911" y="6064789"/>
                </a:cubicBezTo>
                <a:lnTo>
                  <a:pt x="8866811" y="6028191"/>
                </a:lnTo>
                <a:cubicBezTo>
                  <a:pt x="8846465" y="6021172"/>
                  <a:pt x="8825221" y="6000527"/>
                  <a:pt x="8804584" y="5994237"/>
                </a:cubicBezTo>
                <a:lnTo>
                  <a:pt x="8783071" y="5990448"/>
                </a:lnTo>
                <a:lnTo>
                  <a:pt x="8770456" y="5978060"/>
                </a:lnTo>
                <a:cubicBezTo>
                  <a:pt x="8764772" y="5975259"/>
                  <a:pt x="8757695" y="5974720"/>
                  <a:pt x="8748297" y="5978070"/>
                </a:cubicBezTo>
                <a:cubicBezTo>
                  <a:pt x="8730344" y="5973495"/>
                  <a:pt x="8679808" y="5955894"/>
                  <a:pt x="8662742" y="5950603"/>
                </a:cubicBezTo>
                <a:lnTo>
                  <a:pt x="8645902" y="5946326"/>
                </a:lnTo>
                <a:lnTo>
                  <a:pt x="8638176" y="5938358"/>
                </a:lnTo>
                <a:cubicBezTo>
                  <a:pt x="8625897" y="5932642"/>
                  <a:pt x="8594811" y="5922073"/>
                  <a:pt x="8572224" y="5912032"/>
                </a:cubicBezTo>
                <a:cubicBezTo>
                  <a:pt x="8553809" y="5897782"/>
                  <a:pt x="8529845" y="5886100"/>
                  <a:pt x="8502655" y="5878114"/>
                </a:cubicBezTo>
                <a:cubicBezTo>
                  <a:pt x="8496990" y="5883034"/>
                  <a:pt x="8489611" y="5872566"/>
                  <a:pt x="8485159" y="5869819"/>
                </a:cubicBezTo>
                <a:cubicBezTo>
                  <a:pt x="8483457" y="5873482"/>
                  <a:pt x="8471232" y="5872664"/>
                  <a:pt x="8468539" y="5868711"/>
                </a:cubicBezTo>
                <a:cubicBezTo>
                  <a:pt x="8389167" y="5836352"/>
                  <a:pt x="8421742" y="5881497"/>
                  <a:pt x="8379810" y="5849376"/>
                </a:cubicBezTo>
                <a:cubicBezTo>
                  <a:pt x="8371729" y="5846373"/>
                  <a:pt x="8364483" y="5846766"/>
                  <a:pt x="8357758" y="5848601"/>
                </a:cubicBezTo>
                <a:lnTo>
                  <a:pt x="8315264" y="5836192"/>
                </a:lnTo>
                <a:cubicBezTo>
                  <a:pt x="8299077" y="5829531"/>
                  <a:pt x="8281671" y="5824011"/>
                  <a:pt x="8263455" y="5819793"/>
                </a:cubicBezTo>
                <a:cubicBezTo>
                  <a:pt x="8257386" y="5826849"/>
                  <a:pt x="8245582" y="5813448"/>
                  <a:pt x="8239287" y="5810141"/>
                </a:cubicBezTo>
                <a:cubicBezTo>
                  <a:pt x="8237965" y="5815186"/>
                  <a:pt x="8222226" y="5815108"/>
                  <a:pt x="8217888" y="5810039"/>
                </a:cubicBezTo>
                <a:cubicBezTo>
                  <a:pt x="8109447" y="5773303"/>
                  <a:pt x="8161302" y="5831037"/>
                  <a:pt x="8100547" y="5791517"/>
                </a:cubicBezTo>
                <a:cubicBezTo>
                  <a:pt x="8089574" y="5788167"/>
                  <a:pt x="8080448" y="5789295"/>
                  <a:pt x="8072316" y="5792309"/>
                </a:cubicBezTo>
                <a:lnTo>
                  <a:pt x="8056967" y="5800648"/>
                </a:lnTo>
                <a:lnTo>
                  <a:pt x="8047885" y="5795270"/>
                </a:lnTo>
                <a:cubicBezTo>
                  <a:pt x="8010204" y="5788738"/>
                  <a:pt x="7996426" y="5797608"/>
                  <a:pt x="7977128" y="5783189"/>
                </a:cubicBezTo>
                <a:cubicBezTo>
                  <a:pt x="7943466" y="5775577"/>
                  <a:pt x="7904823" y="5770953"/>
                  <a:pt x="7874392" y="5763715"/>
                </a:cubicBezTo>
                <a:cubicBezTo>
                  <a:pt x="7860337" y="5743777"/>
                  <a:pt x="7817541" y="5748989"/>
                  <a:pt x="7794543" y="5739759"/>
                </a:cubicBezTo>
                <a:cubicBezTo>
                  <a:pt x="7784688" y="5731467"/>
                  <a:pt x="7776709" y="5729004"/>
                  <a:pt x="7763762" y="5734031"/>
                </a:cubicBezTo>
                <a:cubicBezTo>
                  <a:pt x="7718781" y="5694154"/>
                  <a:pt x="7732231" y="5727368"/>
                  <a:pt x="7685889" y="5707234"/>
                </a:cubicBezTo>
                <a:cubicBezTo>
                  <a:pt x="7646521" y="5687607"/>
                  <a:pt x="7600389" y="5671470"/>
                  <a:pt x="7566744" y="5634586"/>
                </a:cubicBezTo>
                <a:cubicBezTo>
                  <a:pt x="7561306" y="5624813"/>
                  <a:pt x="7543589" y="5618525"/>
                  <a:pt x="7527170" y="5620542"/>
                </a:cubicBezTo>
                <a:cubicBezTo>
                  <a:pt x="7524343" y="5620889"/>
                  <a:pt x="7521664" y="5621475"/>
                  <a:pt x="7519214" y="5622280"/>
                </a:cubicBezTo>
                <a:cubicBezTo>
                  <a:pt x="7500062" y="5596964"/>
                  <a:pt x="7480476" y="5604337"/>
                  <a:pt x="7473157" y="5588143"/>
                </a:cubicBezTo>
                <a:cubicBezTo>
                  <a:pt x="7433415" y="5574859"/>
                  <a:pt x="7395118" y="5582388"/>
                  <a:pt x="7388000" y="5568063"/>
                </a:cubicBezTo>
                <a:cubicBezTo>
                  <a:pt x="7366403" y="5564920"/>
                  <a:pt x="7332262" y="5573848"/>
                  <a:pt x="7320876" y="5557698"/>
                </a:cubicBezTo>
                <a:cubicBezTo>
                  <a:pt x="7314891" y="5568111"/>
                  <a:pt x="7299319" y="5544964"/>
                  <a:pt x="7284480" y="5549820"/>
                </a:cubicBezTo>
                <a:cubicBezTo>
                  <a:pt x="7273570" y="5554430"/>
                  <a:pt x="7266301" y="5548483"/>
                  <a:pt x="7256619" y="5546379"/>
                </a:cubicBezTo>
                <a:cubicBezTo>
                  <a:pt x="7242503" y="5549088"/>
                  <a:pt x="7202543" y="5533379"/>
                  <a:pt x="7193112" y="5525289"/>
                </a:cubicBezTo>
                <a:cubicBezTo>
                  <a:pt x="7172259" y="5499151"/>
                  <a:pt x="7108617" y="5505485"/>
                  <a:pt x="7090943" y="5485177"/>
                </a:cubicBezTo>
                <a:cubicBezTo>
                  <a:pt x="7083637" y="5481419"/>
                  <a:pt x="7076140" y="5479148"/>
                  <a:pt x="7068566" y="5477809"/>
                </a:cubicBezTo>
                <a:lnTo>
                  <a:pt x="7023035" y="5476595"/>
                </a:lnTo>
                <a:lnTo>
                  <a:pt x="7001197" y="5476163"/>
                </a:lnTo>
                <a:cubicBezTo>
                  <a:pt x="7016126" y="5454256"/>
                  <a:pt x="6943549" y="5466815"/>
                  <a:pt x="6967472" y="5451057"/>
                </a:cubicBezTo>
                <a:cubicBezTo>
                  <a:pt x="6931240" y="5443544"/>
                  <a:pt x="6920843" y="5429649"/>
                  <a:pt x="6883334" y="5418880"/>
                </a:cubicBezTo>
                <a:lnTo>
                  <a:pt x="6742417" y="5386446"/>
                </a:lnTo>
                <a:cubicBezTo>
                  <a:pt x="6690532" y="5366095"/>
                  <a:pt x="6665174" y="5364632"/>
                  <a:pt x="6618315" y="5353085"/>
                </a:cubicBezTo>
                <a:cubicBezTo>
                  <a:pt x="6581698" y="5304210"/>
                  <a:pt x="6547395" y="5315779"/>
                  <a:pt x="6521050" y="5283194"/>
                </a:cubicBezTo>
                <a:cubicBezTo>
                  <a:pt x="6469114" y="5268862"/>
                  <a:pt x="6472597" y="5253957"/>
                  <a:pt x="6414460" y="5253832"/>
                </a:cubicBezTo>
                <a:lnTo>
                  <a:pt x="6362535" y="5220502"/>
                </a:lnTo>
                <a:cubicBezTo>
                  <a:pt x="6350866" y="5213881"/>
                  <a:pt x="6347641" y="5215777"/>
                  <a:pt x="6344443" y="5214103"/>
                </a:cubicBezTo>
                <a:lnTo>
                  <a:pt x="6343344" y="5210454"/>
                </a:lnTo>
                <a:lnTo>
                  <a:pt x="6333344" y="5205307"/>
                </a:lnTo>
                <a:lnTo>
                  <a:pt x="6315602" y="5193288"/>
                </a:lnTo>
                <a:lnTo>
                  <a:pt x="6310442" y="5192802"/>
                </a:lnTo>
                <a:lnTo>
                  <a:pt x="6280815" y="5177420"/>
                </a:lnTo>
                <a:lnTo>
                  <a:pt x="6279533" y="5178045"/>
                </a:lnTo>
                <a:cubicBezTo>
                  <a:pt x="6275980" y="5179097"/>
                  <a:pt x="6272084" y="5179212"/>
                  <a:pt x="6267362" y="5177370"/>
                </a:cubicBezTo>
                <a:cubicBezTo>
                  <a:pt x="6261796" y="5192470"/>
                  <a:pt x="6259530" y="5180933"/>
                  <a:pt x="6246095" y="5174167"/>
                </a:cubicBezTo>
                <a:lnTo>
                  <a:pt x="6155252" y="5161201"/>
                </a:lnTo>
                <a:lnTo>
                  <a:pt x="6148525" y="5158442"/>
                </a:lnTo>
                <a:lnTo>
                  <a:pt x="6148187" y="5158573"/>
                </a:lnTo>
                <a:cubicBezTo>
                  <a:pt x="6146292" y="5158370"/>
                  <a:pt x="6143916" y="5157611"/>
                  <a:pt x="6140686" y="5156032"/>
                </a:cubicBezTo>
                <a:lnTo>
                  <a:pt x="6136260" y="5153413"/>
                </a:lnTo>
                <a:lnTo>
                  <a:pt x="6123208" y="5148061"/>
                </a:lnTo>
                <a:lnTo>
                  <a:pt x="6117367" y="5147451"/>
                </a:lnTo>
                <a:lnTo>
                  <a:pt x="5957305" y="5146062"/>
                </a:lnTo>
                <a:cubicBezTo>
                  <a:pt x="5920540" y="5140405"/>
                  <a:pt x="5887096" y="5142015"/>
                  <a:pt x="5857259" y="5132052"/>
                </a:cubicBezTo>
                <a:cubicBezTo>
                  <a:pt x="5843335" y="5135303"/>
                  <a:pt x="5830921" y="5135493"/>
                  <a:pt x="5821375" y="5125606"/>
                </a:cubicBezTo>
                <a:cubicBezTo>
                  <a:pt x="5786501" y="5122615"/>
                  <a:pt x="5775399" y="5132648"/>
                  <a:pt x="5755916" y="5120171"/>
                </a:cubicBezTo>
                <a:cubicBezTo>
                  <a:pt x="5732132" y="5135438"/>
                  <a:pt x="5732735" y="5128211"/>
                  <a:pt x="5725007" y="5121437"/>
                </a:cubicBezTo>
                <a:lnTo>
                  <a:pt x="5723810" y="5120848"/>
                </a:lnTo>
                <a:lnTo>
                  <a:pt x="5720531" y="5123048"/>
                </a:lnTo>
                <a:lnTo>
                  <a:pt x="5714794" y="5123371"/>
                </a:lnTo>
                <a:lnTo>
                  <a:pt x="5700141" y="5120131"/>
                </a:lnTo>
                <a:lnTo>
                  <a:pt x="5694799" y="5118234"/>
                </a:lnTo>
                <a:cubicBezTo>
                  <a:pt x="5691058" y="5117179"/>
                  <a:pt x="5688491" y="5116804"/>
                  <a:pt x="5686627" y="5116903"/>
                </a:cubicBezTo>
                <a:lnTo>
                  <a:pt x="5686371" y="5117086"/>
                </a:lnTo>
                <a:lnTo>
                  <a:pt x="5678818" y="5115416"/>
                </a:lnTo>
                <a:cubicBezTo>
                  <a:pt x="5666199" y="5112102"/>
                  <a:pt x="5654035" y="5108410"/>
                  <a:pt x="5642547" y="5104511"/>
                </a:cubicBezTo>
                <a:cubicBezTo>
                  <a:pt x="5629444" y="5114945"/>
                  <a:pt x="5588783" y="5093343"/>
                  <a:pt x="5587979" y="5116963"/>
                </a:cubicBezTo>
                <a:cubicBezTo>
                  <a:pt x="5572317" y="5112380"/>
                  <a:pt x="5564904" y="5101292"/>
                  <a:pt x="5566635" y="5117158"/>
                </a:cubicBezTo>
                <a:cubicBezTo>
                  <a:pt x="5561375" y="5116079"/>
                  <a:pt x="5557787" y="5116811"/>
                  <a:pt x="5554952" y="5118417"/>
                </a:cubicBezTo>
                <a:lnTo>
                  <a:pt x="5554039" y="5119241"/>
                </a:lnTo>
                <a:lnTo>
                  <a:pt x="5514253" y="5109018"/>
                </a:lnTo>
                <a:lnTo>
                  <a:pt x="5492156" y="5099904"/>
                </a:lnTo>
                <a:lnTo>
                  <a:pt x="5480446" y="5096385"/>
                </a:lnTo>
                <a:lnTo>
                  <a:pt x="5477744" y="5092939"/>
                </a:lnTo>
                <a:cubicBezTo>
                  <a:pt x="5474490" y="5090581"/>
                  <a:pt x="5469391" y="5088951"/>
                  <a:pt x="5460150" y="5088988"/>
                </a:cubicBezTo>
                <a:lnTo>
                  <a:pt x="5457901" y="5089459"/>
                </a:lnTo>
                <a:lnTo>
                  <a:pt x="5444243" y="5082761"/>
                </a:lnTo>
                <a:cubicBezTo>
                  <a:pt x="5439993" y="5080007"/>
                  <a:pt x="5436418" y="5076805"/>
                  <a:pt x="5433825" y="5072992"/>
                </a:cubicBezTo>
                <a:cubicBezTo>
                  <a:pt x="5379442" y="5082090"/>
                  <a:pt x="5336110" y="5058382"/>
                  <a:pt x="5280996" y="5052402"/>
                </a:cubicBezTo>
                <a:cubicBezTo>
                  <a:pt x="5250806" y="5043777"/>
                  <a:pt x="5168599" y="5048109"/>
                  <a:pt x="5161582" y="5019668"/>
                </a:cubicBezTo>
                <a:cubicBezTo>
                  <a:pt x="5121870" y="5011383"/>
                  <a:pt x="5095637" y="5009222"/>
                  <a:pt x="5042717" y="5002692"/>
                </a:cubicBezTo>
                <a:cubicBezTo>
                  <a:pt x="4991136" y="4972487"/>
                  <a:pt x="4902282" y="4979360"/>
                  <a:pt x="4840514" y="4959306"/>
                </a:cubicBezTo>
                <a:cubicBezTo>
                  <a:pt x="4799904" y="4976415"/>
                  <a:pt x="4824087" y="4958371"/>
                  <a:pt x="4786778" y="4956661"/>
                </a:cubicBezTo>
                <a:cubicBezTo>
                  <a:pt x="4801901" y="4937231"/>
                  <a:pt x="4739845" y="4961208"/>
                  <a:pt x="4743741" y="4937104"/>
                </a:cubicBezTo>
                <a:cubicBezTo>
                  <a:pt x="4736829" y="4937557"/>
                  <a:pt x="4730010" y="4938753"/>
                  <a:pt x="4723136" y="4940138"/>
                </a:cubicBezTo>
                <a:lnTo>
                  <a:pt x="4719535" y="4940850"/>
                </a:lnTo>
                <a:lnTo>
                  <a:pt x="4706143" y="4939586"/>
                </a:lnTo>
                <a:lnTo>
                  <a:pt x="4701098" y="4944372"/>
                </a:lnTo>
                <a:lnTo>
                  <a:pt x="4680034" y="4946157"/>
                </a:lnTo>
                <a:cubicBezTo>
                  <a:pt x="4672339" y="4946029"/>
                  <a:pt x="4664292" y="4944964"/>
                  <a:pt x="4655740" y="4942396"/>
                </a:cubicBezTo>
                <a:cubicBezTo>
                  <a:pt x="4636359" y="4929384"/>
                  <a:pt x="4599700" y="4935346"/>
                  <a:pt x="4569298" y="4929596"/>
                </a:cubicBezTo>
                <a:lnTo>
                  <a:pt x="4555977" y="4924356"/>
                </a:lnTo>
                <a:lnTo>
                  <a:pt x="4508949" y="4921648"/>
                </a:lnTo>
                <a:cubicBezTo>
                  <a:pt x="4495668" y="4920437"/>
                  <a:pt x="4482007" y="4918694"/>
                  <a:pt x="4467838" y="4915993"/>
                </a:cubicBezTo>
                <a:lnTo>
                  <a:pt x="4441948" y="4909300"/>
                </a:lnTo>
                <a:lnTo>
                  <a:pt x="4394719" y="4901820"/>
                </a:lnTo>
                <a:lnTo>
                  <a:pt x="4356810" y="4905146"/>
                </a:lnTo>
                <a:lnTo>
                  <a:pt x="4222144" y="4909117"/>
                </a:lnTo>
                <a:cubicBezTo>
                  <a:pt x="4202488" y="4913903"/>
                  <a:pt x="4184742" y="4933491"/>
                  <a:pt x="4160481" y="4923474"/>
                </a:cubicBezTo>
                <a:cubicBezTo>
                  <a:pt x="4165854" y="4934564"/>
                  <a:pt x="4131661" y="4919946"/>
                  <a:pt x="4124879" y="4929303"/>
                </a:cubicBezTo>
                <a:cubicBezTo>
                  <a:pt x="4120895" y="4937086"/>
                  <a:pt x="4109593" y="4934464"/>
                  <a:pt x="4100114" y="4936007"/>
                </a:cubicBezTo>
                <a:cubicBezTo>
                  <a:pt x="4091835" y="4943256"/>
                  <a:pt x="4045978" y="4943549"/>
                  <a:pt x="4030957" y="4939826"/>
                </a:cubicBezTo>
                <a:cubicBezTo>
                  <a:pt x="3989825" y="4924453"/>
                  <a:pt x="3946860" y="4952050"/>
                  <a:pt x="3913764" y="4940618"/>
                </a:cubicBezTo>
                <a:cubicBezTo>
                  <a:pt x="3904534" y="4939906"/>
                  <a:pt x="3896577" y="4940543"/>
                  <a:pt x="3889457" y="4942017"/>
                </a:cubicBezTo>
                <a:lnTo>
                  <a:pt x="3871115" y="4948115"/>
                </a:lnTo>
                <a:lnTo>
                  <a:pt x="3869086" y="4953796"/>
                </a:lnTo>
                <a:lnTo>
                  <a:pt x="3856124" y="4955351"/>
                </a:lnTo>
                <a:lnTo>
                  <a:pt x="3835967" y="4964002"/>
                </a:lnTo>
                <a:cubicBezTo>
                  <a:pt x="3826465" y="4939857"/>
                  <a:pt x="3782586" y="4975947"/>
                  <a:pt x="3785910" y="4953998"/>
                </a:cubicBezTo>
                <a:cubicBezTo>
                  <a:pt x="3750785" y="4960085"/>
                  <a:pt x="3699033" y="4941571"/>
                  <a:pt x="3671085" y="4966563"/>
                </a:cubicBezTo>
                <a:cubicBezTo>
                  <a:pt x="3621255" y="4971431"/>
                  <a:pt x="3562637" y="4982991"/>
                  <a:pt x="3486928" y="4983204"/>
                </a:cubicBezTo>
                <a:cubicBezTo>
                  <a:pt x="3446030" y="4983424"/>
                  <a:pt x="3343460" y="4965124"/>
                  <a:pt x="3280956" y="4963864"/>
                </a:cubicBezTo>
                <a:cubicBezTo>
                  <a:pt x="3227193" y="4969510"/>
                  <a:pt x="3256481" y="4962609"/>
                  <a:pt x="3211563" y="4982704"/>
                </a:cubicBezTo>
                <a:cubicBezTo>
                  <a:pt x="3207119" y="4979549"/>
                  <a:pt x="3170070" y="4977192"/>
                  <a:pt x="3164681" y="4975408"/>
                </a:cubicBezTo>
                <a:lnTo>
                  <a:pt x="3127171" y="4968229"/>
                </a:lnTo>
                <a:lnTo>
                  <a:pt x="3096889" y="4965619"/>
                </a:lnTo>
                <a:cubicBezTo>
                  <a:pt x="3088441" y="4967572"/>
                  <a:pt x="3082883" y="4967054"/>
                  <a:pt x="3078620" y="4965444"/>
                </a:cubicBezTo>
                <a:lnTo>
                  <a:pt x="3074275" y="4962670"/>
                </a:lnTo>
                <a:lnTo>
                  <a:pt x="3036436" y="4957455"/>
                </a:lnTo>
                <a:lnTo>
                  <a:pt x="3031995" y="4958829"/>
                </a:lnTo>
                <a:lnTo>
                  <a:pt x="2994028" y="4956800"/>
                </a:lnTo>
                <a:cubicBezTo>
                  <a:pt x="2992299" y="4958944"/>
                  <a:pt x="2989407" y="4960397"/>
                  <a:pt x="2984001" y="4960444"/>
                </a:cubicBezTo>
                <a:cubicBezTo>
                  <a:pt x="2994191" y="4975446"/>
                  <a:pt x="2981386" y="4966249"/>
                  <a:pt x="2964542" y="4965062"/>
                </a:cubicBezTo>
                <a:cubicBezTo>
                  <a:pt x="2976613" y="4988096"/>
                  <a:pt x="2927627" y="4975618"/>
                  <a:pt x="2921274" y="4988440"/>
                </a:cubicBezTo>
                <a:cubicBezTo>
                  <a:pt x="2908629" y="4987050"/>
                  <a:pt x="2895476" y="4985998"/>
                  <a:pt x="2882111" y="4985411"/>
                </a:cubicBezTo>
                <a:lnTo>
                  <a:pt x="2874282" y="4985361"/>
                </a:lnTo>
                <a:cubicBezTo>
                  <a:pt x="2874237" y="4985437"/>
                  <a:pt x="2874193" y="4985514"/>
                  <a:pt x="2874147" y="4985591"/>
                </a:cubicBezTo>
                <a:cubicBezTo>
                  <a:pt x="2872492" y="4986074"/>
                  <a:pt x="2869935" y="4986243"/>
                  <a:pt x="2865932" y="4985999"/>
                </a:cubicBezTo>
                <a:lnTo>
                  <a:pt x="2860008" y="4985269"/>
                </a:lnTo>
                <a:lnTo>
                  <a:pt x="2844819" y="4985172"/>
                </a:lnTo>
                <a:lnTo>
                  <a:pt x="2839735" y="4986676"/>
                </a:lnTo>
                <a:lnTo>
                  <a:pt x="2837922" y="4989488"/>
                </a:lnTo>
                <a:lnTo>
                  <a:pt x="2836507" y="4989165"/>
                </a:lnTo>
                <a:cubicBezTo>
                  <a:pt x="2825749" y="4984209"/>
                  <a:pt x="2822382" y="4977089"/>
                  <a:pt x="2808859" y="4996804"/>
                </a:cubicBezTo>
                <a:cubicBezTo>
                  <a:pt x="2784233" y="4988767"/>
                  <a:pt x="2779499" y="5000786"/>
                  <a:pt x="2745907" y="5005126"/>
                </a:cubicBezTo>
                <a:cubicBezTo>
                  <a:pt x="2731796" y="4997536"/>
                  <a:pt x="2720518" y="5000295"/>
                  <a:pt x="2709519" y="5006333"/>
                </a:cubicBezTo>
                <a:cubicBezTo>
                  <a:pt x="2676766" y="5002878"/>
                  <a:pt x="2646981" y="5011377"/>
                  <a:pt x="2610212" y="5013529"/>
                </a:cubicBezTo>
                <a:cubicBezTo>
                  <a:pt x="2570359" y="5003730"/>
                  <a:pt x="2550109" y="5021491"/>
                  <a:pt x="2510814" y="5023713"/>
                </a:cubicBezTo>
                <a:cubicBezTo>
                  <a:pt x="2476639" y="5006722"/>
                  <a:pt x="2482834" y="5038639"/>
                  <a:pt x="2462736" y="5045398"/>
                </a:cubicBezTo>
                <a:lnTo>
                  <a:pt x="2457050" y="5046022"/>
                </a:lnTo>
                <a:lnTo>
                  <a:pt x="2442184" y="5043549"/>
                </a:lnTo>
                <a:lnTo>
                  <a:pt x="2436703" y="5041929"/>
                </a:lnTo>
                <a:cubicBezTo>
                  <a:pt x="2432888" y="5041072"/>
                  <a:pt x="2430299" y="5040830"/>
                  <a:pt x="2428451" y="5041027"/>
                </a:cubicBezTo>
                <a:lnTo>
                  <a:pt x="2420551" y="5039949"/>
                </a:lnTo>
                <a:cubicBezTo>
                  <a:pt x="2407700" y="5037296"/>
                  <a:pt x="2395274" y="5034239"/>
                  <a:pt x="2383501" y="5030941"/>
                </a:cubicBezTo>
                <a:cubicBezTo>
                  <a:pt x="2362992" y="5032521"/>
                  <a:pt x="2317884" y="5047662"/>
                  <a:pt x="2297493" y="5049431"/>
                </a:cubicBezTo>
                <a:lnTo>
                  <a:pt x="2261156" y="5041558"/>
                </a:lnTo>
                <a:lnTo>
                  <a:pt x="2200581" y="5024964"/>
                </a:lnTo>
                <a:lnTo>
                  <a:pt x="2198380" y="5025550"/>
                </a:lnTo>
                <a:lnTo>
                  <a:pt x="2116066" y="5019568"/>
                </a:lnTo>
                <a:cubicBezTo>
                  <a:pt x="2111600" y="5017036"/>
                  <a:pt x="2059664" y="5006071"/>
                  <a:pt x="2056754" y="5002394"/>
                </a:cubicBezTo>
                <a:cubicBezTo>
                  <a:pt x="2003393" y="5014336"/>
                  <a:pt x="1998298" y="5008800"/>
                  <a:pt x="1942916" y="5005703"/>
                </a:cubicBezTo>
                <a:cubicBezTo>
                  <a:pt x="1882138" y="4994708"/>
                  <a:pt x="1836966" y="4976630"/>
                  <a:pt x="1796717" y="4970423"/>
                </a:cubicBezTo>
                <a:cubicBezTo>
                  <a:pt x="1724075" y="4959337"/>
                  <a:pt x="1636218" y="4936339"/>
                  <a:pt x="1583222" y="4931235"/>
                </a:cubicBezTo>
                <a:cubicBezTo>
                  <a:pt x="1544265" y="4950469"/>
                  <a:pt x="1556109" y="4927628"/>
                  <a:pt x="1518821" y="4927872"/>
                </a:cubicBezTo>
                <a:cubicBezTo>
                  <a:pt x="1497291" y="4925112"/>
                  <a:pt x="1483221" y="4916728"/>
                  <a:pt x="1471837" y="4914678"/>
                </a:cubicBezTo>
                <a:lnTo>
                  <a:pt x="1450515" y="4915578"/>
                </a:lnTo>
                <a:lnTo>
                  <a:pt x="1437078" y="4915016"/>
                </a:lnTo>
                <a:lnTo>
                  <a:pt x="1432462" y="4920065"/>
                </a:lnTo>
                <a:lnTo>
                  <a:pt x="1411645" y="4922952"/>
                </a:lnTo>
                <a:cubicBezTo>
                  <a:pt x="1384856" y="4920079"/>
                  <a:pt x="1306656" y="4907389"/>
                  <a:pt x="1271729" y="4902828"/>
                </a:cubicBezTo>
                <a:cubicBezTo>
                  <a:pt x="1258697" y="4896954"/>
                  <a:pt x="1213546" y="4890036"/>
                  <a:pt x="1202076" y="4895589"/>
                </a:cubicBezTo>
                <a:cubicBezTo>
                  <a:pt x="1192059" y="4895561"/>
                  <a:pt x="1182171" y="4891311"/>
                  <a:pt x="1174670" y="4898040"/>
                </a:cubicBezTo>
                <a:cubicBezTo>
                  <a:pt x="1163701" y="4905820"/>
                  <a:pt x="1136874" y="4886643"/>
                  <a:pt x="1137035" y="4897965"/>
                </a:cubicBezTo>
                <a:cubicBezTo>
                  <a:pt x="1117838" y="4884693"/>
                  <a:pt x="1091386" y="4900421"/>
                  <a:pt x="1069882" y="4901859"/>
                </a:cubicBezTo>
                <a:cubicBezTo>
                  <a:pt x="1055589" y="4889467"/>
                  <a:pt x="1024570" y="4904705"/>
                  <a:pt x="980935" y="4900090"/>
                </a:cubicBezTo>
                <a:cubicBezTo>
                  <a:pt x="947614" y="4895538"/>
                  <a:pt x="913224" y="4886405"/>
                  <a:pt x="869960" y="4874547"/>
                </a:cubicBezTo>
                <a:cubicBezTo>
                  <a:pt x="819114" y="4845820"/>
                  <a:pt x="768074" y="4839770"/>
                  <a:pt x="721345" y="4828937"/>
                </a:cubicBezTo>
                <a:cubicBezTo>
                  <a:pt x="667944" y="4819060"/>
                  <a:pt x="698286" y="4848426"/>
                  <a:pt x="635428" y="4819153"/>
                </a:cubicBezTo>
                <a:cubicBezTo>
                  <a:pt x="626286" y="4826707"/>
                  <a:pt x="617638" y="4825980"/>
                  <a:pt x="604106" y="4819994"/>
                </a:cubicBezTo>
                <a:cubicBezTo>
                  <a:pt x="583276" y="4822237"/>
                  <a:pt x="539859" y="4835097"/>
                  <a:pt x="510451" y="4832608"/>
                </a:cubicBezTo>
                <a:cubicBezTo>
                  <a:pt x="489781" y="4829929"/>
                  <a:pt x="443867" y="4807857"/>
                  <a:pt x="427656" y="4805062"/>
                </a:cubicBezTo>
                <a:cubicBezTo>
                  <a:pt x="424088" y="4806479"/>
                  <a:pt x="419580" y="4809736"/>
                  <a:pt x="413184" y="4815837"/>
                </a:cubicBezTo>
                <a:cubicBezTo>
                  <a:pt x="387673" y="4805882"/>
                  <a:pt x="379855" y="4817328"/>
                  <a:pt x="341772" y="4818825"/>
                </a:cubicBezTo>
                <a:cubicBezTo>
                  <a:pt x="327795" y="4810179"/>
                  <a:pt x="314729" y="4811964"/>
                  <a:pt x="301266" y="4817000"/>
                </a:cubicBezTo>
                <a:cubicBezTo>
                  <a:pt x="265781" y="4810886"/>
                  <a:pt x="231017" y="4816794"/>
                  <a:pt x="189886" y="4815871"/>
                </a:cubicBezTo>
                <a:cubicBezTo>
                  <a:pt x="147910" y="4802917"/>
                  <a:pt x="121702" y="4818738"/>
                  <a:pt x="77762" y="4817675"/>
                </a:cubicBezTo>
                <a:cubicBezTo>
                  <a:pt x="38733" y="4795315"/>
                  <a:pt x="44308" y="4840244"/>
                  <a:pt x="8164" y="4835320"/>
                </a:cubicBezTo>
                <a:lnTo>
                  <a:pt x="0" y="4832771"/>
                </a:lnTo>
                <a:close/>
              </a:path>
            </a:pathLst>
          </a:custGeom>
        </p:spPr>
      </p:pic>
      <p:sp>
        <p:nvSpPr>
          <p:cNvPr id="7" name="Title 6">
            <a:extLst>
              <a:ext uri="{FF2B5EF4-FFF2-40B4-BE49-F238E27FC236}">
                <a16:creationId xmlns:a16="http://schemas.microsoft.com/office/drawing/2014/main" id="{5DD3241C-1C3B-F00A-9A0E-018EC40234C6}"/>
              </a:ext>
            </a:extLst>
          </p:cNvPr>
          <p:cNvSpPr>
            <a:spLocks noGrp="1"/>
          </p:cNvSpPr>
          <p:nvPr>
            <p:ph type="ctrTitle"/>
          </p:nvPr>
        </p:nvSpPr>
        <p:spPr>
          <a:xfrm>
            <a:off x="449863" y="5234320"/>
            <a:ext cx="7468452" cy="752217"/>
          </a:xfrm>
        </p:spPr>
        <p:txBody>
          <a:bodyPr anchor="b">
            <a:noAutofit/>
          </a:bodyPr>
          <a:lstStyle/>
          <a:p>
            <a:pPr algn="l"/>
            <a:r>
              <a:rPr lang="en-US" sz="5400" dirty="0">
                <a:solidFill>
                  <a:schemeClr val="tx1">
                    <a:lumMod val="85000"/>
                    <a:lumOff val="15000"/>
                  </a:schemeClr>
                </a:solidFill>
              </a:rPr>
              <a:t>Take a cognitive pause…</a:t>
            </a:r>
          </a:p>
        </p:txBody>
      </p:sp>
    </p:spTree>
    <p:extLst>
      <p:ext uri="{BB962C8B-B14F-4D97-AF65-F5344CB8AC3E}">
        <p14:creationId xmlns:p14="http://schemas.microsoft.com/office/powerpoint/2010/main" val="30540279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F1F0F691-27DC-1B36-E700-A01FE4F79835}"/>
              </a:ext>
            </a:extLst>
          </p:cNvPr>
          <p:cNvPicPr>
            <a:picLocks noChangeAspect="1"/>
          </p:cNvPicPr>
          <p:nvPr/>
        </p:nvPicPr>
        <p:blipFill>
          <a:blip r:embed="rId2"/>
          <a:srcRect l="30265" r="12209" b="9091"/>
          <a:stretch>
            <a:fillRect/>
          </a:stretch>
        </p:blipFill>
        <p:spPr>
          <a:xfrm>
            <a:off x="2642616" y="10"/>
            <a:ext cx="6501384" cy="6857990"/>
          </a:xfrm>
          <a:prstGeom prst="rect">
            <a:avLst/>
          </a:prstGeom>
        </p:spPr>
      </p:pic>
      <p:sp>
        <p:nvSpPr>
          <p:cNvPr id="11" name="Rectangle 10">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317450"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7192CB0F-D824-BE5B-DA36-1DD97654C55D}"/>
              </a:ext>
            </a:extLst>
          </p:cNvPr>
          <p:cNvSpPr>
            <a:spLocks noGrp="1"/>
          </p:cNvSpPr>
          <p:nvPr>
            <p:ph type="title"/>
          </p:nvPr>
        </p:nvSpPr>
        <p:spPr/>
        <p:txBody>
          <a:bodyPr/>
          <a:lstStyle/>
          <a:p>
            <a:endParaRPr lang="en-US"/>
          </a:p>
        </p:txBody>
      </p:sp>
      <p:sp>
        <p:nvSpPr>
          <p:cNvPr id="6" name="Title 1">
            <a:extLst>
              <a:ext uri="{FF2B5EF4-FFF2-40B4-BE49-F238E27FC236}">
                <a16:creationId xmlns:a16="http://schemas.microsoft.com/office/drawing/2014/main" id="{8DB585CC-A311-DDA2-2B3E-13D15848C001}"/>
              </a:ext>
            </a:extLst>
          </p:cNvPr>
          <p:cNvSpPr txBox="1">
            <a:spLocks/>
          </p:cNvSpPr>
          <p:nvPr/>
        </p:nvSpPr>
        <p:spPr>
          <a:xfrm>
            <a:off x="624805" y="1665514"/>
            <a:ext cx="3017520" cy="371689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a:t>“If the patient gets sicker or dies within the next 24 hours, what diagnosis will I wish I had ruled out?”</a:t>
            </a:r>
            <a:endParaRPr lang="en-US" sz="3600" dirty="0"/>
          </a:p>
        </p:txBody>
      </p:sp>
    </p:spTree>
    <p:extLst>
      <p:ext uri="{BB962C8B-B14F-4D97-AF65-F5344CB8AC3E}">
        <p14:creationId xmlns:p14="http://schemas.microsoft.com/office/powerpoint/2010/main" val="18069903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A73B737-A437-89BD-C6BC-A91D1890D40C}"/>
              </a:ext>
            </a:extLst>
          </p:cNvPr>
          <p:cNvPicPr>
            <a:picLocks noGrp="1" noChangeAspect="1"/>
          </p:cNvPicPr>
          <p:nvPr>
            <p:ph idx="1"/>
          </p:nvPr>
        </p:nvPicPr>
        <p:blipFill>
          <a:blip r:embed="rId2"/>
          <a:srcRect l="4875" r="6124" b="-1"/>
          <a:stretch>
            <a:fillRect/>
          </a:stretch>
        </p:blipFill>
        <p:spPr>
          <a:xfrm>
            <a:off x="20" y="10"/>
            <a:ext cx="9143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332BFE-DF31-58DA-8FDC-5E5FC3B89AC1}"/>
              </a:ext>
            </a:extLst>
          </p:cNvPr>
          <p:cNvSpPr>
            <a:spLocks noGrp="1"/>
          </p:cNvSpPr>
          <p:nvPr>
            <p:ph type="title"/>
          </p:nvPr>
        </p:nvSpPr>
        <p:spPr>
          <a:xfrm>
            <a:off x="392906" y="5317240"/>
            <a:ext cx="8408194" cy="744836"/>
          </a:xfrm>
        </p:spPr>
        <p:txBody>
          <a:bodyPr vert="horz" lIns="91440" tIns="45720" rIns="91440" bIns="45720" rtlCol="0" anchor="ctr">
            <a:normAutofit/>
          </a:bodyPr>
          <a:lstStyle/>
          <a:p>
            <a:pPr algn="ctr"/>
            <a:r>
              <a:rPr lang="en-US" sz="3100" dirty="0">
                <a:solidFill>
                  <a:schemeClr val="tx1">
                    <a:lumMod val="85000"/>
                    <a:lumOff val="15000"/>
                  </a:schemeClr>
                </a:solidFill>
              </a:rPr>
              <a:t>“My stomach pain is getting worse and worse”</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51981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sX0" fmla="*/ 0 w 2606040"/>
              <a:gd name="csY0" fmla="*/ 0 h 18288"/>
              <a:gd name="csX1" fmla="*/ 625450 w 2606040"/>
              <a:gd name="csY1" fmla="*/ 0 h 18288"/>
              <a:gd name="csX2" fmla="*/ 1224839 w 2606040"/>
              <a:gd name="csY2" fmla="*/ 0 h 18288"/>
              <a:gd name="csX3" fmla="*/ 1824228 w 2606040"/>
              <a:gd name="csY3" fmla="*/ 0 h 18288"/>
              <a:gd name="csX4" fmla="*/ 2606040 w 2606040"/>
              <a:gd name="csY4" fmla="*/ 0 h 18288"/>
              <a:gd name="csX5" fmla="*/ 2606040 w 2606040"/>
              <a:gd name="csY5" fmla="*/ 18288 h 18288"/>
              <a:gd name="csX6" fmla="*/ 1902409 w 2606040"/>
              <a:gd name="csY6" fmla="*/ 18288 h 18288"/>
              <a:gd name="csX7" fmla="*/ 1276960 w 2606040"/>
              <a:gd name="csY7" fmla="*/ 18288 h 18288"/>
              <a:gd name="csX8" fmla="*/ 677570 w 2606040"/>
              <a:gd name="csY8" fmla="*/ 18288 h 18288"/>
              <a:gd name="csX9" fmla="*/ 0 w 2606040"/>
              <a:gd name="csY9" fmla="*/ 18288 h 18288"/>
              <a:gd name="csX10" fmla="*/ 0 w 2606040"/>
              <a:gd name="csY10"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B7CF3FC-17A9-BBF3-8558-4E9F7A643834}"/>
              </a:ext>
            </a:extLst>
          </p:cNvPr>
          <p:cNvSpPr>
            <a:spLocks noGrp="1"/>
          </p:cNvSpPr>
          <p:nvPr>
            <p:ph idx="1"/>
          </p:nvPr>
        </p:nvSpPr>
        <p:spPr>
          <a:xfrm>
            <a:off x="297952" y="2872899"/>
            <a:ext cx="3606228" cy="3817838"/>
          </a:xfrm>
        </p:spPr>
        <p:txBody>
          <a:bodyPr>
            <a:normAutofit/>
          </a:bodyPr>
          <a:lstStyle/>
          <a:p>
            <a:r>
              <a:rPr lang="en-US" sz="1900" dirty="0"/>
              <a:t>42-year-old male presents with 7 days of increasing diffuse abdominal pain. Mild at first, now so bad he can’t sleep and requests pain medication. He feels nauseated but has not vomited. Pain started after he finished a 100-mile bicycle ride. No fever, diarrhea. </a:t>
            </a:r>
          </a:p>
          <a:p>
            <a:r>
              <a:rPr lang="en-US" sz="1900" dirty="0"/>
              <a:t>No PSH. Only PMH – unprovoked DVT several years ago, on no meds. </a:t>
            </a:r>
          </a:p>
        </p:txBody>
      </p:sp>
      <p:pic>
        <p:nvPicPr>
          <p:cNvPr id="4" name="Picture 3">
            <a:extLst>
              <a:ext uri="{FF2B5EF4-FFF2-40B4-BE49-F238E27FC236}">
                <a16:creationId xmlns:a16="http://schemas.microsoft.com/office/drawing/2014/main" id="{1ED7F262-E5AD-70A7-374A-3AAAE6AA1779}"/>
              </a:ext>
            </a:extLst>
          </p:cNvPr>
          <p:cNvPicPr>
            <a:picLocks noChangeAspect="1"/>
          </p:cNvPicPr>
          <p:nvPr/>
        </p:nvPicPr>
        <p:blipFill>
          <a:blip r:embed="rId2"/>
          <a:srcRect l="22040" r="21540"/>
          <a:stretch>
            <a:fillRect/>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Title 1">
            <a:extLst>
              <a:ext uri="{FF2B5EF4-FFF2-40B4-BE49-F238E27FC236}">
                <a16:creationId xmlns:a16="http://schemas.microsoft.com/office/drawing/2014/main" id="{14060405-8FD6-FA44-2D6F-FD0ADBEBEDE1}"/>
              </a:ext>
            </a:extLst>
          </p:cNvPr>
          <p:cNvSpPr>
            <a:spLocks noGrp="1"/>
          </p:cNvSpPr>
          <p:nvPr>
            <p:ph type="title"/>
          </p:nvPr>
        </p:nvSpPr>
        <p:spPr>
          <a:xfrm>
            <a:off x="433179" y="538835"/>
            <a:ext cx="3276451" cy="1509324"/>
          </a:xfrm>
        </p:spPr>
        <p:txBody>
          <a:bodyPr anchor="b">
            <a:normAutofit/>
          </a:bodyPr>
          <a:lstStyle/>
          <a:p>
            <a:pPr algn="ctr"/>
            <a:r>
              <a:rPr lang="en-US" sz="4700" dirty="0"/>
              <a:t>“It’s Getting Worse…”</a:t>
            </a:r>
          </a:p>
        </p:txBody>
      </p:sp>
    </p:spTree>
    <p:extLst>
      <p:ext uri="{BB962C8B-B14F-4D97-AF65-F5344CB8AC3E}">
        <p14:creationId xmlns:p14="http://schemas.microsoft.com/office/powerpoint/2010/main" val="15132481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CA6E18C-9BFF-0118-086E-6C3D783D3F9D}"/>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E5C3D504-839E-279F-D604-AD4DC9ED15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sketchy line">
            <a:extLst>
              <a:ext uri="{FF2B5EF4-FFF2-40B4-BE49-F238E27FC236}">
                <a16:creationId xmlns:a16="http://schemas.microsoft.com/office/drawing/2014/main" id="{F262B972-29CC-76FF-612B-B61D13C73E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sX0" fmla="*/ 0 w 2606040"/>
              <a:gd name="csY0" fmla="*/ 0 h 18288"/>
              <a:gd name="csX1" fmla="*/ 625450 w 2606040"/>
              <a:gd name="csY1" fmla="*/ 0 h 18288"/>
              <a:gd name="csX2" fmla="*/ 1224839 w 2606040"/>
              <a:gd name="csY2" fmla="*/ 0 h 18288"/>
              <a:gd name="csX3" fmla="*/ 1824228 w 2606040"/>
              <a:gd name="csY3" fmla="*/ 0 h 18288"/>
              <a:gd name="csX4" fmla="*/ 2606040 w 2606040"/>
              <a:gd name="csY4" fmla="*/ 0 h 18288"/>
              <a:gd name="csX5" fmla="*/ 2606040 w 2606040"/>
              <a:gd name="csY5" fmla="*/ 18288 h 18288"/>
              <a:gd name="csX6" fmla="*/ 1902409 w 2606040"/>
              <a:gd name="csY6" fmla="*/ 18288 h 18288"/>
              <a:gd name="csX7" fmla="*/ 1276960 w 2606040"/>
              <a:gd name="csY7" fmla="*/ 18288 h 18288"/>
              <a:gd name="csX8" fmla="*/ 677570 w 2606040"/>
              <a:gd name="csY8" fmla="*/ 18288 h 18288"/>
              <a:gd name="csX9" fmla="*/ 0 w 2606040"/>
              <a:gd name="csY9" fmla="*/ 18288 h 18288"/>
              <a:gd name="csX10" fmla="*/ 0 w 2606040"/>
              <a:gd name="csY10"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02A3368C-DD0B-BC18-153F-490A85B5B412}"/>
              </a:ext>
            </a:extLst>
          </p:cNvPr>
          <p:cNvSpPr>
            <a:spLocks noGrp="1"/>
          </p:cNvSpPr>
          <p:nvPr>
            <p:ph idx="1"/>
          </p:nvPr>
        </p:nvSpPr>
        <p:spPr>
          <a:xfrm>
            <a:off x="480060" y="2872899"/>
            <a:ext cx="3182691" cy="3320668"/>
          </a:xfrm>
        </p:spPr>
        <p:txBody>
          <a:bodyPr>
            <a:normAutofit/>
          </a:bodyPr>
          <a:lstStyle/>
          <a:p>
            <a:r>
              <a:rPr lang="en-US" sz="1900" dirty="0"/>
              <a:t>Vitals – HR 120, RR 20, otherwise normal.</a:t>
            </a:r>
          </a:p>
          <a:p>
            <a:r>
              <a:rPr lang="en-US" sz="1900" dirty="0"/>
              <a:t>Exam normal except mild diffuse abdominal tenderness; no peritoneal signs. </a:t>
            </a:r>
          </a:p>
          <a:p>
            <a:r>
              <a:rPr lang="en-US" sz="1900" dirty="0"/>
              <a:t>Given 5 mg IV morphine, IVF. No improvement. </a:t>
            </a:r>
          </a:p>
          <a:p>
            <a:r>
              <a:rPr lang="en-US" sz="1900" dirty="0"/>
              <a:t>What now?</a:t>
            </a:r>
          </a:p>
        </p:txBody>
      </p:sp>
      <p:pic>
        <p:nvPicPr>
          <p:cNvPr id="4" name="Picture 3">
            <a:extLst>
              <a:ext uri="{FF2B5EF4-FFF2-40B4-BE49-F238E27FC236}">
                <a16:creationId xmlns:a16="http://schemas.microsoft.com/office/drawing/2014/main" id="{811303B0-2250-FA35-5C6A-3800E0E062B6}"/>
              </a:ext>
            </a:extLst>
          </p:cNvPr>
          <p:cNvPicPr>
            <a:picLocks noChangeAspect="1"/>
          </p:cNvPicPr>
          <p:nvPr/>
        </p:nvPicPr>
        <p:blipFill>
          <a:blip r:embed="rId2"/>
          <a:srcRect l="22040" r="21540"/>
          <a:stretch>
            <a:fillRect/>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Title 1">
            <a:extLst>
              <a:ext uri="{FF2B5EF4-FFF2-40B4-BE49-F238E27FC236}">
                <a16:creationId xmlns:a16="http://schemas.microsoft.com/office/drawing/2014/main" id="{F80944F9-29EC-9553-B20D-7EB08CE4B8D0}"/>
              </a:ext>
            </a:extLst>
          </p:cNvPr>
          <p:cNvSpPr>
            <a:spLocks noGrp="1"/>
          </p:cNvSpPr>
          <p:nvPr>
            <p:ph type="title"/>
          </p:nvPr>
        </p:nvSpPr>
        <p:spPr>
          <a:xfrm>
            <a:off x="433179" y="538835"/>
            <a:ext cx="3276451" cy="1509324"/>
          </a:xfrm>
        </p:spPr>
        <p:txBody>
          <a:bodyPr anchor="b">
            <a:normAutofit/>
          </a:bodyPr>
          <a:lstStyle/>
          <a:p>
            <a:pPr algn="ctr"/>
            <a:r>
              <a:rPr lang="en-US" sz="4700" dirty="0"/>
              <a:t>“It’s Getting Worse…”</a:t>
            </a:r>
          </a:p>
        </p:txBody>
      </p:sp>
    </p:spTree>
    <p:extLst>
      <p:ext uri="{BB962C8B-B14F-4D97-AF65-F5344CB8AC3E}">
        <p14:creationId xmlns:p14="http://schemas.microsoft.com/office/powerpoint/2010/main" val="1927013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DC73974-2094-CA04-75C6-F949E3BD6DE7}"/>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33CAC55-16D2-D110-DFF4-CB65E624D5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sketchy line">
            <a:extLst>
              <a:ext uri="{FF2B5EF4-FFF2-40B4-BE49-F238E27FC236}">
                <a16:creationId xmlns:a16="http://schemas.microsoft.com/office/drawing/2014/main" id="{72BB967D-0832-A85D-17AF-A1000E946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sX0" fmla="*/ 0 w 2606040"/>
              <a:gd name="csY0" fmla="*/ 0 h 18288"/>
              <a:gd name="csX1" fmla="*/ 625450 w 2606040"/>
              <a:gd name="csY1" fmla="*/ 0 h 18288"/>
              <a:gd name="csX2" fmla="*/ 1224839 w 2606040"/>
              <a:gd name="csY2" fmla="*/ 0 h 18288"/>
              <a:gd name="csX3" fmla="*/ 1824228 w 2606040"/>
              <a:gd name="csY3" fmla="*/ 0 h 18288"/>
              <a:gd name="csX4" fmla="*/ 2606040 w 2606040"/>
              <a:gd name="csY4" fmla="*/ 0 h 18288"/>
              <a:gd name="csX5" fmla="*/ 2606040 w 2606040"/>
              <a:gd name="csY5" fmla="*/ 18288 h 18288"/>
              <a:gd name="csX6" fmla="*/ 1902409 w 2606040"/>
              <a:gd name="csY6" fmla="*/ 18288 h 18288"/>
              <a:gd name="csX7" fmla="*/ 1276960 w 2606040"/>
              <a:gd name="csY7" fmla="*/ 18288 h 18288"/>
              <a:gd name="csX8" fmla="*/ 677570 w 2606040"/>
              <a:gd name="csY8" fmla="*/ 18288 h 18288"/>
              <a:gd name="csX9" fmla="*/ 0 w 2606040"/>
              <a:gd name="csY9" fmla="*/ 18288 h 18288"/>
              <a:gd name="csX10" fmla="*/ 0 w 2606040"/>
              <a:gd name="csY10"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B19BC238-13A2-607B-9331-8847B3093B89}"/>
              </a:ext>
            </a:extLst>
          </p:cNvPr>
          <p:cNvSpPr>
            <a:spLocks noGrp="1"/>
          </p:cNvSpPr>
          <p:nvPr>
            <p:ph idx="1"/>
          </p:nvPr>
        </p:nvSpPr>
        <p:spPr>
          <a:xfrm>
            <a:off x="480060" y="2872899"/>
            <a:ext cx="3182691" cy="3320668"/>
          </a:xfrm>
        </p:spPr>
        <p:txBody>
          <a:bodyPr>
            <a:normAutofit fontScale="92500" lnSpcReduction="20000"/>
          </a:bodyPr>
          <a:lstStyle/>
          <a:p>
            <a:r>
              <a:rPr lang="en-US" sz="1900" dirty="0"/>
              <a:t>Patient given several doses of morphine with no improvement in pain. </a:t>
            </a:r>
          </a:p>
          <a:p>
            <a:r>
              <a:rPr lang="en-US" sz="1900" dirty="0"/>
              <a:t>Patient still diffusely tender.</a:t>
            </a:r>
          </a:p>
          <a:p>
            <a:r>
              <a:rPr lang="en-US" sz="1900" dirty="0"/>
              <a:t>HR still 120. </a:t>
            </a:r>
          </a:p>
          <a:p>
            <a:r>
              <a:rPr lang="en-US" sz="1900" dirty="0"/>
              <a:t>What now? </a:t>
            </a:r>
          </a:p>
          <a:p>
            <a:r>
              <a:rPr lang="en-US" sz="1900" dirty="0"/>
              <a:t>Labs and imaging study ordered</a:t>
            </a:r>
          </a:p>
          <a:p>
            <a:r>
              <a:rPr lang="en-US" sz="1900" dirty="0"/>
              <a:t>(It’s okay to order a CT here… how will you justify it when someone questions your order?)</a:t>
            </a:r>
          </a:p>
        </p:txBody>
      </p:sp>
      <p:pic>
        <p:nvPicPr>
          <p:cNvPr id="4" name="Picture 3">
            <a:extLst>
              <a:ext uri="{FF2B5EF4-FFF2-40B4-BE49-F238E27FC236}">
                <a16:creationId xmlns:a16="http://schemas.microsoft.com/office/drawing/2014/main" id="{E17F98ED-3448-1074-4C5F-EAAE9E0243FE}"/>
              </a:ext>
            </a:extLst>
          </p:cNvPr>
          <p:cNvPicPr>
            <a:picLocks noChangeAspect="1"/>
          </p:cNvPicPr>
          <p:nvPr/>
        </p:nvPicPr>
        <p:blipFill>
          <a:blip r:embed="rId2"/>
          <a:srcRect l="22040" r="21540"/>
          <a:stretch>
            <a:fillRect/>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Title 1">
            <a:extLst>
              <a:ext uri="{FF2B5EF4-FFF2-40B4-BE49-F238E27FC236}">
                <a16:creationId xmlns:a16="http://schemas.microsoft.com/office/drawing/2014/main" id="{0D03EFCB-A305-49CA-1589-AC62D5E502C9}"/>
              </a:ext>
            </a:extLst>
          </p:cNvPr>
          <p:cNvSpPr>
            <a:spLocks noGrp="1"/>
          </p:cNvSpPr>
          <p:nvPr>
            <p:ph type="title"/>
          </p:nvPr>
        </p:nvSpPr>
        <p:spPr>
          <a:xfrm>
            <a:off x="433179" y="538835"/>
            <a:ext cx="3276451" cy="1509324"/>
          </a:xfrm>
        </p:spPr>
        <p:txBody>
          <a:bodyPr anchor="b">
            <a:normAutofit/>
          </a:bodyPr>
          <a:lstStyle/>
          <a:p>
            <a:pPr algn="ctr"/>
            <a:r>
              <a:rPr lang="en-US" sz="4700" dirty="0"/>
              <a:t>“It’s Getting Worse…”</a:t>
            </a:r>
          </a:p>
        </p:txBody>
      </p:sp>
    </p:spTree>
    <p:extLst>
      <p:ext uri="{BB962C8B-B14F-4D97-AF65-F5344CB8AC3E}">
        <p14:creationId xmlns:p14="http://schemas.microsoft.com/office/powerpoint/2010/main" val="2940868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A1386E-E982-03B2-4C30-05DA207B60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DC0B0A-B1B5-60C2-6FD0-BE1E1AC88E48}"/>
              </a:ext>
            </a:extLst>
          </p:cNvPr>
          <p:cNvSpPr>
            <a:spLocks noGrp="1"/>
          </p:cNvSpPr>
          <p:nvPr>
            <p:ph type="title"/>
          </p:nvPr>
        </p:nvSpPr>
        <p:spPr/>
        <p:txBody>
          <a:bodyPr/>
          <a:lstStyle/>
          <a:p>
            <a:endParaRPr lang="en-US"/>
          </a:p>
        </p:txBody>
      </p:sp>
      <p:graphicFrame>
        <p:nvGraphicFramePr>
          <p:cNvPr id="4" name="Content Placeholder 3">
            <a:extLst>
              <a:ext uri="{FF2B5EF4-FFF2-40B4-BE49-F238E27FC236}">
                <a16:creationId xmlns:a16="http://schemas.microsoft.com/office/drawing/2014/main" id="{CBD3EC4C-D9C6-F6EF-F9FA-75F8BCF4FBA7}"/>
              </a:ext>
            </a:extLst>
          </p:cNvPr>
          <p:cNvGraphicFramePr>
            <a:graphicFrameLocks noGrp="1"/>
          </p:cNvGraphicFramePr>
          <p:nvPr>
            <p:ph idx="1"/>
          </p:nvPr>
        </p:nvGraphicFramePr>
        <p:xfrm>
          <a:off x="628650" y="365126"/>
          <a:ext cx="7886700" cy="58118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0C3C597A-7154-54E4-0243-4BC615741137}"/>
              </a:ext>
            </a:extLst>
          </p:cNvPr>
          <p:cNvPicPr>
            <a:picLocks noChangeAspect="1"/>
          </p:cNvPicPr>
          <p:nvPr/>
        </p:nvPicPr>
        <p:blipFill>
          <a:blip r:embed="rId8"/>
          <a:stretch>
            <a:fillRect/>
          </a:stretch>
        </p:blipFill>
        <p:spPr>
          <a:xfrm>
            <a:off x="2602523" y="4919658"/>
            <a:ext cx="5064369" cy="1121761"/>
          </a:xfrm>
          <a:prstGeom prst="rect">
            <a:avLst/>
          </a:prstGeom>
        </p:spPr>
      </p:pic>
      <p:sp>
        <p:nvSpPr>
          <p:cNvPr id="7" name="TextBox 6">
            <a:extLst>
              <a:ext uri="{FF2B5EF4-FFF2-40B4-BE49-F238E27FC236}">
                <a16:creationId xmlns:a16="http://schemas.microsoft.com/office/drawing/2014/main" id="{F71264E2-5EFD-2BCC-87E5-55E6FF752211}"/>
              </a:ext>
            </a:extLst>
          </p:cNvPr>
          <p:cNvSpPr txBox="1"/>
          <p:nvPr/>
        </p:nvSpPr>
        <p:spPr>
          <a:xfrm>
            <a:off x="2602523" y="5157372"/>
            <a:ext cx="5024196" cy="707886"/>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Are there any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TREATMENTS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needed right now,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And what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TESTS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do I need to order?</a:t>
            </a:r>
          </a:p>
        </p:txBody>
      </p:sp>
    </p:spTree>
    <p:extLst>
      <p:ext uri="{BB962C8B-B14F-4D97-AF65-F5344CB8AC3E}">
        <p14:creationId xmlns:p14="http://schemas.microsoft.com/office/powerpoint/2010/main" val="22512519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01FE314-F93A-8685-1A9C-2A6C7A3290E9}"/>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AFED980-7636-E516-F9AF-33921F83D5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sketchy line">
            <a:extLst>
              <a:ext uri="{FF2B5EF4-FFF2-40B4-BE49-F238E27FC236}">
                <a16:creationId xmlns:a16="http://schemas.microsoft.com/office/drawing/2014/main" id="{783DC18F-22BF-62FB-2818-436750631C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sX0" fmla="*/ 0 w 2606040"/>
              <a:gd name="csY0" fmla="*/ 0 h 18288"/>
              <a:gd name="csX1" fmla="*/ 625450 w 2606040"/>
              <a:gd name="csY1" fmla="*/ 0 h 18288"/>
              <a:gd name="csX2" fmla="*/ 1224839 w 2606040"/>
              <a:gd name="csY2" fmla="*/ 0 h 18288"/>
              <a:gd name="csX3" fmla="*/ 1824228 w 2606040"/>
              <a:gd name="csY3" fmla="*/ 0 h 18288"/>
              <a:gd name="csX4" fmla="*/ 2606040 w 2606040"/>
              <a:gd name="csY4" fmla="*/ 0 h 18288"/>
              <a:gd name="csX5" fmla="*/ 2606040 w 2606040"/>
              <a:gd name="csY5" fmla="*/ 18288 h 18288"/>
              <a:gd name="csX6" fmla="*/ 1902409 w 2606040"/>
              <a:gd name="csY6" fmla="*/ 18288 h 18288"/>
              <a:gd name="csX7" fmla="*/ 1276960 w 2606040"/>
              <a:gd name="csY7" fmla="*/ 18288 h 18288"/>
              <a:gd name="csX8" fmla="*/ 677570 w 2606040"/>
              <a:gd name="csY8" fmla="*/ 18288 h 18288"/>
              <a:gd name="csX9" fmla="*/ 0 w 2606040"/>
              <a:gd name="csY9" fmla="*/ 18288 h 18288"/>
              <a:gd name="csX10" fmla="*/ 0 w 2606040"/>
              <a:gd name="csY10"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E876054A-381E-CD22-27D2-CEDD7BA91A5D}"/>
              </a:ext>
            </a:extLst>
          </p:cNvPr>
          <p:cNvSpPr>
            <a:spLocks noGrp="1"/>
          </p:cNvSpPr>
          <p:nvPr>
            <p:ph idx="1"/>
          </p:nvPr>
        </p:nvSpPr>
        <p:spPr>
          <a:xfrm>
            <a:off x="480060" y="2872899"/>
            <a:ext cx="3182691" cy="3320668"/>
          </a:xfrm>
        </p:spPr>
        <p:txBody>
          <a:bodyPr>
            <a:normAutofit/>
          </a:bodyPr>
          <a:lstStyle/>
          <a:p>
            <a:r>
              <a:rPr lang="en-US" sz="1900" dirty="0"/>
              <a:t>Lactate comes back at 4.2</a:t>
            </a:r>
          </a:p>
          <a:p>
            <a:r>
              <a:rPr lang="en-US" sz="1900" dirty="0"/>
              <a:t>Still waiting in line to get his CT</a:t>
            </a:r>
          </a:p>
          <a:p>
            <a:r>
              <a:rPr lang="en-US" sz="1900" dirty="0"/>
              <a:t>Now what?</a:t>
            </a:r>
          </a:p>
        </p:txBody>
      </p:sp>
      <p:pic>
        <p:nvPicPr>
          <p:cNvPr id="4" name="Picture 3">
            <a:extLst>
              <a:ext uri="{FF2B5EF4-FFF2-40B4-BE49-F238E27FC236}">
                <a16:creationId xmlns:a16="http://schemas.microsoft.com/office/drawing/2014/main" id="{C7A1528C-68D8-54E6-4DFE-1F74F563331D}"/>
              </a:ext>
            </a:extLst>
          </p:cNvPr>
          <p:cNvPicPr>
            <a:picLocks noChangeAspect="1"/>
          </p:cNvPicPr>
          <p:nvPr/>
        </p:nvPicPr>
        <p:blipFill>
          <a:blip r:embed="rId2"/>
          <a:srcRect l="22040" r="21540"/>
          <a:stretch>
            <a:fillRect/>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Title 1">
            <a:extLst>
              <a:ext uri="{FF2B5EF4-FFF2-40B4-BE49-F238E27FC236}">
                <a16:creationId xmlns:a16="http://schemas.microsoft.com/office/drawing/2014/main" id="{3A627ABF-A314-F567-1930-C17FECF28428}"/>
              </a:ext>
            </a:extLst>
          </p:cNvPr>
          <p:cNvSpPr>
            <a:spLocks noGrp="1"/>
          </p:cNvSpPr>
          <p:nvPr>
            <p:ph type="title"/>
          </p:nvPr>
        </p:nvSpPr>
        <p:spPr>
          <a:xfrm>
            <a:off x="433179" y="538835"/>
            <a:ext cx="3276451" cy="1509324"/>
          </a:xfrm>
        </p:spPr>
        <p:txBody>
          <a:bodyPr anchor="b">
            <a:normAutofit/>
          </a:bodyPr>
          <a:lstStyle/>
          <a:p>
            <a:pPr algn="ctr"/>
            <a:r>
              <a:rPr lang="en-US" sz="4700" dirty="0"/>
              <a:t>“It’s Getting Worse…”</a:t>
            </a:r>
          </a:p>
        </p:txBody>
      </p:sp>
    </p:spTree>
    <p:extLst>
      <p:ext uri="{BB962C8B-B14F-4D97-AF65-F5344CB8AC3E}">
        <p14:creationId xmlns:p14="http://schemas.microsoft.com/office/powerpoint/2010/main" val="2421751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0C2EBBB-B557-30B8-A629-3D721F59AFF2}"/>
              </a:ext>
            </a:extLst>
          </p:cNvPr>
          <p:cNvPicPr>
            <a:picLocks noGrp="1" noChangeAspect="1"/>
          </p:cNvPicPr>
          <p:nvPr>
            <p:ph idx="1"/>
          </p:nvPr>
        </p:nvPicPr>
        <p:blipFill>
          <a:blip r:embed="rId2"/>
          <a:srcRect l="4419" t="-1" r="11200" b="-1"/>
          <a:stretch>
            <a:fillRect/>
          </a:stretch>
        </p:blipFill>
        <p:spPr>
          <a:xfrm>
            <a:off x="0" y="10"/>
            <a:ext cx="914400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1E00AE-77FD-729B-1B17-B17505DF5848}"/>
              </a:ext>
            </a:extLst>
          </p:cNvPr>
          <p:cNvSpPr>
            <a:spLocks noGrp="1"/>
          </p:cNvSpPr>
          <p:nvPr>
            <p:ph type="title"/>
          </p:nvPr>
        </p:nvSpPr>
        <p:spPr>
          <a:xfrm>
            <a:off x="392906" y="5317240"/>
            <a:ext cx="8408194" cy="744836"/>
          </a:xfrm>
        </p:spPr>
        <p:txBody>
          <a:bodyPr vert="horz" lIns="91440" tIns="45720" rIns="91440" bIns="45720" rtlCol="0" anchor="ctr">
            <a:normAutofit/>
          </a:bodyPr>
          <a:lstStyle/>
          <a:p>
            <a:pPr algn="ctr"/>
            <a:r>
              <a:rPr lang="en-US" sz="3100" dirty="0">
                <a:solidFill>
                  <a:schemeClr val="tx1">
                    <a:lumMod val="85000"/>
                    <a:lumOff val="15000"/>
                  </a:schemeClr>
                </a:solidFill>
              </a:rPr>
              <a:t>“I’m having gas pains again.”</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29261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BA9C1E7-1E08-9968-C60F-FF65E5995EC9}"/>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A3E0B9EA-42FB-3EEB-2961-6EBD308748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49AC4E76-656B-3A5B-5E8F-EDF85779A4C9}"/>
              </a:ext>
            </a:extLst>
          </p:cNvPr>
          <p:cNvSpPr>
            <a:spLocks noGrp="1"/>
          </p:cNvSpPr>
          <p:nvPr>
            <p:ph type="title"/>
          </p:nvPr>
        </p:nvSpPr>
        <p:spPr>
          <a:xfrm>
            <a:off x="353663" y="512041"/>
            <a:ext cx="3276451" cy="1562913"/>
          </a:xfrm>
        </p:spPr>
        <p:txBody>
          <a:bodyPr anchor="b">
            <a:normAutofit/>
          </a:bodyPr>
          <a:lstStyle/>
          <a:p>
            <a:pPr algn="ctr"/>
            <a:r>
              <a:rPr lang="en-US" sz="4700" dirty="0"/>
              <a:t>“I’m having gas pains…”</a:t>
            </a:r>
          </a:p>
        </p:txBody>
      </p:sp>
      <p:sp>
        <p:nvSpPr>
          <p:cNvPr id="20" name="sketchy line">
            <a:extLst>
              <a:ext uri="{FF2B5EF4-FFF2-40B4-BE49-F238E27FC236}">
                <a16:creationId xmlns:a16="http://schemas.microsoft.com/office/drawing/2014/main" id="{4385DDC4-E9CF-2070-EA52-847365F136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sX0" fmla="*/ 0 w 2606040"/>
              <a:gd name="csY0" fmla="*/ 0 h 18288"/>
              <a:gd name="csX1" fmla="*/ 625450 w 2606040"/>
              <a:gd name="csY1" fmla="*/ 0 h 18288"/>
              <a:gd name="csX2" fmla="*/ 1224839 w 2606040"/>
              <a:gd name="csY2" fmla="*/ 0 h 18288"/>
              <a:gd name="csX3" fmla="*/ 1824228 w 2606040"/>
              <a:gd name="csY3" fmla="*/ 0 h 18288"/>
              <a:gd name="csX4" fmla="*/ 2606040 w 2606040"/>
              <a:gd name="csY4" fmla="*/ 0 h 18288"/>
              <a:gd name="csX5" fmla="*/ 2606040 w 2606040"/>
              <a:gd name="csY5" fmla="*/ 18288 h 18288"/>
              <a:gd name="csX6" fmla="*/ 1902409 w 2606040"/>
              <a:gd name="csY6" fmla="*/ 18288 h 18288"/>
              <a:gd name="csX7" fmla="*/ 1276960 w 2606040"/>
              <a:gd name="csY7" fmla="*/ 18288 h 18288"/>
              <a:gd name="csX8" fmla="*/ 677570 w 2606040"/>
              <a:gd name="csY8" fmla="*/ 18288 h 18288"/>
              <a:gd name="csX9" fmla="*/ 0 w 2606040"/>
              <a:gd name="csY9" fmla="*/ 18288 h 18288"/>
              <a:gd name="csX10" fmla="*/ 0 w 2606040"/>
              <a:gd name="csY10"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Content Placeholder 7">
            <a:extLst>
              <a:ext uri="{FF2B5EF4-FFF2-40B4-BE49-F238E27FC236}">
                <a16:creationId xmlns:a16="http://schemas.microsoft.com/office/drawing/2014/main" id="{5EEF39D2-01C3-F8D9-AAA3-D38E1325E99B}"/>
              </a:ext>
            </a:extLst>
          </p:cNvPr>
          <p:cNvSpPr>
            <a:spLocks noGrp="1"/>
          </p:cNvSpPr>
          <p:nvPr>
            <p:ph idx="1"/>
          </p:nvPr>
        </p:nvSpPr>
        <p:spPr>
          <a:xfrm>
            <a:off x="215758" y="2794571"/>
            <a:ext cx="3768018" cy="3803492"/>
          </a:xfrm>
        </p:spPr>
        <p:txBody>
          <a:bodyPr>
            <a:normAutofit lnSpcReduction="10000"/>
          </a:bodyPr>
          <a:lstStyle/>
          <a:p>
            <a:r>
              <a:rPr lang="en-US" sz="2000" dirty="0"/>
              <a:t>87-year-old female presents with severe gas pains for an hour. History of same, has been to ED before for same with negative workup, treated with  anti-gas agents. Denies N/V, diarrhea. Wants an anti-gas pill.</a:t>
            </a:r>
          </a:p>
          <a:p>
            <a:r>
              <a:rPr lang="en-US" sz="2000" dirty="0"/>
              <a:t>PMH: AF, HTN, just discharged after R hip surgery for fracture. No h/o </a:t>
            </a:r>
            <a:r>
              <a:rPr lang="en-US" sz="2000" dirty="0" err="1"/>
              <a:t>abd</a:t>
            </a:r>
            <a:r>
              <a:rPr lang="en-US" sz="2000" dirty="0"/>
              <a:t> surgeries. </a:t>
            </a:r>
          </a:p>
          <a:p>
            <a:r>
              <a:rPr lang="en-US" sz="2000" dirty="0"/>
              <a:t>Meds: Patient unclear, says they’re in her chart. </a:t>
            </a:r>
          </a:p>
          <a:p>
            <a:endParaRPr lang="en-US" sz="1900" dirty="0"/>
          </a:p>
        </p:txBody>
      </p:sp>
      <p:pic>
        <p:nvPicPr>
          <p:cNvPr id="4" name="Content Placeholder 3">
            <a:extLst>
              <a:ext uri="{FF2B5EF4-FFF2-40B4-BE49-F238E27FC236}">
                <a16:creationId xmlns:a16="http://schemas.microsoft.com/office/drawing/2014/main" id="{543B8BEC-A57B-0D07-CCB8-D6B286914057}"/>
              </a:ext>
            </a:extLst>
          </p:cNvPr>
          <p:cNvPicPr>
            <a:picLocks noChangeAspect="1"/>
          </p:cNvPicPr>
          <p:nvPr/>
        </p:nvPicPr>
        <p:blipFill>
          <a:blip r:embed="rId2"/>
          <a:srcRect l="18790" r="24790"/>
          <a:stretch>
            <a:fillRect/>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0896246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D72EB6D-C0A9-9255-78DC-10ED3AA84CC2}"/>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1E2DB2F-79F8-A349-0B7A-A7610EDA5B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sketchy line">
            <a:extLst>
              <a:ext uri="{FF2B5EF4-FFF2-40B4-BE49-F238E27FC236}">
                <a16:creationId xmlns:a16="http://schemas.microsoft.com/office/drawing/2014/main" id="{DE6D5216-4FED-A79F-3C61-E4C18BDF8E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sX0" fmla="*/ 0 w 2606040"/>
              <a:gd name="csY0" fmla="*/ 0 h 18288"/>
              <a:gd name="csX1" fmla="*/ 625450 w 2606040"/>
              <a:gd name="csY1" fmla="*/ 0 h 18288"/>
              <a:gd name="csX2" fmla="*/ 1224839 w 2606040"/>
              <a:gd name="csY2" fmla="*/ 0 h 18288"/>
              <a:gd name="csX3" fmla="*/ 1824228 w 2606040"/>
              <a:gd name="csY3" fmla="*/ 0 h 18288"/>
              <a:gd name="csX4" fmla="*/ 2606040 w 2606040"/>
              <a:gd name="csY4" fmla="*/ 0 h 18288"/>
              <a:gd name="csX5" fmla="*/ 2606040 w 2606040"/>
              <a:gd name="csY5" fmla="*/ 18288 h 18288"/>
              <a:gd name="csX6" fmla="*/ 1902409 w 2606040"/>
              <a:gd name="csY6" fmla="*/ 18288 h 18288"/>
              <a:gd name="csX7" fmla="*/ 1276960 w 2606040"/>
              <a:gd name="csY7" fmla="*/ 18288 h 18288"/>
              <a:gd name="csX8" fmla="*/ 677570 w 2606040"/>
              <a:gd name="csY8" fmla="*/ 18288 h 18288"/>
              <a:gd name="csX9" fmla="*/ 0 w 2606040"/>
              <a:gd name="csY9" fmla="*/ 18288 h 18288"/>
              <a:gd name="csX10" fmla="*/ 0 w 2606040"/>
              <a:gd name="csY10"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Content Placeholder 7">
            <a:extLst>
              <a:ext uri="{FF2B5EF4-FFF2-40B4-BE49-F238E27FC236}">
                <a16:creationId xmlns:a16="http://schemas.microsoft.com/office/drawing/2014/main" id="{A9BCC115-0A7D-D81F-7AFC-4A4664007CC2}"/>
              </a:ext>
            </a:extLst>
          </p:cNvPr>
          <p:cNvSpPr>
            <a:spLocks noGrp="1"/>
          </p:cNvSpPr>
          <p:nvPr>
            <p:ph idx="1"/>
          </p:nvPr>
        </p:nvSpPr>
        <p:spPr>
          <a:xfrm>
            <a:off x="480060" y="2872899"/>
            <a:ext cx="3182691" cy="3320668"/>
          </a:xfrm>
        </p:spPr>
        <p:txBody>
          <a:bodyPr>
            <a:normAutofit fontScale="92500" lnSpcReduction="20000"/>
          </a:bodyPr>
          <a:lstStyle/>
          <a:p>
            <a:r>
              <a:rPr lang="en-US" sz="1900" dirty="0"/>
              <a:t>Vitals normal except HR 95, irregularly irregular.</a:t>
            </a:r>
          </a:p>
          <a:p>
            <a:r>
              <a:rPr lang="en-US" sz="1900" dirty="0"/>
              <a:t>Patient appears uncomfortable, holding her abdomen and rocking.</a:t>
            </a:r>
          </a:p>
          <a:p>
            <a:r>
              <a:rPr lang="en-US" sz="1900" dirty="0"/>
              <a:t>Exam: Normal heart except IRRR, lungs. Abd: Scaphoid. Nontender, no masses.</a:t>
            </a:r>
          </a:p>
          <a:p>
            <a:endParaRPr lang="en-US" sz="1900" dirty="0"/>
          </a:p>
          <a:p>
            <a:r>
              <a:rPr lang="en-US" sz="1900" dirty="0"/>
              <a:t>What are you worried about?</a:t>
            </a:r>
          </a:p>
          <a:p>
            <a:r>
              <a:rPr lang="en-US" sz="1900" dirty="0"/>
              <a:t>SPIT a differential diagnosis</a:t>
            </a:r>
          </a:p>
        </p:txBody>
      </p:sp>
      <p:pic>
        <p:nvPicPr>
          <p:cNvPr id="4" name="Content Placeholder 3">
            <a:extLst>
              <a:ext uri="{FF2B5EF4-FFF2-40B4-BE49-F238E27FC236}">
                <a16:creationId xmlns:a16="http://schemas.microsoft.com/office/drawing/2014/main" id="{B9048AF7-54A5-9611-5400-4BCB6DAEBD03}"/>
              </a:ext>
            </a:extLst>
          </p:cNvPr>
          <p:cNvPicPr>
            <a:picLocks noChangeAspect="1"/>
          </p:cNvPicPr>
          <p:nvPr/>
        </p:nvPicPr>
        <p:blipFill>
          <a:blip r:embed="rId2"/>
          <a:srcRect l="18790" r="24790"/>
          <a:stretch>
            <a:fillRect/>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Title 1">
            <a:extLst>
              <a:ext uri="{FF2B5EF4-FFF2-40B4-BE49-F238E27FC236}">
                <a16:creationId xmlns:a16="http://schemas.microsoft.com/office/drawing/2014/main" id="{E1EA9210-B91B-C216-0AF5-08313BA419EA}"/>
              </a:ext>
            </a:extLst>
          </p:cNvPr>
          <p:cNvSpPr>
            <a:spLocks noGrp="1"/>
          </p:cNvSpPr>
          <p:nvPr>
            <p:ph type="title"/>
          </p:nvPr>
        </p:nvSpPr>
        <p:spPr>
          <a:xfrm>
            <a:off x="353663" y="512041"/>
            <a:ext cx="3276451" cy="1562913"/>
          </a:xfrm>
        </p:spPr>
        <p:txBody>
          <a:bodyPr anchor="b">
            <a:normAutofit/>
          </a:bodyPr>
          <a:lstStyle/>
          <a:p>
            <a:pPr algn="ctr"/>
            <a:r>
              <a:rPr lang="en-US" sz="4700" dirty="0"/>
              <a:t>“I’m having gas pains…”</a:t>
            </a:r>
          </a:p>
        </p:txBody>
      </p:sp>
    </p:spTree>
    <p:extLst>
      <p:ext uri="{BB962C8B-B14F-4D97-AF65-F5344CB8AC3E}">
        <p14:creationId xmlns:p14="http://schemas.microsoft.com/office/powerpoint/2010/main" val="278217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animEffect transition="in" filter="fade">
                                      <p:cBhvr>
                                        <p:cTn id="7" dur="500"/>
                                        <p:tgtEl>
                                          <p:spTgt spid="8">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5" end="5"/>
                                            </p:txEl>
                                          </p:spTgt>
                                        </p:tgtEl>
                                        <p:attrNameLst>
                                          <p:attrName>style.visibility</p:attrName>
                                        </p:attrNameLst>
                                      </p:cBhvr>
                                      <p:to>
                                        <p:strVal val="visible"/>
                                      </p:to>
                                    </p:set>
                                    <p:animEffect transition="in" filter="fade">
                                      <p:cBhvr>
                                        <p:cTn id="12"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sX0" fmla="*/ 0 w 2606040"/>
              <a:gd name="csY0" fmla="*/ 0 h 18288"/>
              <a:gd name="csX1" fmla="*/ 625450 w 2606040"/>
              <a:gd name="csY1" fmla="*/ 0 h 18288"/>
              <a:gd name="csX2" fmla="*/ 1224839 w 2606040"/>
              <a:gd name="csY2" fmla="*/ 0 h 18288"/>
              <a:gd name="csX3" fmla="*/ 1824228 w 2606040"/>
              <a:gd name="csY3" fmla="*/ 0 h 18288"/>
              <a:gd name="csX4" fmla="*/ 2606040 w 2606040"/>
              <a:gd name="csY4" fmla="*/ 0 h 18288"/>
              <a:gd name="csX5" fmla="*/ 2606040 w 2606040"/>
              <a:gd name="csY5" fmla="*/ 18288 h 18288"/>
              <a:gd name="csX6" fmla="*/ 1902409 w 2606040"/>
              <a:gd name="csY6" fmla="*/ 18288 h 18288"/>
              <a:gd name="csX7" fmla="*/ 1276960 w 2606040"/>
              <a:gd name="csY7" fmla="*/ 18288 h 18288"/>
              <a:gd name="csX8" fmla="*/ 677570 w 2606040"/>
              <a:gd name="csY8" fmla="*/ 18288 h 18288"/>
              <a:gd name="csX9" fmla="*/ 0 w 2606040"/>
              <a:gd name="csY9" fmla="*/ 18288 h 18288"/>
              <a:gd name="csX10" fmla="*/ 0 w 2606040"/>
              <a:gd name="csY10"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A20EECE0-5ECA-C485-D46B-A0D00DCA1B7E}"/>
              </a:ext>
            </a:extLst>
          </p:cNvPr>
          <p:cNvSpPr>
            <a:spLocks noGrp="1"/>
          </p:cNvSpPr>
          <p:nvPr>
            <p:ph idx="1"/>
          </p:nvPr>
        </p:nvSpPr>
        <p:spPr>
          <a:xfrm>
            <a:off x="251553" y="2909451"/>
            <a:ext cx="3732344" cy="3779000"/>
          </a:xfrm>
        </p:spPr>
        <p:txBody>
          <a:bodyPr>
            <a:normAutofit fontScale="92500" lnSpcReduction="20000"/>
          </a:bodyPr>
          <a:lstStyle/>
          <a:p>
            <a:r>
              <a:rPr lang="en-US" sz="2400" dirty="0"/>
              <a:t>S = Serious</a:t>
            </a:r>
          </a:p>
          <a:p>
            <a:pPr lvl="1"/>
            <a:r>
              <a:rPr lang="en-US" sz="2200" dirty="0"/>
              <a:t>AAA, mesenteric ischemia, acute MI, appendicitis, diverticulitis</a:t>
            </a:r>
            <a:endParaRPr lang="en-US" sz="1500" dirty="0"/>
          </a:p>
          <a:p>
            <a:r>
              <a:rPr lang="en-US" sz="2400" dirty="0"/>
              <a:t>P = Probable</a:t>
            </a:r>
          </a:p>
          <a:p>
            <a:pPr lvl="1"/>
            <a:r>
              <a:rPr lang="en-US" dirty="0"/>
              <a:t>Gas, mesenteric ischemia, AAA, appendicitis</a:t>
            </a:r>
          </a:p>
          <a:p>
            <a:r>
              <a:rPr lang="en-US" sz="2400" dirty="0"/>
              <a:t>I = Interesting</a:t>
            </a:r>
          </a:p>
          <a:p>
            <a:pPr lvl="1"/>
            <a:r>
              <a:rPr lang="en-US" dirty="0"/>
              <a:t>Porphyria, black widow spider bite</a:t>
            </a:r>
          </a:p>
          <a:p>
            <a:pPr lvl="1"/>
            <a:endParaRPr lang="en-US" sz="1800" dirty="0"/>
          </a:p>
          <a:p>
            <a:r>
              <a:rPr lang="en-US" sz="2400" dirty="0"/>
              <a:t>What tests will you order?</a:t>
            </a:r>
          </a:p>
        </p:txBody>
      </p:sp>
      <p:pic>
        <p:nvPicPr>
          <p:cNvPr id="4" name="Content Placeholder 3">
            <a:extLst>
              <a:ext uri="{FF2B5EF4-FFF2-40B4-BE49-F238E27FC236}">
                <a16:creationId xmlns:a16="http://schemas.microsoft.com/office/drawing/2014/main" id="{5DBE925C-CEC2-EC18-0AEE-C8691E4F7A91}"/>
              </a:ext>
            </a:extLst>
          </p:cNvPr>
          <p:cNvPicPr>
            <a:picLocks noChangeAspect="1"/>
          </p:cNvPicPr>
          <p:nvPr/>
        </p:nvPicPr>
        <p:blipFill>
          <a:blip r:embed="rId2"/>
          <a:srcRect l="18790" r="24790"/>
          <a:stretch>
            <a:fillRect/>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Title 1">
            <a:extLst>
              <a:ext uri="{FF2B5EF4-FFF2-40B4-BE49-F238E27FC236}">
                <a16:creationId xmlns:a16="http://schemas.microsoft.com/office/drawing/2014/main" id="{6F678CA1-38AA-FB54-461D-D014045FEB16}"/>
              </a:ext>
            </a:extLst>
          </p:cNvPr>
          <p:cNvSpPr>
            <a:spLocks noGrp="1"/>
          </p:cNvSpPr>
          <p:nvPr>
            <p:ph type="title"/>
          </p:nvPr>
        </p:nvSpPr>
        <p:spPr>
          <a:xfrm>
            <a:off x="479425" y="325438"/>
            <a:ext cx="3276600" cy="1957387"/>
          </a:xfrm>
        </p:spPr>
        <p:txBody>
          <a:bodyPr anchor="b">
            <a:normAutofit/>
          </a:bodyPr>
          <a:lstStyle/>
          <a:p>
            <a:pPr algn="ctr"/>
            <a:r>
              <a:rPr lang="en-US" sz="4700" dirty="0"/>
              <a:t>“I’m having gas pains…”</a:t>
            </a:r>
          </a:p>
        </p:txBody>
      </p:sp>
    </p:spTree>
    <p:extLst>
      <p:ext uri="{BB962C8B-B14F-4D97-AF65-F5344CB8AC3E}">
        <p14:creationId xmlns:p14="http://schemas.microsoft.com/office/powerpoint/2010/main" val="3291396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7" end="7"/>
                                            </p:txEl>
                                          </p:spTgt>
                                        </p:tgtEl>
                                        <p:attrNameLst>
                                          <p:attrName>style.visibility</p:attrName>
                                        </p:attrNameLst>
                                      </p:cBhvr>
                                      <p:to>
                                        <p:strVal val="visible"/>
                                      </p:to>
                                    </p:set>
                                    <p:animEffect transition="in" filter="fade">
                                      <p:cBhvr>
                                        <p:cTn id="7"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a:extLst>
            <a:ext uri="{FF2B5EF4-FFF2-40B4-BE49-F238E27FC236}">
              <a16:creationId xmlns:a16="http://schemas.microsoft.com/office/drawing/2014/main" id="{8488B579-763E-0B77-33C1-F4A48D91E7FF}"/>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E767545D-46E7-615F-0CBB-D027D1117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sketchy line">
            <a:extLst>
              <a:ext uri="{FF2B5EF4-FFF2-40B4-BE49-F238E27FC236}">
                <a16:creationId xmlns:a16="http://schemas.microsoft.com/office/drawing/2014/main" id="{61DD1FF6-F93A-BC8C-7EE0-C59902B105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sX0" fmla="*/ 0 w 2606040"/>
              <a:gd name="csY0" fmla="*/ 0 h 18288"/>
              <a:gd name="csX1" fmla="*/ 625450 w 2606040"/>
              <a:gd name="csY1" fmla="*/ 0 h 18288"/>
              <a:gd name="csX2" fmla="*/ 1224839 w 2606040"/>
              <a:gd name="csY2" fmla="*/ 0 h 18288"/>
              <a:gd name="csX3" fmla="*/ 1824228 w 2606040"/>
              <a:gd name="csY3" fmla="*/ 0 h 18288"/>
              <a:gd name="csX4" fmla="*/ 2606040 w 2606040"/>
              <a:gd name="csY4" fmla="*/ 0 h 18288"/>
              <a:gd name="csX5" fmla="*/ 2606040 w 2606040"/>
              <a:gd name="csY5" fmla="*/ 18288 h 18288"/>
              <a:gd name="csX6" fmla="*/ 1902409 w 2606040"/>
              <a:gd name="csY6" fmla="*/ 18288 h 18288"/>
              <a:gd name="csX7" fmla="*/ 1276960 w 2606040"/>
              <a:gd name="csY7" fmla="*/ 18288 h 18288"/>
              <a:gd name="csX8" fmla="*/ 677570 w 2606040"/>
              <a:gd name="csY8" fmla="*/ 18288 h 18288"/>
              <a:gd name="csX9" fmla="*/ 0 w 2606040"/>
              <a:gd name="csY9" fmla="*/ 18288 h 18288"/>
              <a:gd name="csX10" fmla="*/ 0 w 2606040"/>
              <a:gd name="csY10"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Content Placeholder 7">
            <a:extLst>
              <a:ext uri="{FF2B5EF4-FFF2-40B4-BE49-F238E27FC236}">
                <a16:creationId xmlns:a16="http://schemas.microsoft.com/office/drawing/2014/main" id="{BD7D190C-4E04-A357-934F-E8D228DFCF50}"/>
              </a:ext>
            </a:extLst>
          </p:cNvPr>
          <p:cNvSpPr>
            <a:spLocks noGrp="1"/>
          </p:cNvSpPr>
          <p:nvPr>
            <p:ph idx="1"/>
          </p:nvPr>
        </p:nvSpPr>
        <p:spPr>
          <a:xfrm>
            <a:off x="251553" y="2909451"/>
            <a:ext cx="3732344" cy="3779000"/>
          </a:xfrm>
        </p:spPr>
        <p:txBody>
          <a:bodyPr>
            <a:normAutofit/>
          </a:bodyPr>
          <a:lstStyle/>
          <a:p>
            <a:endParaRPr lang="en-US" sz="2400" dirty="0"/>
          </a:p>
        </p:txBody>
      </p:sp>
      <p:pic>
        <p:nvPicPr>
          <p:cNvPr id="4" name="Content Placeholder 3">
            <a:extLst>
              <a:ext uri="{FF2B5EF4-FFF2-40B4-BE49-F238E27FC236}">
                <a16:creationId xmlns:a16="http://schemas.microsoft.com/office/drawing/2014/main" id="{B7889D76-7513-32D7-56AF-3F453D0F139A}"/>
              </a:ext>
            </a:extLst>
          </p:cNvPr>
          <p:cNvPicPr>
            <a:picLocks noChangeAspect="1"/>
          </p:cNvPicPr>
          <p:nvPr/>
        </p:nvPicPr>
        <p:blipFill>
          <a:blip r:embed="rId2"/>
          <a:srcRect l="18790" r="24790"/>
          <a:stretch>
            <a:fillRect/>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Title 1">
            <a:extLst>
              <a:ext uri="{FF2B5EF4-FFF2-40B4-BE49-F238E27FC236}">
                <a16:creationId xmlns:a16="http://schemas.microsoft.com/office/drawing/2014/main" id="{AD092A73-F039-5E1C-2BC9-B6BB95E790D6}"/>
              </a:ext>
            </a:extLst>
          </p:cNvPr>
          <p:cNvSpPr>
            <a:spLocks noGrp="1"/>
          </p:cNvSpPr>
          <p:nvPr>
            <p:ph type="title"/>
          </p:nvPr>
        </p:nvSpPr>
        <p:spPr>
          <a:xfrm>
            <a:off x="479425" y="325438"/>
            <a:ext cx="3276600" cy="1957387"/>
          </a:xfrm>
        </p:spPr>
        <p:txBody>
          <a:bodyPr anchor="b">
            <a:normAutofit/>
          </a:bodyPr>
          <a:lstStyle/>
          <a:p>
            <a:pPr algn="ctr"/>
            <a:r>
              <a:rPr lang="en-US" sz="4700" dirty="0"/>
              <a:t>“I’m having gas pains…”</a:t>
            </a:r>
          </a:p>
        </p:txBody>
      </p:sp>
    </p:spTree>
    <p:extLst>
      <p:ext uri="{BB962C8B-B14F-4D97-AF65-F5344CB8AC3E}">
        <p14:creationId xmlns:p14="http://schemas.microsoft.com/office/powerpoint/2010/main" val="1159351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084E1E0-3753-1084-ABE5-87D46558ADDB}"/>
              </a:ext>
            </a:extLst>
          </p:cNvPr>
          <p:cNvPicPr>
            <a:picLocks noGrp="1" noChangeAspect="1"/>
          </p:cNvPicPr>
          <p:nvPr>
            <p:ph idx="1"/>
          </p:nvPr>
        </p:nvPicPr>
        <p:blipFill>
          <a:blip r:embed="rId2"/>
          <a:srcRect l="11000" r="-1" b="-1"/>
          <a:stretch>
            <a:fillRect/>
          </a:stretch>
        </p:blipFill>
        <p:spPr>
          <a:xfrm>
            <a:off x="20" y="10"/>
            <a:ext cx="9143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112884BE-567B-D33A-6876-1462AF4C5646}"/>
              </a:ext>
            </a:extLst>
          </p:cNvPr>
          <p:cNvSpPr>
            <a:spLocks noGrp="1"/>
          </p:cNvSpPr>
          <p:nvPr>
            <p:ph type="title"/>
          </p:nvPr>
        </p:nvSpPr>
        <p:spPr>
          <a:xfrm>
            <a:off x="392906" y="5317240"/>
            <a:ext cx="8408194" cy="744836"/>
          </a:xfrm>
        </p:spPr>
        <p:txBody>
          <a:bodyPr vert="horz" lIns="91440" tIns="45720" rIns="91440" bIns="45720" rtlCol="0" anchor="ctr">
            <a:normAutofit/>
          </a:bodyPr>
          <a:lstStyle/>
          <a:p>
            <a:pPr algn="ctr"/>
            <a:r>
              <a:rPr lang="en-US" sz="3100" dirty="0">
                <a:solidFill>
                  <a:schemeClr val="tx1">
                    <a:lumMod val="85000"/>
                    <a:lumOff val="15000"/>
                  </a:schemeClr>
                </a:solidFill>
              </a:rPr>
              <a:t>“My belly hurts!”</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07635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3574339-F677-A235-C8AC-1C4675A165B7}"/>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FE2BA601-FA9A-348D-A690-FA02085C2940}"/>
              </a:ext>
            </a:extLst>
          </p:cNvPr>
          <p:cNvSpPr>
            <a:spLocks noGrp="1"/>
          </p:cNvSpPr>
          <p:nvPr>
            <p:ph type="title"/>
          </p:nvPr>
        </p:nvSpPr>
        <p:spPr>
          <a:xfrm>
            <a:off x="433179" y="538835"/>
            <a:ext cx="3276451" cy="1509324"/>
          </a:xfrm>
        </p:spPr>
        <p:txBody>
          <a:bodyPr anchor="b">
            <a:normAutofit/>
          </a:bodyPr>
          <a:lstStyle/>
          <a:p>
            <a:pPr algn="ctr"/>
            <a:r>
              <a:rPr lang="en-US" sz="4700" dirty="0"/>
              <a:t>“My Belly Hurts…”</a:t>
            </a:r>
          </a:p>
        </p:txBody>
      </p:sp>
      <p:sp>
        <p:nvSpPr>
          <p:cNvPr id="2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sX0" fmla="*/ 0 w 2606040"/>
              <a:gd name="csY0" fmla="*/ 0 h 18288"/>
              <a:gd name="csX1" fmla="*/ 625450 w 2606040"/>
              <a:gd name="csY1" fmla="*/ 0 h 18288"/>
              <a:gd name="csX2" fmla="*/ 1224839 w 2606040"/>
              <a:gd name="csY2" fmla="*/ 0 h 18288"/>
              <a:gd name="csX3" fmla="*/ 1824228 w 2606040"/>
              <a:gd name="csY3" fmla="*/ 0 h 18288"/>
              <a:gd name="csX4" fmla="*/ 2606040 w 2606040"/>
              <a:gd name="csY4" fmla="*/ 0 h 18288"/>
              <a:gd name="csX5" fmla="*/ 2606040 w 2606040"/>
              <a:gd name="csY5" fmla="*/ 18288 h 18288"/>
              <a:gd name="csX6" fmla="*/ 1902409 w 2606040"/>
              <a:gd name="csY6" fmla="*/ 18288 h 18288"/>
              <a:gd name="csX7" fmla="*/ 1276960 w 2606040"/>
              <a:gd name="csY7" fmla="*/ 18288 h 18288"/>
              <a:gd name="csX8" fmla="*/ 677570 w 2606040"/>
              <a:gd name="csY8" fmla="*/ 18288 h 18288"/>
              <a:gd name="csX9" fmla="*/ 0 w 2606040"/>
              <a:gd name="csY9" fmla="*/ 18288 h 18288"/>
              <a:gd name="csX10" fmla="*/ 0 w 2606040"/>
              <a:gd name="csY10"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5FFC01CB-C1D1-82FD-AA76-BB5E755FF0DD}"/>
              </a:ext>
            </a:extLst>
          </p:cNvPr>
          <p:cNvSpPr>
            <a:spLocks noGrp="1"/>
          </p:cNvSpPr>
          <p:nvPr>
            <p:ph idx="1"/>
          </p:nvPr>
        </p:nvSpPr>
        <p:spPr>
          <a:xfrm>
            <a:off x="480060" y="2872899"/>
            <a:ext cx="3182691" cy="3640242"/>
          </a:xfrm>
        </p:spPr>
        <p:txBody>
          <a:bodyPr>
            <a:normAutofit/>
          </a:bodyPr>
          <a:lstStyle/>
          <a:p>
            <a:r>
              <a:rPr lang="en-US" sz="1900" dirty="0"/>
              <a:t>22-year-old woman four days post surgical abortion at 6 weeks presents with lower abdominal pain. She had cramps the first day that improved, now has had RLQ pain over the past 24 hours. Denies vaginal bleeding, other complaints.</a:t>
            </a:r>
          </a:p>
          <a:p>
            <a:r>
              <a:rPr lang="en-US" sz="1900" dirty="0"/>
              <a:t>What else do you want to know?</a:t>
            </a:r>
          </a:p>
        </p:txBody>
      </p:sp>
      <p:pic>
        <p:nvPicPr>
          <p:cNvPr id="4" name="Picture 3">
            <a:extLst>
              <a:ext uri="{FF2B5EF4-FFF2-40B4-BE49-F238E27FC236}">
                <a16:creationId xmlns:a16="http://schemas.microsoft.com/office/drawing/2014/main" id="{806021CF-AB1E-8709-2613-79157D566143}"/>
              </a:ext>
            </a:extLst>
          </p:cNvPr>
          <p:cNvPicPr>
            <a:picLocks noChangeAspect="1"/>
          </p:cNvPicPr>
          <p:nvPr/>
        </p:nvPicPr>
        <p:blipFill>
          <a:blip r:embed="rId2"/>
          <a:srcRect l="30824" r="12756"/>
          <a:stretch>
            <a:fillRect/>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678972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sX0" fmla="*/ 0 w 2606040"/>
              <a:gd name="csY0" fmla="*/ 0 h 18288"/>
              <a:gd name="csX1" fmla="*/ 625450 w 2606040"/>
              <a:gd name="csY1" fmla="*/ 0 h 18288"/>
              <a:gd name="csX2" fmla="*/ 1224839 w 2606040"/>
              <a:gd name="csY2" fmla="*/ 0 h 18288"/>
              <a:gd name="csX3" fmla="*/ 1824228 w 2606040"/>
              <a:gd name="csY3" fmla="*/ 0 h 18288"/>
              <a:gd name="csX4" fmla="*/ 2606040 w 2606040"/>
              <a:gd name="csY4" fmla="*/ 0 h 18288"/>
              <a:gd name="csX5" fmla="*/ 2606040 w 2606040"/>
              <a:gd name="csY5" fmla="*/ 18288 h 18288"/>
              <a:gd name="csX6" fmla="*/ 1902409 w 2606040"/>
              <a:gd name="csY6" fmla="*/ 18288 h 18288"/>
              <a:gd name="csX7" fmla="*/ 1276960 w 2606040"/>
              <a:gd name="csY7" fmla="*/ 18288 h 18288"/>
              <a:gd name="csX8" fmla="*/ 677570 w 2606040"/>
              <a:gd name="csY8" fmla="*/ 18288 h 18288"/>
              <a:gd name="csX9" fmla="*/ 0 w 2606040"/>
              <a:gd name="csY9" fmla="*/ 18288 h 18288"/>
              <a:gd name="csX10" fmla="*/ 0 w 2606040"/>
              <a:gd name="csY10"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D5C3278D-3733-2F71-369B-D8E89961ADA2}"/>
              </a:ext>
            </a:extLst>
          </p:cNvPr>
          <p:cNvSpPr>
            <a:spLocks noGrp="1"/>
          </p:cNvSpPr>
          <p:nvPr>
            <p:ph idx="1"/>
          </p:nvPr>
        </p:nvSpPr>
        <p:spPr>
          <a:xfrm>
            <a:off x="480060" y="2872899"/>
            <a:ext cx="3182691" cy="3320668"/>
          </a:xfrm>
        </p:spPr>
        <p:txBody>
          <a:bodyPr>
            <a:normAutofit fontScale="92500" lnSpcReduction="10000"/>
          </a:bodyPr>
          <a:lstStyle/>
          <a:p>
            <a:endParaRPr lang="en-US" sz="1900" dirty="0"/>
          </a:p>
          <a:p>
            <a:r>
              <a:rPr lang="en-US" sz="2400" dirty="0"/>
              <a:t>What tests do you order?</a:t>
            </a:r>
          </a:p>
          <a:p>
            <a:r>
              <a:rPr lang="en-US" sz="2400" dirty="0"/>
              <a:t>Urine pregnancy test positive</a:t>
            </a:r>
          </a:p>
          <a:p>
            <a:r>
              <a:rPr lang="en-US" sz="2400" dirty="0"/>
              <a:t>Beta-HCG 8,000 – no prior levels available</a:t>
            </a:r>
          </a:p>
          <a:p>
            <a:endParaRPr lang="en-US" sz="2400" dirty="0"/>
          </a:p>
          <a:p>
            <a:r>
              <a:rPr lang="en-US" sz="2400" dirty="0"/>
              <a:t>What do you do now? </a:t>
            </a:r>
          </a:p>
          <a:p>
            <a:endParaRPr lang="en-US" sz="1900" dirty="0"/>
          </a:p>
        </p:txBody>
      </p:sp>
      <p:pic>
        <p:nvPicPr>
          <p:cNvPr id="4" name="Picture 3">
            <a:extLst>
              <a:ext uri="{FF2B5EF4-FFF2-40B4-BE49-F238E27FC236}">
                <a16:creationId xmlns:a16="http://schemas.microsoft.com/office/drawing/2014/main" id="{3B874397-C35B-92C2-352E-7722690348AC}"/>
              </a:ext>
            </a:extLst>
          </p:cNvPr>
          <p:cNvPicPr>
            <a:picLocks noChangeAspect="1"/>
          </p:cNvPicPr>
          <p:nvPr/>
        </p:nvPicPr>
        <p:blipFill>
          <a:blip r:embed="rId2"/>
          <a:srcRect l="30824" r="12756"/>
          <a:stretch>
            <a:fillRect/>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Title 1">
            <a:extLst>
              <a:ext uri="{FF2B5EF4-FFF2-40B4-BE49-F238E27FC236}">
                <a16:creationId xmlns:a16="http://schemas.microsoft.com/office/drawing/2014/main" id="{29B19C36-5C67-68CA-1FE4-1CF250EDAD82}"/>
              </a:ext>
            </a:extLst>
          </p:cNvPr>
          <p:cNvSpPr>
            <a:spLocks noGrp="1"/>
          </p:cNvSpPr>
          <p:nvPr>
            <p:ph type="title"/>
          </p:nvPr>
        </p:nvSpPr>
        <p:spPr>
          <a:xfrm>
            <a:off x="433179" y="538835"/>
            <a:ext cx="3276451" cy="1509324"/>
          </a:xfrm>
        </p:spPr>
        <p:txBody>
          <a:bodyPr anchor="b">
            <a:normAutofit/>
          </a:bodyPr>
          <a:lstStyle/>
          <a:p>
            <a:pPr algn="ctr"/>
            <a:r>
              <a:rPr lang="en-US" sz="4700" dirty="0"/>
              <a:t>“My Belly Hurts…”</a:t>
            </a:r>
          </a:p>
        </p:txBody>
      </p:sp>
    </p:spTree>
    <p:extLst>
      <p:ext uri="{BB962C8B-B14F-4D97-AF65-F5344CB8AC3E}">
        <p14:creationId xmlns:p14="http://schemas.microsoft.com/office/powerpoint/2010/main" val="252006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4D737E5-52F8-B0DD-14E2-F05D1CD21BB8}"/>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F863856-9673-9B02-93D4-5EA0B742AA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sketchy line">
            <a:extLst>
              <a:ext uri="{FF2B5EF4-FFF2-40B4-BE49-F238E27FC236}">
                <a16:creationId xmlns:a16="http://schemas.microsoft.com/office/drawing/2014/main" id="{CFE8C66F-CAAF-6E71-2166-09F45524B1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sX0" fmla="*/ 0 w 2606040"/>
              <a:gd name="csY0" fmla="*/ 0 h 18288"/>
              <a:gd name="csX1" fmla="*/ 625450 w 2606040"/>
              <a:gd name="csY1" fmla="*/ 0 h 18288"/>
              <a:gd name="csX2" fmla="*/ 1224839 w 2606040"/>
              <a:gd name="csY2" fmla="*/ 0 h 18288"/>
              <a:gd name="csX3" fmla="*/ 1824228 w 2606040"/>
              <a:gd name="csY3" fmla="*/ 0 h 18288"/>
              <a:gd name="csX4" fmla="*/ 2606040 w 2606040"/>
              <a:gd name="csY4" fmla="*/ 0 h 18288"/>
              <a:gd name="csX5" fmla="*/ 2606040 w 2606040"/>
              <a:gd name="csY5" fmla="*/ 18288 h 18288"/>
              <a:gd name="csX6" fmla="*/ 1902409 w 2606040"/>
              <a:gd name="csY6" fmla="*/ 18288 h 18288"/>
              <a:gd name="csX7" fmla="*/ 1276960 w 2606040"/>
              <a:gd name="csY7" fmla="*/ 18288 h 18288"/>
              <a:gd name="csX8" fmla="*/ 677570 w 2606040"/>
              <a:gd name="csY8" fmla="*/ 18288 h 18288"/>
              <a:gd name="csX9" fmla="*/ 0 w 2606040"/>
              <a:gd name="csY9" fmla="*/ 18288 h 18288"/>
              <a:gd name="csX10" fmla="*/ 0 w 2606040"/>
              <a:gd name="csY10"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7E7089EB-B3FB-DE44-CBB7-0A8B849961D7}"/>
              </a:ext>
            </a:extLst>
          </p:cNvPr>
          <p:cNvSpPr>
            <a:spLocks noGrp="1"/>
          </p:cNvSpPr>
          <p:nvPr>
            <p:ph idx="1"/>
          </p:nvPr>
        </p:nvSpPr>
        <p:spPr>
          <a:xfrm>
            <a:off x="480060" y="2872899"/>
            <a:ext cx="3182691" cy="3320668"/>
          </a:xfrm>
        </p:spPr>
        <p:txBody>
          <a:bodyPr>
            <a:normAutofit/>
          </a:bodyPr>
          <a:lstStyle/>
          <a:p>
            <a:endParaRPr lang="en-US" sz="1900" dirty="0"/>
          </a:p>
          <a:p>
            <a:r>
              <a:rPr lang="en-US" sz="2400" dirty="0"/>
              <a:t>Bedside ultrasound – empty uterus, no free fluid noted</a:t>
            </a:r>
          </a:p>
          <a:p>
            <a:r>
              <a:rPr lang="en-US" sz="2400"/>
              <a:t>Now what?</a:t>
            </a:r>
            <a:endParaRPr lang="en-US" sz="2400" dirty="0"/>
          </a:p>
          <a:p>
            <a:endParaRPr lang="en-US" sz="1900" dirty="0"/>
          </a:p>
        </p:txBody>
      </p:sp>
      <p:pic>
        <p:nvPicPr>
          <p:cNvPr id="4" name="Picture 3">
            <a:extLst>
              <a:ext uri="{FF2B5EF4-FFF2-40B4-BE49-F238E27FC236}">
                <a16:creationId xmlns:a16="http://schemas.microsoft.com/office/drawing/2014/main" id="{CFDF66CE-C4AE-25AA-F175-93E1146D0347}"/>
              </a:ext>
            </a:extLst>
          </p:cNvPr>
          <p:cNvPicPr>
            <a:picLocks noChangeAspect="1"/>
          </p:cNvPicPr>
          <p:nvPr/>
        </p:nvPicPr>
        <p:blipFill>
          <a:blip r:embed="rId2"/>
          <a:srcRect l="30824" r="12756"/>
          <a:stretch>
            <a:fillRect/>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Title 1">
            <a:extLst>
              <a:ext uri="{FF2B5EF4-FFF2-40B4-BE49-F238E27FC236}">
                <a16:creationId xmlns:a16="http://schemas.microsoft.com/office/drawing/2014/main" id="{3FEC397D-A059-15A6-4159-B10A5C5C9A46}"/>
              </a:ext>
            </a:extLst>
          </p:cNvPr>
          <p:cNvSpPr>
            <a:spLocks noGrp="1"/>
          </p:cNvSpPr>
          <p:nvPr>
            <p:ph type="title"/>
          </p:nvPr>
        </p:nvSpPr>
        <p:spPr>
          <a:xfrm>
            <a:off x="433179" y="538835"/>
            <a:ext cx="3276451" cy="1509324"/>
          </a:xfrm>
        </p:spPr>
        <p:txBody>
          <a:bodyPr anchor="b">
            <a:normAutofit/>
          </a:bodyPr>
          <a:lstStyle/>
          <a:p>
            <a:pPr algn="ctr"/>
            <a:r>
              <a:rPr lang="en-US" sz="4700" dirty="0"/>
              <a:t>“My Belly Hurts…”</a:t>
            </a:r>
          </a:p>
        </p:txBody>
      </p:sp>
    </p:spTree>
    <p:extLst>
      <p:ext uri="{BB962C8B-B14F-4D97-AF65-F5344CB8AC3E}">
        <p14:creationId xmlns:p14="http://schemas.microsoft.com/office/powerpoint/2010/main" val="2659717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AE67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4FB09B28-F468-95CC-F084-D2F68E403508}"/>
              </a:ext>
            </a:extLst>
          </p:cNvPr>
          <p:cNvPicPr>
            <a:picLocks noChangeAspect="1"/>
          </p:cNvPicPr>
          <p:nvPr/>
        </p:nvPicPr>
        <p:blipFill>
          <a:blip r:embed="rId2"/>
          <a:stretch>
            <a:fillRect/>
          </a:stretch>
        </p:blipFill>
        <p:spPr>
          <a:xfrm>
            <a:off x="482600" y="760667"/>
            <a:ext cx="8178799" cy="5336666"/>
          </a:xfrm>
          <a:prstGeom prst="rect">
            <a:avLst/>
          </a:prstGeom>
        </p:spPr>
      </p:pic>
    </p:spTree>
    <p:extLst>
      <p:ext uri="{BB962C8B-B14F-4D97-AF65-F5344CB8AC3E}">
        <p14:creationId xmlns:p14="http://schemas.microsoft.com/office/powerpoint/2010/main" val="38182745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56840-4B79-6DFB-C5D8-278C1A76023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6F240E2-34BC-88EB-752E-5D0AFD746A9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7035FE2-269C-BE4E-FDA2-D685582CF773}"/>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6148357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145AE-584A-8EA5-96D3-36AC47ED176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068B7F2-78E5-A9AC-701C-7D81A5F7299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0702211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341BF2F-6BC7-887C-69A2-2C5A5F4EF9B7}"/>
              </a:ext>
            </a:extLst>
          </p:cNvPr>
          <p:cNvPicPr>
            <a:picLocks noGrp="1" noChangeAspect="1"/>
          </p:cNvPicPr>
          <p:nvPr>
            <p:ph idx="1"/>
          </p:nvPr>
        </p:nvPicPr>
        <p:blipFill>
          <a:blip r:embed="rId2"/>
          <a:srcRect l="5875" r="5124" b="-1"/>
          <a:stretch>
            <a:fillRect/>
          </a:stretch>
        </p:blipFill>
        <p:spPr>
          <a:xfrm>
            <a:off x="20" y="10"/>
            <a:ext cx="9143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1C7602-9265-A7C9-0F47-7CC2DF14C458}"/>
              </a:ext>
            </a:extLst>
          </p:cNvPr>
          <p:cNvSpPr>
            <a:spLocks noGrp="1"/>
          </p:cNvSpPr>
          <p:nvPr>
            <p:ph type="title"/>
          </p:nvPr>
        </p:nvSpPr>
        <p:spPr>
          <a:xfrm>
            <a:off x="392906" y="5317240"/>
            <a:ext cx="8408194" cy="744836"/>
          </a:xfrm>
        </p:spPr>
        <p:txBody>
          <a:bodyPr vert="horz" lIns="91440" tIns="45720" rIns="91440" bIns="45720" rtlCol="0" anchor="ctr">
            <a:normAutofit/>
          </a:bodyPr>
          <a:lstStyle/>
          <a:p>
            <a:pPr algn="ctr"/>
            <a:r>
              <a:rPr lang="en-US" sz="3100" dirty="0">
                <a:solidFill>
                  <a:schemeClr val="tx1">
                    <a:lumMod val="85000"/>
                    <a:lumOff val="15000"/>
                  </a:schemeClr>
                </a:solidFill>
              </a:rPr>
              <a:t>“There is something wrong with my stomach!”</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81874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97C48B7-D9D3-9CBA-0465-F0CE41F59FE1}"/>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49EB9874-2B18-6E59-E649-3FA6F88411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sketchy line">
            <a:extLst>
              <a:ext uri="{FF2B5EF4-FFF2-40B4-BE49-F238E27FC236}">
                <a16:creationId xmlns:a16="http://schemas.microsoft.com/office/drawing/2014/main" id="{E7AB2331-BA2E-0568-E8B5-4E5010A92D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sX0" fmla="*/ 0 w 2606040"/>
              <a:gd name="csY0" fmla="*/ 0 h 18288"/>
              <a:gd name="csX1" fmla="*/ 625450 w 2606040"/>
              <a:gd name="csY1" fmla="*/ 0 h 18288"/>
              <a:gd name="csX2" fmla="*/ 1224839 w 2606040"/>
              <a:gd name="csY2" fmla="*/ 0 h 18288"/>
              <a:gd name="csX3" fmla="*/ 1824228 w 2606040"/>
              <a:gd name="csY3" fmla="*/ 0 h 18288"/>
              <a:gd name="csX4" fmla="*/ 2606040 w 2606040"/>
              <a:gd name="csY4" fmla="*/ 0 h 18288"/>
              <a:gd name="csX5" fmla="*/ 2606040 w 2606040"/>
              <a:gd name="csY5" fmla="*/ 18288 h 18288"/>
              <a:gd name="csX6" fmla="*/ 1902409 w 2606040"/>
              <a:gd name="csY6" fmla="*/ 18288 h 18288"/>
              <a:gd name="csX7" fmla="*/ 1276960 w 2606040"/>
              <a:gd name="csY7" fmla="*/ 18288 h 18288"/>
              <a:gd name="csX8" fmla="*/ 677570 w 2606040"/>
              <a:gd name="csY8" fmla="*/ 18288 h 18288"/>
              <a:gd name="csX9" fmla="*/ 0 w 2606040"/>
              <a:gd name="csY9" fmla="*/ 18288 h 18288"/>
              <a:gd name="csX10" fmla="*/ 0 w 2606040"/>
              <a:gd name="csY10"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7BAB8FB4-234F-5535-244D-7F4029EC8A7C}"/>
              </a:ext>
            </a:extLst>
          </p:cNvPr>
          <p:cNvSpPr>
            <a:spLocks noGrp="1"/>
          </p:cNvSpPr>
          <p:nvPr>
            <p:ph idx="1"/>
          </p:nvPr>
        </p:nvSpPr>
        <p:spPr>
          <a:xfrm>
            <a:off x="480060" y="2872899"/>
            <a:ext cx="3182691" cy="3320668"/>
          </a:xfrm>
        </p:spPr>
        <p:txBody>
          <a:bodyPr>
            <a:normAutofit/>
          </a:bodyPr>
          <a:lstStyle/>
          <a:p>
            <a:endParaRPr lang="en-US" sz="1900"/>
          </a:p>
        </p:txBody>
      </p:sp>
      <p:pic>
        <p:nvPicPr>
          <p:cNvPr id="4" name="Picture 3">
            <a:extLst>
              <a:ext uri="{FF2B5EF4-FFF2-40B4-BE49-F238E27FC236}">
                <a16:creationId xmlns:a16="http://schemas.microsoft.com/office/drawing/2014/main" id="{E44DEC3E-9879-E010-2633-95A95E4CEEE2}"/>
              </a:ext>
            </a:extLst>
          </p:cNvPr>
          <p:cNvPicPr>
            <a:picLocks noChangeAspect="1"/>
          </p:cNvPicPr>
          <p:nvPr/>
        </p:nvPicPr>
        <p:blipFill>
          <a:blip r:embed="rId2"/>
          <a:srcRect l="22540" r="21040"/>
          <a:stretch>
            <a:fillRect/>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Title 1">
            <a:extLst>
              <a:ext uri="{FF2B5EF4-FFF2-40B4-BE49-F238E27FC236}">
                <a16:creationId xmlns:a16="http://schemas.microsoft.com/office/drawing/2014/main" id="{27BE4600-1715-0C25-0FA6-29625400EC39}"/>
              </a:ext>
            </a:extLst>
          </p:cNvPr>
          <p:cNvSpPr>
            <a:spLocks noGrp="1"/>
          </p:cNvSpPr>
          <p:nvPr>
            <p:ph type="title"/>
          </p:nvPr>
        </p:nvSpPr>
        <p:spPr>
          <a:xfrm>
            <a:off x="359743" y="538835"/>
            <a:ext cx="3549454" cy="1509324"/>
          </a:xfrm>
        </p:spPr>
        <p:txBody>
          <a:bodyPr anchor="b">
            <a:normAutofit/>
          </a:bodyPr>
          <a:lstStyle/>
          <a:p>
            <a:pPr algn="ctr"/>
            <a:r>
              <a:rPr lang="en-US" sz="4700" dirty="0"/>
              <a:t>“Something’s Wrong…”</a:t>
            </a:r>
          </a:p>
        </p:txBody>
      </p:sp>
    </p:spTree>
    <p:extLst>
      <p:ext uri="{BB962C8B-B14F-4D97-AF65-F5344CB8AC3E}">
        <p14:creationId xmlns:p14="http://schemas.microsoft.com/office/powerpoint/2010/main" val="1827670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sX0" fmla="*/ 0 w 2606040"/>
              <a:gd name="csY0" fmla="*/ 0 h 18288"/>
              <a:gd name="csX1" fmla="*/ 625450 w 2606040"/>
              <a:gd name="csY1" fmla="*/ 0 h 18288"/>
              <a:gd name="csX2" fmla="*/ 1224839 w 2606040"/>
              <a:gd name="csY2" fmla="*/ 0 h 18288"/>
              <a:gd name="csX3" fmla="*/ 1824228 w 2606040"/>
              <a:gd name="csY3" fmla="*/ 0 h 18288"/>
              <a:gd name="csX4" fmla="*/ 2606040 w 2606040"/>
              <a:gd name="csY4" fmla="*/ 0 h 18288"/>
              <a:gd name="csX5" fmla="*/ 2606040 w 2606040"/>
              <a:gd name="csY5" fmla="*/ 18288 h 18288"/>
              <a:gd name="csX6" fmla="*/ 1902409 w 2606040"/>
              <a:gd name="csY6" fmla="*/ 18288 h 18288"/>
              <a:gd name="csX7" fmla="*/ 1276960 w 2606040"/>
              <a:gd name="csY7" fmla="*/ 18288 h 18288"/>
              <a:gd name="csX8" fmla="*/ 677570 w 2606040"/>
              <a:gd name="csY8" fmla="*/ 18288 h 18288"/>
              <a:gd name="csX9" fmla="*/ 0 w 2606040"/>
              <a:gd name="csY9" fmla="*/ 18288 h 18288"/>
              <a:gd name="csX10" fmla="*/ 0 w 2606040"/>
              <a:gd name="csY10"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DE26E52-5308-5577-253F-4F086196FB2E}"/>
              </a:ext>
            </a:extLst>
          </p:cNvPr>
          <p:cNvSpPr>
            <a:spLocks noGrp="1"/>
          </p:cNvSpPr>
          <p:nvPr>
            <p:ph idx="1"/>
          </p:nvPr>
        </p:nvSpPr>
        <p:spPr>
          <a:xfrm>
            <a:off x="480060" y="2872899"/>
            <a:ext cx="3182691" cy="3320668"/>
          </a:xfrm>
        </p:spPr>
        <p:txBody>
          <a:bodyPr>
            <a:normAutofit/>
          </a:bodyPr>
          <a:lstStyle/>
          <a:p>
            <a:endParaRPr lang="en-US" sz="1900"/>
          </a:p>
        </p:txBody>
      </p:sp>
      <p:pic>
        <p:nvPicPr>
          <p:cNvPr id="4" name="Picture 3">
            <a:extLst>
              <a:ext uri="{FF2B5EF4-FFF2-40B4-BE49-F238E27FC236}">
                <a16:creationId xmlns:a16="http://schemas.microsoft.com/office/drawing/2014/main" id="{6A8D1DBA-2730-89E4-3DEF-ED9FC4D4DBD1}"/>
              </a:ext>
            </a:extLst>
          </p:cNvPr>
          <p:cNvPicPr>
            <a:picLocks noChangeAspect="1"/>
          </p:cNvPicPr>
          <p:nvPr/>
        </p:nvPicPr>
        <p:blipFill>
          <a:blip r:embed="rId2"/>
          <a:srcRect l="22540" r="21040"/>
          <a:stretch>
            <a:fillRect/>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8" name="Title 1">
            <a:extLst>
              <a:ext uri="{FF2B5EF4-FFF2-40B4-BE49-F238E27FC236}">
                <a16:creationId xmlns:a16="http://schemas.microsoft.com/office/drawing/2014/main" id="{9EBEE9C9-D914-7E80-625F-DA4F009DA3DE}"/>
              </a:ext>
            </a:extLst>
          </p:cNvPr>
          <p:cNvSpPr>
            <a:spLocks noGrp="1"/>
          </p:cNvSpPr>
          <p:nvPr>
            <p:ph type="title"/>
          </p:nvPr>
        </p:nvSpPr>
        <p:spPr>
          <a:xfrm>
            <a:off x="359743" y="538835"/>
            <a:ext cx="3549454" cy="1509324"/>
          </a:xfrm>
        </p:spPr>
        <p:txBody>
          <a:bodyPr anchor="b">
            <a:normAutofit/>
          </a:bodyPr>
          <a:lstStyle/>
          <a:p>
            <a:pPr algn="ctr"/>
            <a:r>
              <a:rPr lang="en-US" sz="4700" dirty="0"/>
              <a:t>“Something’s Wrong…”</a:t>
            </a:r>
          </a:p>
        </p:txBody>
      </p:sp>
    </p:spTree>
    <p:extLst>
      <p:ext uri="{BB962C8B-B14F-4D97-AF65-F5344CB8AC3E}">
        <p14:creationId xmlns:p14="http://schemas.microsoft.com/office/powerpoint/2010/main" val="37747679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D4677D2-D5AC-4CF9-9EED-2B89D0A1C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6D54F7E-825A-4BBA-815F-35CCA8B97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9144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7C545876-A8E0-36A3-F927-F805A4660298}"/>
              </a:ext>
            </a:extLst>
          </p:cNvPr>
          <p:cNvPicPr>
            <a:picLocks noGrp="1" noChangeAspect="1"/>
          </p:cNvPicPr>
          <p:nvPr>
            <p:ph idx="4294967295"/>
          </p:nvPr>
        </p:nvPicPr>
        <p:blipFill>
          <a:blip r:embed="rId2"/>
          <a:srcRect r="10999" b="-2"/>
          <a:stretch>
            <a:fillRect/>
          </a:stretch>
        </p:blipFill>
        <p:spPr>
          <a:xfrm>
            <a:off x="20" y="1"/>
            <a:ext cx="9143980" cy="6858000"/>
          </a:xfrm>
          <a:custGeom>
            <a:avLst/>
            <a:gdLst/>
            <a:ahLst/>
            <a:cxnLst/>
            <a:rect l="l" t="t" r="r" b="b"/>
            <a:pathLst>
              <a:path w="12191999" h="6842601">
                <a:moveTo>
                  <a:pt x="0" y="0"/>
                </a:moveTo>
                <a:lnTo>
                  <a:pt x="12191999" y="0"/>
                </a:lnTo>
                <a:lnTo>
                  <a:pt x="12191999" y="6842601"/>
                </a:lnTo>
                <a:lnTo>
                  <a:pt x="10316981" y="6842601"/>
                </a:lnTo>
                <a:cubicBezTo>
                  <a:pt x="10312796" y="6835189"/>
                  <a:pt x="10163183" y="6730124"/>
                  <a:pt x="10158998" y="6722712"/>
                </a:cubicBezTo>
                <a:cubicBezTo>
                  <a:pt x="10120278" y="6678190"/>
                  <a:pt x="10156462" y="6716223"/>
                  <a:pt x="10090349" y="6671420"/>
                </a:cubicBezTo>
                <a:cubicBezTo>
                  <a:pt x="10043032" y="6655694"/>
                  <a:pt x="9995855" y="6551879"/>
                  <a:pt x="9955425" y="6498018"/>
                </a:cubicBezTo>
                <a:cubicBezTo>
                  <a:pt x="9939618" y="6480021"/>
                  <a:pt x="9915110" y="6461677"/>
                  <a:pt x="9891265" y="6454528"/>
                </a:cubicBezTo>
                <a:cubicBezTo>
                  <a:pt x="9868239" y="6464957"/>
                  <a:pt x="9865423" y="6431640"/>
                  <a:pt x="9848227" y="6426063"/>
                </a:cubicBezTo>
                <a:cubicBezTo>
                  <a:pt x="9838059" y="6433162"/>
                  <a:pt x="9815047" y="6410348"/>
                  <a:pt x="9812354" y="6399604"/>
                </a:cubicBezTo>
                <a:cubicBezTo>
                  <a:pt x="9825285" y="6377997"/>
                  <a:pt x="9725923" y="6372757"/>
                  <a:pt x="9725915" y="6356381"/>
                </a:cubicBezTo>
                <a:cubicBezTo>
                  <a:pt x="9696279" y="6348066"/>
                  <a:pt x="9591199" y="6354143"/>
                  <a:pt x="9575033" y="6325258"/>
                </a:cubicBezTo>
                <a:cubicBezTo>
                  <a:pt x="9516434" y="6303128"/>
                  <a:pt x="9441613" y="6276805"/>
                  <a:pt x="9415626" y="6271777"/>
                </a:cubicBezTo>
                <a:cubicBezTo>
                  <a:pt x="9378293" y="6313495"/>
                  <a:pt x="9281935" y="6171365"/>
                  <a:pt x="9171493" y="6150430"/>
                </a:cubicBezTo>
                <a:cubicBezTo>
                  <a:pt x="9155426" y="6152396"/>
                  <a:pt x="9147439" y="6151015"/>
                  <a:pt x="9146018" y="6139864"/>
                </a:cubicBezTo>
                <a:cubicBezTo>
                  <a:pt x="9112029" y="6132441"/>
                  <a:pt x="9087339" y="6101138"/>
                  <a:pt x="9059635" y="6109957"/>
                </a:cubicBezTo>
                <a:cubicBezTo>
                  <a:pt x="9024424" y="6092144"/>
                  <a:pt x="9043048" y="6078417"/>
                  <a:pt x="9010911" y="6064789"/>
                </a:cubicBezTo>
                <a:lnTo>
                  <a:pt x="8866811" y="6028191"/>
                </a:lnTo>
                <a:cubicBezTo>
                  <a:pt x="8846465" y="6021172"/>
                  <a:pt x="8825221" y="6000527"/>
                  <a:pt x="8804584" y="5994237"/>
                </a:cubicBezTo>
                <a:lnTo>
                  <a:pt x="8783071" y="5990448"/>
                </a:lnTo>
                <a:lnTo>
                  <a:pt x="8770456" y="5978060"/>
                </a:lnTo>
                <a:cubicBezTo>
                  <a:pt x="8764772" y="5975259"/>
                  <a:pt x="8757695" y="5974720"/>
                  <a:pt x="8748297" y="5978070"/>
                </a:cubicBezTo>
                <a:cubicBezTo>
                  <a:pt x="8730344" y="5973495"/>
                  <a:pt x="8679808" y="5955894"/>
                  <a:pt x="8662742" y="5950603"/>
                </a:cubicBezTo>
                <a:lnTo>
                  <a:pt x="8645902" y="5946326"/>
                </a:lnTo>
                <a:lnTo>
                  <a:pt x="8638176" y="5938358"/>
                </a:lnTo>
                <a:cubicBezTo>
                  <a:pt x="8625897" y="5932642"/>
                  <a:pt x="8594811" y="5922073"/>
                  <a:pt x="8572224" y="5912032"/>
                </a:cubicBezTo>
                <a:cubicBezTo>
                  <a:pt x="8553809" y="5897782"/>
                  <a:pt x="8529845" y="5886100"/>
                  <a:pt x="8502655" y="5878114"/>
                </a:cubicBezTo>
                <a:cubicBezTo>
                  <a:pt x="8496990" y="5883034"/>
                  <a:pt x="8489611" y="5872566"/>
                  <a:pt x="8485159" y="5869819"/>
                </a:cubicBezTo>
                <a:cubicBezTo>
                  <a:pt x="8483457" y="5873482"/>
                  <a:pt x="8471232" y="5872664"/>
                  <a:pt x="8468539" y="5868711"/>
                </a:cubicBezTo>
                <a:cubicBezTo>
                  <a:pt x="8389167" y="5836352"/>
                  <a:pt x="8421742" y="5881497"/>
                  <a:pt x="8379810" y="5849376"/>
                </a:cubicBezTo>
                <a:cubicBezTo>
                  <a:pt x="8371729" y="5846373"/>
                  <a:pt x="8364483" y="5846766"/>
                  <a:pt x="8357758" y="5848601"/>
                </a:cubicBezTo>
                <a:lnTo>
                  <a:pt x="8315264" y="5836192"/>
                </a:lnTo>
                <a:cubicBezTo>
                  <a:pt x="8299077" y="5829531"/>
                  <a:pt x="8281671" y="5824011"/>
                  <a:pt x="8263455" y="5819793"/>
                </a:cubicBezTo>
                <a:cubicBezTo>
                  <a:pt x="8257386" y="5826849"/>
                  <a:pt x="8245582" y="5813448"/>
                  <a:pt x="8239287" y="5810141"/>
                </a:cubicBezTo>
                <a:cubicBezTo>
                  <a:pt x="8237965" y="5815186"/>
                  <a:pt x="8222226" y="5815108"/>
                  <a:pt x="8217888" y="5810039"/>
                </a:cubicBezTo>
                <a:cubicBezTo>
                  <a:pt x="8109447" y="5773303"/>
                  <a:pt x="8161302" y="5831037"/>
                  <a:pt x="8100547" y="5791517"/>
                </a:cubicBezTo>
                <a:cubicBezTo>
                  <a:pt x="8089574" y="5788167"/>
                  <a:pt x="8080448" y="5789295"/>
                  <a:pt x="8072316" y="5792309"/>
                </a:cubicBezTo>
                <a:lnTo>
                  <a:pt x="8056967" y="5800648"/>
                </a:lnTo>
                <a:lnTo>
                  <a:pt x="8047885" y="5795270"/>
                </a:lnTo>
                <a:cubicBezTo>
                  <a:pt x="8010204" y="5788738"/>
                  <a:pt x="7996426" y="5797608"/>
                  <a:pt x="7977128" y="5783189"/>
                </a:cubicBezTo>
                <a:cubicBezTo>
                  <a:pt x="7943466" y="5775577"/>
                  <a:pt x="7904823" y="5770953"/>
                  <a:pt x="7874392" y="5763715"/>
                </a:cubicBezTo>
                <a:cubicBezTo>
                  <a:pt x="7860337" y="5743777"/>
                  <a:pt x="7817541" y="5748989"/>
                  <a:pt x="7794543" y="5739759"/>
                </a:cubicBezTo>
                <a:cubicBezTo>
                  <a:pt x="7784688" y="5731467"/>
                  <a:pt x="7776709" y="5729004"/>
                  <a:pt x="7763762" y="5734031"/>
                </a:cubicBezTo>
                <a:cubicBezTo>
                  <a:pt x="7718781" y="5694154"/>
                  <a:pt x="7732231" y="5727368"/>
                  <a:pt x="7685889" y="5707234"/>
                </a:cubicBezTo>
                <a:cubicBezTo>
                  <a:pt x="7646521" y="5687607"/>
                  <a:pt x="7600389" y="5671470"/>
                  <a:pt x="7566744" y="5634586"/>
                </a:cubicBezTo>
                <a:cubicBezTo>
                  <a:pt x="7561306" y="5624813"/>
                  <a:pt x="7543589" y="5618525"/>
                  <a:pt x="7527170" y="5620542"/>
                </a:cubicBezTo>
                <a:cubicBezTo>
                  <a:pt x="7524343" y="5620889"/>
                  <a:pt x="7521664" y="5621475"/>
                  <a:pt x="7519214" y="5622280"/>
                </a:cubicBezTo>
                <a:cubicBezTo>
                  <a:pt x="7500062" y="5596964"/>
                  <a:pt x="7480476" y="5604337"/>
                  <a:pt x="7473157" y="5588143"/>
                </a:cubicBezTo>
                <a:cubicBezTo>
                  <a:pt x="7433415" y="5574859"/>
                  <a:pt x="7395118" y="5582388"/>
                  <a:pt x="7388000" y="5568063"/>
                </a:cubicBezTo>
                <a:cubicBezTo>
                  <a:pt x="7366403" y="5564920"/>
                  <a:pt x="7332262" y="5573848"/>
                  <a:pt x="7320876" y="5557698"/>
                </a:cubicBezTo>
                <a:cubicBezTo>
                  <a:pt x="7314891" y="5568111"/>
                  <a:pt x="7299319" y="5544964"/>
                  <a:pt x="7284480" y="5549820"/>
                </a:cubicBezTo>
                <a:cubicBezTo>
                  <a:pt x="7273570" y="5554430"/>
                  <a:pt x="7266301" y="5548483"/>
                  <a:pt x="7256619" y="5546379"/>
                </a:cubicBezTo>
                <a:cubicBezTo>
                  <a:pt x="7242503" y="5549088"/>
                  <a:pt x="7202543" y="5533379"/>
                  <a:pt x="7193112" y="5525289"/>
                </a:cubicBezTo>
                <a:cubicBezTo>
                  <a:pt x="7172259" y="5499151"/>
                  <a:pt x="7108617" y="5505485"/>
                  <a:pt x="7090943" y="5485177"/>
                </a:cubicBezTo>
                <a:cubicBezTo>
                  <a:pt x="7083637" y="5481419"/>
                  <a:pt x="7076140" y="5479148"/>
                  <a:pt x="7068566" y="5477809"/>
                </a:cubicBezTo>
                <a:lnTo>
                  <a:pt x="7023035" y="5476595"/>
                </a:lnTo>
                <a:lnTo>
                  <a:pt x="7001197" y="5476163"/>
                </a:lnTo>
                <a:cubicBezTo>
                  <a:pt x="7016126" y="5454256"/>
                  <a:pt x="6943549" y="5466815"/>
                  <a:pt x="6967472" y="5451057"/>
                </a:cubicBezTo>
                <a:cubicBezTo>
                  <a:pt x="6931240" y="5443544"/>
                  <a:pt x="6920843" y="5429649"/>
                  <a:pt x="6883334" y="5418880"/>
                </a:cubicBezTo>
                <a:lnTo>
                  <a:pt x="6742417" y="5386446"/>
                </a:lnTo>
                <a:cubicBezTo>
                  <a:pt x="6690532" y="5366095"/>
                  <a:pt x="6665174" y="5364632"/>
                  <a:pt x="6618315" y="5353085"/>
                </a:cubicBezTo>
                <a:cubicBezTo>
                  <a:pt x="6581698" y="5304210"/>
                  <a:pt x="6547395" y="5315779"/>
                  <a:pt x="6521050" y="5283194"/>
                </a:cubicBezTo>
                <a:cubicBezTo>
                  <a:pt x="6469114" y="5268862"/>
                  <a:pt x="6472597" y="5253957"/>
                  <a:pt x="6414460" y="5253832"/>
                </a:cubicBezTo>
                <a:lnTo>
                  <a:pt x="6362535" y="5220502"/>
                </a:lnTo>
                <a:cubicBezTo>
                  <a:pt x="6350866" y="5213881"/>
                  <a:pt x="6347641" y="5215777"/>
                  <a:pt x="6344443" y="5214103"/>
                </a:cubicBezTo>
                <a:lnTo>
                  <a:pt x="6343344" y="5210454"/>
                </a:lnTo>
                <a:lnTo>
                  <a:pt x="6333344" y="5205307"/>
                </a:lnTo>
                <a:lnTo>
                  <a:pt x="6315602" y="5193288"/>
                </a:lnTo>
                <a:lnTo>
                  <a:pt x="6310442" y="5192802"/>
                </a:lnTo>
                <a:lnTo>
                  <a:pt x="6280815" y="5177420"/>
                </a:lnTo>
                <a:lnTo>
                  <a:pt x="6279533" y="5178045"/>
                </a:lnTo>
                <a:cubicBezTo>
                  <a:pt x="6275980" y="5179097"/>
                  <a:pt x="6272084" y="5179212"/>
                  <a:pt x="6267362" y="5177370"/>
                </a:cubicBezTo>
                <a:cubicBezTo>
                  <a:pt x="6261796" y="5192470"/>
                  <a:pt x="6259530" y="5180933"/>
                  <a:pt x="6246095" y="5174167"/>
                </a:cubicBezTo>
                <a:lnTo>
                  <a:pt x="6155252" y="5161201"/>
                </a:lnTo>
                <a:lnTo>
                  <a:pt x="6148525" y="5158442"/>
                </a:lnTo>
                <a:lnTo>
                  <a:pt x="6148187" y="5158573"/>
                </a:lnTo>
                <a:cubicBezTo>
                  <a:pt x="6146292" y="5158370"/>
                  <a:pt x="6143916" y="5157611"/>
                  <a:pt x="6140686" y="5156032"/>
                </a:cubicBezTo>
                <a:lnTo>
                  <a:pt x="6136260" y="5153413"/>
                </a:lnTo>
                <a:lnTo>
                  <a:pt x="6123208" y="5148061"/>
                </a:lnTo>
                <a:lnTo>
                  <a:pt x="6117367" y="5147451"/>
                </a:lnTo>
                <a:lnTo>
                  <a:pt x="5957305" y="5146062"/>
                </a:lnTo>
                <a:cubicBezTo>
                  <a:pt x="5920540" y="5140405"/>
                  <a:pt x="5887096" y="5142015"/>
                  <a:pt x="5857259" y="5132052"/>
                </a:cubicBezTo>
                <a:cubicBezTo>
                  <a:pt x="5843335" y="5135303"/>
                  <a:pt x="5830921" y="5135493"/>
                  <a:pt x="5821375" y="5125606"/>
                </a:cubicBezTo>
                <a:cubicBezTo>
                  <a:pt x="5786501" y="5122615"/>
                  <a:pt x="5775399" y="5132648"/>
                  <a:pt x="5755916" y="5120171"/>
                </a:cubicBezTo>
                <a:cubicBezTo>
                  <a:pt x="5732132" y="5135438"/>
                  <a:pt x="5732735" y="5128211"/>
                  <a:pt x="5725007" y="5121437"/>
                </a:cubicBezTo>
                <a:lnTo>
                  <a:pt x="5723810" y="5120848"/>
                </a:lnTo>
                <a:lnTo>
                  <a:pt x="5720531" y="5123048"/>
                </a:lnTo>
                <a:lnTo>
                  <a:pt x="5714794" y="5123371"/>
                </a:lnTo>
                <a:lnTo>
                  <a:pt x="5700141" y="5120131"/>
                </a:lnTo>
                <a:lnTo>
                  <a:pt x="5694799" y="5118234"/>
                </a:lnTo>
                <a:cubicBezTo>
                  <a:pt x="5691058" y="5117179"/>
                  <a:pt x="5688491" y="5116804"/>
                  <a:pt x="5686627" y="5116903"/>
                </a:cubicBezTo>
                <a:lnTo>
                  <a:pt x="5686371" y="5117086"/>
                </a:lnTo>
                <a:lnTo>
                  <a:pt x="5678818" y="5115416"/>
                </a:lnTo>
                <a:cubicBezTo>
                  <a:pt x="5666199" y="5112102"/>
                  <a:pt x="5654035" y="5108410"/>
                  <a:pt x="5642547" y="5104511"/>
                </a:cubicBezTo>
                <a:cubicBezTo>
                  <a:pt x="5629444" y="5114945"/>
                  <a:pt x="5588783" y="5093343"/>
                  <a:pt x="5587979" y="5116963"/>
                </a:cubicBezTo>
                <a:cubicBezTo>
                  <a:pt x="5572317" y="5112380"/>
                  <a:pt x="5564904" y="5101292"/>
                  <a:pt x="5566635" y="5117158"/>
                </a:cubicBezTo>
                <a:cubicBezTo>
                  <a:pt x="5561375" y="5116079"/>
                  <a:pt x="5557787" y="5116811"/>
                  <a:pt x="5554952" y="5118417"/>
                </a:cubicBezTo>
                <a:lnTo>
                  <a:pt x="5554039" y="5119241"/>
                </a:lnTo>
                <a:lnTo>
                  <a:pt x="5514253" y="5109018"/>
                </a:lnTo>
                <a:lnTo>
                  <a:pt x="5492156" y="5099904"/>
                </a:lnTo>
                <a:lnTo>
                  <a:pt x="5480446" y="5096385"/>
                </a:lnTo>
                <a:lnTo>
                  <a:pt x="5477744" y="5092939"/>
                </a:lnTo>
                <a:cubicBezTo>
                  <a:pt x="5474490" y="5090581"/>
                  <a:pt x="5469391" y="5088951"/>
                  <a:pt x="5460150" y="5088988"/>
                </a:cubicBezTo>
                <a:lnTo>
                  <a:pt x="5457901" y="5089459"/>
                </a:lnTo>
                <a:lnTo>
                  <a:pt x="5444243" y="5082761"/>
                </a:lnTo>
                <a:cubicBezTo>
                  <a:pt x="5439993" y="5080007"/>
                  <a:pt x="5436418" y="5076805"/>
                  <a:pt x="5433825" y="5072992"/>
                </a:cubicBezTo>
                <a:cubicBezTo>
                  <a:pt x="5379442" y="5082090"/>
                  <a:pt x="5336110" y="5058382"/>
                  <a:pt x="5280996" y="5052402"/>
                </a:cubicBezTo>
                <a:cubicBezTo>
                  <a:pt x="5250806" y="5043777"/>
                  <a:pt x="5168599" y="5048109"/>
                  <a:pt x="5161582" y="5019668"/>
                </a:cubicBezTo>
                <a:cubicBezTo>
                  <a:pt x="5121870" y="5011383"/>
                  <a:pt x="5095637" y="5009222"/>
                  <a:pt x="5042717" y="5002692"/>
                </a:cubicBezTo>
                <a:cubicBezTo>
                  <a:pt x="4991136" y="4972487"/>
                  <a:pt x="4902282" y="4979360"/>
                  <a:pt x="4840514" y="4959306"/>
                </a:cubicBezTo>
                <a:cubicBezTo>
                  <a:pt x="4799904" y="4976415"/>
                  <a:pt x="4824087" y="4958371"/>
                  <a:pt x="4786778" y="4956661"/>
                </a:cubicBezTo>
                <a:cubicBezTo>
                  <a:pt x="4801901" y="4937231"/>
                  <a:pt x="4739845" y="4961208"/>
                  <a:pt x="4743741" y="4937104"/>
                </a:cubicBezTo>
                <a:cubicBezTo>
                  <a:pt x="4736829" y="4937557"/>
                  <a:pt x="4730010" y="4938753"/>
                  <a:pt x="4723136" y="4940138"/>
                </a:cubicBezTo>
                <a:lnTo>
                  <a:pt x="4719535" y="4940850"/>
                </a:lnTo>
                <a:lnTo>
                  <a:pt x="4706143" y="4939586"/>
                </a:lnTo>
                <a:lnTo>
                  <a:pt x="4701098" y="4944372"/>
                </a:lnTo>
                <a:lnTo>
                  <a:pt x="4680034" y="4946157"/>
                </a:lnTo>
                <a:cubicBezTo>
                  <a:pt x="4672339" y="4946029"/>
                  <a:pt x="4664292" y="4944964"/>
                  <a:pt x="4655740" y="4942396"/>
                </a:cubicBezTo>
                <a:cubicBezTo>
                  <a:pt x="4636359" y="4929384"/>
                  <a:pt x="4599700" y="4935346"/>
                  <a:pt x="4569298" y="4929596"/>
                </a:cubicBezTo>
                <a:lnTo>
                  <a:pt x="4555977" y="4924356"/>
                </a:lnTo>
                <a:lnTo>
                  <a:pt x="4508949" y="4921648"/>
                </a:lnTo>
                <a:cubicBezTo>
                  <a:pt x="4495668" y="4920437"/>
                  <a:pt x="4482007" y="4918694"/>
                  <a:pt x="4467838" y="4915993"/>
                </a:cubicBezTo>
                <a:lnTo>
                  <a:pt x="4441948" y="4909300"/>
                </a:lnTo>
                <a:lnTo>
                  <a:pt x="4394719" y="4901820"/>
                </a:lnTo>
                <a:lnTo>
                  <a:pt x="4356810" y="4905146"/>
                </a:lnTo>
                <a:lnTo>
                  <a:pt x="4222144" y="4909117"/>
                </a:lnTo>
                <a:cubicBezTo>
                  <a:pt x="4202488" y="4913903"/>
                  <a:pt x="4184742" y="4933491"/>
                  <a:pt x="4160481" y="4923474"/>
                </a:cubicBezTo>
                <a:cubicBezTo>
                  <a:pt x="4165854" y="4934564"/>
                  <a:pt x="4131661" y="4919946"/>
                  <a:pt x="4124879" y="4929303"/>
                </a:cubicBezTo>
                <a:cubicBezTo>
                  <a:pt x="4120895" y="4937086"/>
                  <a:pt x="4109593" y="4934464"/>
                  <a:pt x="4100114" y="4936007"/>
                </a:cubicBezTo>
                <a:cubicBezTo>
                  <a:pt x="4091835" y="4943256"/>
                  <a:pt x="4045978" y="4943549"/>
                  <a:pt x="4030957" y="4939826"/>
                </a:cubicBezTo>
                <a:cubicBezTo>
                  <a:pt x="3989825" y="4924453"/>
                  <a:pt x="3946860" y="4952050"/>
                  <a:pt x="3913764" y="4940618"/>
                </a:cubicBezTo>
                <a:cubicBezTo>
                  <a:pt x="3904534" y="4939906"/>
                  <a:pt x="3896577" y="4940543"/>
                  <a:pt x="3889457" y="4942017"/>
                </a:cubicBezTo>
                <a:lnTo>
                  <a:pt x="3871115" y="4948115"/>
                </a:lnTo>
                <a:lnTo>
                  <a:pt x="3869086" y="4953796"/>
                </a:lnTo>
                <a:lnTo>
                  <a:pt x="3856124" y="4955351"/>
                </a:lnTo>
                <a:lnTo>
                  <a:pt x="3835967" y="4964002"/>
                </a:lnTo>
                <a:cubicBezTo>
                  <a:pt x="3826465" y="4939857"/>
                  <a:pt x="3782586" y="4975947"/>
                  <a:pt x="3785910" y="4953998"/>
                </a:cubicBezTo>
                <a:cubicBezTo>
                  <a:pt x="3750785" y="4960085"/>
                  <a:pt x="3699033" y="4941571"/>
                  <a:pt x="3671085" y="4966563"/>
                </a:cubicBezTo>
                <a:cubicBezTo>
                  <a:pt x="3621255" y="4971431"/>
                  <a:pt x="3562637" y="4982991"/>
                  <a:pt x="3486928" y="4983204"/>
                </a:cubicBezTo>
                <a:cubicBezTo>
                  <a:pt x="3446030" y="4983424"/>
                  <a:pt x="3343460" y="4965124"/>
                  <a:pt x="3280956" y="4963864"/>
                </a:cubicBezTo>
                <a:cubicBezTo>
                  <a:pt x="3227193" y="4969510"/>
                  <a:pt x="3256481" y="4962609"/>
                  <a:pt x="3211563" y="4982704"/>
                </a:cubicBezTo>
                <a:cubicBezTo>
                  <a:pt x="3207119" y="4979549"/>
                  <a:pt x="3170070" y="4977192"/>
                  <a:pt x="3164681" y="4975408"/>
                </a:cubicBezTo>
                <a:lnTo>
                  <a:pt x="3127171" y="4968229"/>
                </a:lnTo>
                <a:lnTo>
                  <a:pt x="3096889" y="4965619"/>
                </a:lnTo>
                <a:cubicBezTo>
                  <a:pt x="3088441" y="4967572"/>
                  <a:pt x="3082883" y="4967054"/>
                  <a:pt x="3078620" y="4965444"/>
                </a:cubicBezTo>
                <a:lnTo>
                  <a:pt x="3074275" y="4962670"/>
                </a:lnTo>
                <a:lnTo>
                  <a:pt x="3036436" y="4957455"/>
                </a:lnTo>
                <a:lnTo>
                  <a:pt x="3031995" y="4958829"/>
                </a:lnTo>
                <a:lnTo>
                  <a:pt x="2994028" y="4956800"/>
                </a:lnTo>
                <a:cubicBezTo>
                  <a:pt x="2992299" y="4958944"/>
                  <a:pt x="2989407" y="4960397"/>
                  <a:pt x="2984001" y="4960444"/>
                </a:cubicBezTo>
                <a:cubicBezTo>
                  <a:pt x="2994191" y="4975446"/>
                  <a:pt x="2981386" y="4966249"/>
                  <a:pt x="2964542" y="4965062"/>
                </a:cubicBezTo>
                <a:cubicBezTo>
                  <a:pt x="2976613" y="4988096"/>
                  <a:pt x="2927627" y="4975618"/>
                  <a:pt x="2921274" y="4988440"/>
                </a:cubicBezTo>
                <a:cubicBezTo>
                  <a:pt x="2908629" y="4987050"/>
                  <a:pt x="2895476" y="4985998"/>
                  <a:pt x="2882111" y="4985411"/>
                </a:cubicBezTo>
                <a:lnTo>
                  <a:pt x="2874282" y="4985361"/>
                </a:lnTo>
                <a:cubicBezTo>
                  <a:pt x="2874237" y="4985437"/>
                  <a:pt x="2874193" y="4985514"/>
                  <a:pt x="2874147" y="4985591"/>
                </a:cubicBezTo>
                <a:cubicBezTo>
                  <a:pt x="2872492" y="4986074"/>
                  <a:pt x="2869935" y="4986243"/>
                  <a:pt x="2865932" y="4985999"/>
                </a:cubicBezTo>
                <a:lnTo>
                  <a:pt x="2860008" y="4985269"/>
                </a:lnTo>
                <a:lnTo>
                  <a:pt x="2844819" y="4985172"/>
                </a:lnTo>
                <a:lnTo>
                  <a:pt x="2839735" y="4986676"/>
                </a:lnTo>
                <a:lnTo>
                  <a:pt x="2837922" y="4989488"/>
                </a:lnTo>
                <a:lnTo>
                  <a:pt x="2836507" y="4989165"/>
                </a:lnTo>
                <a:cubicBezTo>
                  <a:pt x="2825749" y="4984209"/>
                  <a:pt x="2822382" y="4977089"/>
                  <a:pt x="2808859" y="4996804"/>
                </a:cubicBezTo>
                <a:cubicBezTo>
                  <a:pt x="2784233" y="4988767"/>
                  <a:pt x="2779499" y="5000786"/>
                  <a:pt x="2745907" y="5005126"/>
                </a:cubicBezTo>
                <a:cubicBezTo>
                  <a:pt x="2731796" y="4997536"/>
                  <a:pt x="2720518" y="5000295"/>
                  <a:pt x="2709519" y="5006333"/>
                </a:cubicBezTo>
                <a:cubicBezTo>
                  <a:pt x="2676766" y="5002878"/>
                  <a:pt x="2646981" y="5011377"/>
                  <a:pt x="2610212" y="5013529"/>
                </a:cubicBezTo>
                <a:cubicBezTo>
                  <a:pt x="2570359" y="5003730"/>
                  <a:pt x="2550109" y="5021491"/>
                  <a:pt x="2510814" y="5023713"/>
                </a:cubicBezTo>
                <a:cubicBezTo>
                  <a:pt x="2476639" y="5006722"/>
                  <a:pt x="2482834" y="5038639"/>
                  <a:pt x="2462736" y="5045398"/>
                </a:cubicBezTo>
                <a:lnTo>
                  <a:pt x="2457050" y="5046022"/>
                </a:lnTo>
                <a:lnTo>
                  <a:pt x="2442184" y="5043549"/>
                </a:lnTo>
                <a:lnTo>
                  <a:pt x="2436703" y="5041929"/>
                </a:lnTo>
                <a:cubicBezTo>
                  <a:pt x="2432888" y="5041072"/>
                  <a:pt x="2430299" y="5040830"/>
                  <a:pt x="2428451" y="5041027"/>
                </a:cubicBezTo>
                <a:lnTo>
                  <a:pt x="2420551" y="5039949"/>
                </a:lnTo>
                <a:cubicBezTo>
                  <a:pt x="2407700" y="5037296"/>
                  <a:pt x="2395274" y="5034239"/>
                  <a:pt x="2383501" y="5030941"/>
                </a:cubicBezTo>
                <a:cubicBezTo>
                  <a:pt x="2362992" y="5032521"/>
                  <a:pt x="2317884" y="5047662"/>
                  <a:pt x="2297493" y="5049431"/>
                </a:cubicBezTo>
                <a:lnTo>
                  <a:pt x="2261156" y="5041558"/>
                </a:lnTo>
                <a:lnTo>
                  <a:pt x="2200581" y="5024964"/>
                </a:lnTo>
                <a:lnTo>
                  <a:pt x="2198380" y="5025550"/>
                </a:lnTo>
                <a:lnTo>
                  <a:pt x="2116066" y="5019568"/>
                </a:lnTo>
                <a:cubicBezTo>
                  <a:pt x="2111600" y="5017036"/>
                  <a:pt x="2059664" y="5006071"/>
                  <a:pt x="2056754" y="5002394"/>
                </a:cubicBezTo>
                <a:cubicBezTo>
                  <a:pt x="2003393" y="5014336"/>
                  <a:pt x="1998298" y="5008800"/>
                  <a:pt x="1942916" y="5005703"/>
                </a:cubicBezTo>
                <a:cubicBezTo>
                  <a:pt x="1882138" y="4994708"/>
                  <a:pt x="1836966" y="4976630"/>
                  <a:pt x="1796717" y="4970423"/>
                </a:cubicBezTo>
                <a:cubicBezTo>
                  <a:pt x="1724075" y="4959337"/>
                  <a:pt x="1636218" y="4936339"/>
                  <a:pt x="1583222" y="4931235"/>
                </a:cubicBezTo>
                <a:cubicBezTo>
                  <a:pt x="1544265" y="4950469"/>
                  <a:pt x="1556109" y="4927628"/>
                  <a:pt x="1518821" y="4927872"/>
                </a:cubicBezTo>
                <a:cubicBezTo>
                  <a:pt x="1497291" y="4925112"/>
                  <a:pt x="1483221" y="4916728"/>
                  <a:pt x="1471837" y="4914678"/>
                </a:cubicBezTo>
                <a:lnTo>
                  <a:pt x="1450515" y="4915578"/>
                </a:lnTo>
                <a:lnTo>
                  <a:pt x="1437078" y="4915016"/>
                </a:lnTo>
                <a:lnTo>
                  <a:pt x="1432462" y="4920065"/>
                </a:lnTo>
                <a:lnTo>
                  <a:pt x="1411645" y="4922952"/>
                </a:lnTo>
                <a:cubicBezTo>
                  <a:pt x="1384856" y="4920079"/>
                  <a:pt x="1306656" y="4907389"/>
                  <a:pt x="1271729" y="4902828"/>
                </a:cubicBezTo>
                <a:cubicBezTo>
                  <a:pt x="1258697" y="4896954"/>
                  <a:pt x="1213546" y="4890036"/>
                  <a:pt x="1202076" y="4895589"/>
                </a:cubicBezTo>
                <a:cubicBezTo>
                  <a:pt x="1192059" y="4895561"/>
                  <a:pt x="1182171" y="4891311"/>
                  <a:pt x="1174670" y="4898040"/>
                </a:cubicBezTo>
                <a:cubicBezTo>
                  <a:pt x="1163701" y="4905820"/>
                  <a:pt x="1136874" y="4886643"/>
                  <a:pt x="1137035" y="4897965"/>
                </a:cubicBezTo>
                <a:cubicBezTo>
                  <a:pt x="1117838" y="4884693"/>
                  <a:pt x="1091386" y="4900421"/>
                  <a:pt x="1069882" y="4901859"/>
                </a:cubicBezTo>
                <a:cubicBezTo>
                  <a:pt x="1055589" y="4889467"/>
                  <a:pt x="1024570" y="4904705"/>
                  <a:pt x="980935" y="4900090"/>
                </a:cubicBezTo>
                <a:cubicBezTo>
                  <a:pt x="947614" y="4895538"/>
                  <a:pt x="913224" y="4886405"/>
                  <a:pt x="869960" y="4874547"/>
                </a:cubicBezTo>
                <a:cubicBezTo>
                  <a:pt x="819114" y="4845820"/>
                  <a:pt x="768074" y="4839770"/>
                  <a:pt x="721345" y="4828937"/>
                </a:cubicBezTo>
                <a:cubicBezTo>
                  <a:pt x="667944" y="4819060"/>
                  <a:pt x="698286" y="4848426"/>
                  <a:pt x="635428" y="4819153"/>
                </a:cubicBezTo>
                <a:cubicBezTo>
                  <a:pt x="626286" y="4826707"/>
                  <a:pt x="617638" y="4825980"/>
                  <a:pt x="604106" y="4819994"/>
                </a:cubicBezTo>
                <a:cubicBezTo>
                  <a:pt x="583276" y="4822237"/>
                  <a:pt x="539859" y="4835097"/>
                  <a:pt x="510451" y="4832608"/>
                </a:cubicBezTo>
                <a:cubicBezTo>
                  <a:pt x="489781" y="4829929"/>
                  <a:pt x="443867" y="4807857"/>
                  <a:pt x="427656" y="4805062"/>
                </a:cubicBezTo>
                <a:cubicBezTo>
                  <a:pt x="424088" y="4806479"/>
                  <a:pt x="419580" y="4809736"/>
                  <a:pt x="413184" y="4815837"/>
                </a:cubicBezTo>
                <a:cubicBezTo>
                  <a:pt x="387673" y="4805882"/>
                  <a:pt x="379855" y="4817328"/>
                  <a:pt x="341772" y="4818825"/>
                </a:cubicBezTo>
                <a:cubicBezTo>
                  <a:pt x="327795" y="4810179"/>
                  <a:pt x="314729" y="4811964"/>
                  <a:pt x="301266" y="4817000"/>
                </a:cubicBezTo>
                <a:cubicBezTo>
                  <a:pt x="265781" y="4810886"/>
                  <a:pt x="231017" y="4816794"/>
                  <a:pt x="189886" y="4815871"/>
                </a:cubicBezTo>
                <a:cubicBezTo>
                  <a:pt x="147910" y="4802917"/>
                  <a:pt x="121702" y="4818738"/>
                  <a:pt x="77762" y="4817675"/>
                </a:cubicBezTo>
                <a:cubicBezTo>
                  <a:pt x="38733" y="4795315"/>
                  <a:pt x="44308" y="4840244"/>
                  <a:pt x="8164" y="4835320"/>
                </a:cubicBezTo>
                <a:lnTo>
                  <a:pt x="0" y="4832771"/>
                </a:lnTo>
                <a:close/>
              </a:path>
            </a:pathLst>
          </a:custGeom>
        </p:spPr>
      </p:pic>
      <p:sp>
        <p:nvSpPr>
          <p:cNvPr id="7" name="Title 6">
            <a:extLst>
              <a:ext uri="{FF2B5EF4-FFF2-40B4-BE49-F238E27FC236}">
                <a16:creationId xmlns:a16="http://schemas.microsoft.com/office/drawing/2014/main" id="{8568D7D4-5337-E1D6-0435-4904766AA37C}"/>
              </a:ext>
            </a:extLst>
          </p:cNvPr>
          <p:cNvSpPr>
            <a:spLocks noGrp="1"/>
          </p:cNvSpPr>
          <p:nvPr>
            <p:ph type="ctrTitle"/>
          </p:nvPr>
        </p:nvSpPr>
        <p:spPr>
          <a:xfrm>
            <a:off x="449863" y="5234320"/>
            <a:ext cx="7468452" cy="752217"/>
          </a:xfrm>
        </p:spPr>
        <p:txBody>
          <a:bodyPr anchor="b">
            <a:noAutofit/>
          </a:bodyPr>
          <a:lstStyle/>
          <a:p>
            <a:pPr algn="l"/>
            <a:r>
              <a:rPr lang="en-US" sz="5400" dirty="0">
                <a:solidFill>
                  <a:schemeClr val="tx1">
                    <a:lumMod val="85000"/>
                    <a:lumOff val="15000"/>
                  </a:schemeClr>
                </a:solidFill>
              </a:rPr>
              <a:t>Take a cognitive pause…</a:t>
            </a:r>
          </a:p>
        </p:txBody>
      </p:sp>
    </p:spTree>
    <p:extLst>
      <p:ext uri="{BB962C8B-B14F-4D97-AF65-F5344CB8AC3E}">
        <p14:creationId xmlns:p14="http://schemas.microsoft.com/office/powerpoint/2010/main" val="19707658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C9C682F-6655-2D7B-52FB-64416637A472}"/>
              </a:ext>
            </a:extLst>
          </p:cNvPr>
          <p:cNvSpPr>
            <a:spLocks noGrp="1"/>
          </p:cNvSpPr>
          <p:nvPr>
            <p:ph idx="1"/>
          </p:nvPr>
        </p:nvSpPr>
        <p:spPr>
          <a:xfrm>
            <a:off x="5950857" y="1277257"/>
            <a:ext cx="2644321" cy="4651828"/>
          </a:xfrm>
        </p:spPr>
        <p:txBody>
          <a:bodyPr/>
          <a:lstStyle/>
          <a:p>
            <a:pPr marL="0" indent="0" algn="ctr">
              <a:buNone/>
            </a:pPr>
            <a:r>
              <a:rPr lang="en-US" b="1" u="sng" dirty="0"/>
              <a:t>The Toolbox</a:t>
            </a:r>
          </a:p>
          <a:p>
            <a:r>
              <a:rPr lang="en-US" dirty="0"/>
              <a:t>Knowing the risks</a:t>
            </a:r>
          </a:p>
          <a:p>
            <a:r>
              <a:rPr lang="en-US" dirty="0"/>
              <a:t>The SPIT differential diagnosis tool</a:t>
            </a:r>
          </a:p>
          <a:p>
            <a:r>
              <a:rPr lang="en-US" dirty="0"/>
              <a:t>The “What If” question</a:t>
            </a:r>
          </a:p>
          <a:p>
            <a:r>
              <a:rPr lang="en-US" dirty="0"/>
              <a:t>The STOP and SPIT approach</a:t>
            </a:r>
          </a:p>
        </p:txBody>
      </p:sp>
      <p:pic>
        <p:nvPicPr>
          <p:cNvPr id="4" name="Picture 3">
            <a:extLst>
              <a:ext uri="{FF2B5EF4-FFF2-40B4-BE49-F238E27FC236}">
                <a16:creationId xmlns:a16="http://schemas.microsoft.com/office/drawing/2014/main" id="{3A548C3D-377D-622C-9FE8-1485D6B13E6B}"/>
              </a:ext>
            </a:extLst>
          </p:cNvPr>
          <p:cNvPicPr>
            <a:picLocks noChangeAspect="1"/>
          </p:cNvPicPr>
          <p:nvPr/>
        </p:nvPicPr>
        <p:blipFill>
          <a:blip r:embed="rId2"/>
          <a:stretch>
            <a:fillRect/>
          </a:stretch>
        </p:blipFill>
        <p:spPr>
          <a:xfrm>
            <a:off x="166914" y="0"/>
            <a:ext cx="5783943" cy="6858000"/>
          </a:xfrm>
          <a:prstGeom prst="rect">
            <a:avLst/>
          </a:prstGeom>
        </p:spPr>
      </p:pic>
    </p:spTree>
    <p:extLst>
      <p:ext uri="{BB962C8B-B14F-4D97-AF65-F5344CB8AC3E}">
        <p14:creationId xmlns:p14="http://schemas.microsoft.com/office/powerpoint/2010/main" val="6506860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Picture 5">
            <a:extLst>
              <a:ext uri="{FF2B5EF4-FFF2-40B4-BE49-F238E27FC236}">
                <a16:creationId xmlns:a16="http://schemas.microsoft.com/office/drawing/2014/main" id="{36A282C7-38E3-F4F6-8FFA-86B16B02C6F8}"/>
              </a:ext>
            </a:extLst>
          </p:cNvPr>
          <p:cNvPicPr>
            <a:picLocks noChangeAspect="1"/>
          </p:cNvPicPr>
          <p:nvPr/>
        </p:nvPicPr>
        <p:blipFill>
          <a:blip r:embed="rId2"/>
          <a:srcRect l="13258" r="3061" b="1"/>
          <a:stretch>
            <a:fillRect/>
          </a:stretch>
        </p:blipFill>
        <p:spPr>
          <a:xfrm>
            <a:off x="20" y="1282"/>
            <a:ext cx="9143980" cy="6856718"/>
          </a:xfrm>
          <a:prstGeom prst="rect">
            <a:avLst/>
          </a:prstGeom>
        </p:spPr>
      </p:pic>
      <p:sp>
        <p:nvSpPr>
          <p:cNvPr id="8" name="TextBox 7">
            <a:extLst>
              <a:ext uri="{FF2B5EF4-FFF2-40B4-BE49-F238E27FC236}">
                <a16:creationId xmlns:a16="http://schemas.microsoft.com/office/drawing/2014/main" id="{52FEBF51-EF91-16DC-17CC-DB9FBA9F331D}"/>
              </a:ext>
            </a:extLst>
          </p:cNvPr>
          <p:cNvSpPr txBox="1"/>
          <p:nvPr/>
        </p:nvSpPr>
        <p:spPr>
          <a:xfrm>
            <a:off x="345191" y="457201"/>
            <a:ext cx="3457551" cy="13849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Yep, it’s audience participation</a:t>
            </a:r>
            <a:r>
              <a:rPr kumimoji="0" lang="en-US" sz="2800" b="0" i="0" u="none" strike="noStrike" kern="1200" cap="none" spc="0" normalizeH="0" noProof="0" dirty="0">
                <a:ln>
                  <a:noFill/>
                </a:ln>
                <a:solidFill>
                  <a:prstClr val="black"/>
                </a:solidFill>
                <a:effectLst/>
                <a:uLnTx/>
                <a:uFillTx/>
                <a:latin typeface="Aptos" panose="02110004020202020204"/>
                <a:ea typeface="+mn-ea"/>
                <a:cs typeface="+mn-cs"/>
              </a:rPr>
              <a:t> time again…</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545162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itle 2">
            <a:extLst>
              <a:ext uri="{FF2B5EF4-FFF2-40B4-BE49-F238E27FC236}">
                <a16:creationId xmlns:a16="http://schemas.microsoft.com/office/drawing/2014/main" id="{59DBBF7A-024D-8A99-B23C-BE9BAD1DFE7F}"/>
              </a:ext>
            </a:extLst>
          </p:cNvPr>
          <p:cNvSpPr>
            <a:spLocks noGrp="1"/>
          </p:cNvSpPr>
          <p:nvPr>
            <p:ph type="title"/>
          </p:nvPr>
        </p:nvSpPr>
        <p:spPr>
          <a:xfrm>
            <a:off x="409612" y="280468"/>
            <a:ext cx="3992787" cy="1208403"/>
          </a:xfrm>
        </p:spPr>
        <p:txBody>
          <a:bodyPr anchor="b">
            <a:normAutofit/>
          </a:bodyPr>
          <a:lstStyle/>
          <a:p>
            <a:pPr algn="ctr"/>
            <a:r>
              <a:rPr lang="en-US" sz="3500" dirty="0"/>
              <a:t>What Are The “Can’t Miss” Diagnoses</a:t>
            </a:r>
          </a:p>
        </p:txBody>
      </p:sp>
      <p:sp>
        <p:nvSpPr>
          <p:cNvPr id="4" name="Content Placeholder 3">
            <a:extLst>
              <a:ext uri="{FF2B5EF4-FFF2-40B4-BE49-F238E27FC236}">
                <a16:creationId xmlns:a16="http://schemas.microsoft.com/office/drawing/2014/main" id="{087DED6B-CA2A-DBCC-51AF-46C0261822AC}"/>
              </a:ext>
            </a:extLst>
          </p:cNvPr>
          <p:cNvSpPr>
            <a:spLocks noGrp="1"/>
          </p:cNvSpPr>
          <p:nvPr>
            <p:ph idx="1"/>
          </p:nvPr>
        </p:nvSpPr>
        <p:spPr>
          <a:xfrm>
            <a:off x="464457" y="1611086"/>
            <a:ext cx="5628042" cy="5043714"/>
          </a:xfrm>
        </p:spPr>
        <p:txBody>
          <a:bodyPr anchor="t">
            <a:normAutofit fontScale="85000" lnSpcReduction="20000"/>
          </a:bodyPr>
          <a:lstStyle/>
          <a:p>
            <a:r>
              <a:rPr lang="en-US" sz="2400" dirty="0"/>
              <a:t>Appendicitis*</a:t>
            </a:r>
          </a:p>
          <a:p>
            <a:r>
              <a:rPr lang="en-US" sz="2400" dirty="0"/>
              <a:t>Ectopic*</a:t>
            </a:r>
          </a:p>
          <a:p>
            <a:r>
              <a:rPr lang="en-US" sz="2400" dirty="0"/>
              <a:t>AAA*</a:t>
            </a:r>
          </a:p>
          <a:p>
            <a:r>
              <a:rPr lang="en-US" sz="2400" dirty="0"/>
              <a:t>Acute MI presenting as AP*</a:t>
            </a:r>
          </a:p>
          <a:p>
            <a:r>
              <a:rPr lang="en-US" sz="2400" dirty="0"/>
              <a:t>Mesenteric ischemia*</a:t>
            </a:r>
          </a:p>
          <a:p>
            <a:r>
              <a:rPr lang="en-US" sz="2400" dirty="0"/>
              <a:t>Ovarian torsion*</a:t>
            </a:r>
          </a:p>
          <a:p>
            <a:r>
              <a:rPr lang="en-US" sz="2400" dirty="0">
                <a:solidFill>
                  <a:srgbClr val="FF0000"/>
                </a:solidFill>
              </a:rPr>
              <a:t>Bowel obstruction/strangulation</a:t>
            </a:r>
          </a:p>
          <a:p>
            <a:r>
              <a:rPr lang="en-US" sz="2400" dirty="0">
                <a:solidFill>
                  <a:srgbClr val="FF0000"/>
                </a:solidFill>
              </a:rPr>
              <a:t>Perforated viscus</a:t>
            </a:r>
          </a:p>
          <a:p>
            <a:r>
              <a:rPr lang="en-US" sz="2400" dirty="0"/>
              <a:t>Cholangitis</a:t>
            </a:r>
          </a:p>
          <a:p>
            <a:r>
              <a:rPr lang="en-US" sz="2400" dirty="0">
                <a:solidFill>
                  <a:srgbClr val="FF0000"/>
                </a:solidFill>
              </a:rPr>
              <a:t>Bariatric surgery complications</a:t>
            </a:r>
          </a:p>
          <a:p>
            <a:r>
              <a:rPr lang="en-US" sz="2600" dirty="0">
                <a:solidFill>
                  <a:srgbClr val="FF0000"/>
                </a:solidFill>
              </a:rPr>
              <a:t>DKA/adrenal crisis</a:t>
            </a:r>
          </a:p>
          <a:p>
            <a:endParaRPr lang="en-US" sz="2600" dirty="0"/>
          </a:p>
          <a:p>
            <a:r>
              <a:rPr lang="en-US" sz="2600" dirty="0"/>
              <a:t>If you did not consider it, you cannot exclude it (remember to SPIT)</a:t>
            </a:r>
            <a:br>
              <a:rPr lang="en-US" sz="2600" dirty="0"/>
            </a:br>
            <a:endParaRPr lang="en-US" sz="2600" dirty="0"/>
          </a:p>
          <a:p>
            <a:endParaRPr lang="en-US" sz="1400" dirty="0"/>
          </a:p>
        </p:txBody>
      </p:sp>
      <p:sp>
        <p:nvSpPr>
          <p:cNvPr id="11" name="Rectangle 10">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5"/>
            <a:ext cx="306939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2"/>
            <a:ext cx="306939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22"/>
            <a:ext cx="3051501"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7" name="Rectangle 16">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10"/>
            <a:ext cx="2708601"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E5719D87-3F11-DEF6-A54B-7A43C8A58BB7}"/>
              </a:ext>
            </a:extLst>
          </p:cNvPr>
          <p:cNvPicPr>
            <a:picLocks noChangeAspect="1"/>
          </p:cNvPicPr>
          <p:nvPr/>
        </p:nvPicPr>
        <p:blipFill>
          <a:blip r:embed="rId2"/>
          <a:srcRect l="50000"/>
          <a:stretch>
            <a:fillRect/>
          </a:stretch>
        </p:blipFill>
        <p:spPr>
          <a:xfrm>
            <a:off x="5383597" y="1488871"/>
            <a:ext cx="3350791" cy="3855596"/>
          </a:xfrm>
          <a:prstGeom prst="rect">
            <a:avLst/>
          </a:prstGeom>
        </p:spPr>
      </p:pic>
    </p:spTree>
    <p:extLst>
      <p:ext uri="{BB962C8B-B14F-4D97-AF65-F5344CB8AC3E}">
        <p14:creationId xmlns:p14="http://schemas.microsoft.com/office/powerpoint/2010/main" val="2834068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fade">
                                      <p:cBhvr>
                                        <p:cTn id="10" dur="500"/>
                                        <p:tgtEl>
                                          <p:spTgt spid="4">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500"/>
                                        <p:tgtEl>
                                          <p:spTgt spid="4">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6" end="6"/>
                                            </p:txEl>
                                          </p:spTgt>
                                        </p:tgtEl>
                                        <p:attrNameLst>
                                          <p:attrName>style.visibility</p:attrName>
                                        </p:attrNameLst>
                                      </p:cBhvr>
                                      <p:to>
                                        <p:strVal val="visible"/>
                                      </p:to>
                                    </p:set>
                                    <p:animEffect transition="in" filter="fade">
                                      <p:cBhvr>
                                        <p:cTn id="16" dur="500"/>
                                        <p:tgtEl>
                                          <p:spTgt spid="4">
                                            <p:txEl>
                                              <p:pRg st="6" end="6"/>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animEffect transition="in" filter="fade">
                                      <p:cBhvr>
                                        <p:cTn id="19" dur="500"/>
                                        <p:tgtEl>
                                          <p:spTgt spid="4">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fade">
                                      <p:cBhvr>
                                        <p:cTn id="25" dur="500"/>
                                        <p:tgtEl>
                                          <p:spTgt spid="4">
                                            <p:txEl>
                                              <p:pRg st="3" end="3"/>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4">
                                            <p:txEl>
                                              <p:pRg st="7" end="7"/>
                                            </p:txEl>
                                          </p:spTgt>
                                        </p:tgtEl>
                                        <p:attrNameLst>
                                          <p:attrName>style.visibility</p:attrName>
                                        </p:attrNameLst>
                                      </p:cBhvr>
                                      <p:to>
                                        <p:strVal val="visible"/>
                                      </p:to>
                                    </p:set>
                                    <p:animEffect transition="in" filter="fade">
                                      <p:cBhvr>
                                        <p:cTn id="28" dur="500"/>
                                        <p:tgtEl>
                                          <p:spTgt spid="4">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animEffect transition="in" filter="fade">
                                      <p:cBhvr>
                                        <p:cTn id="31" dur="500"/>
                                        <p:tgtEl>
                                          <p:spTgt spid="4">
                                            <p:txEl>
                                              <p:pRg st="8" end="8"/>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4">
                                            <p:txEl>
                                              <p:pRg st="9" end="9"/>
                                            </p:txEl>
                                          </p:spTgt>
                                        </p:tgtEl>
                                        <p:attrNameLst>
                                          <p:attrName>style.visibility</p:attrName>
                                        </p:attrNameLst>
                                      </p:cBhvr>
                                      <p:to>
                                        <p:strVal val="visible"/>
                                      </p:to>
                                    </p:set>
                                    <p:animEffect transition="in" filter="fade">
                                      <p:cBhvr>
                                        <p:cTn id="34" dur="500"/>
                                        <p:tgtEl>
                                          <p:spTgt spid="4">
                                            <p:txEl>
                                              <p:pRg st="9" end="9"/>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4">
                                            <p:txEl>
                                              <p:pRg st="10" end="10"/>
                                            </p:txEl>
                                          </p:spTgt>
                                        </p:tgtEl>
                                        <p:attrNameLst>
                                          <p:attrName>style.visibility</p:attrName>
                                        </p:attrNameLst>
                                      </p:cBhvr>
                                      <p:to>
                                        <p:strVal val="visible"/>
                                      </p:to>
                                    </p:set>
                                    <p:animEffect transition="in" filter="fade">
                                      <p:cBhvr>
                                        <p:cTn id="37" dur="500"/>
                                        <p:tgtEl>
                                          <p:spTgt spid="4">
                                            <p:txEl>
                                              <p:pRg st="10" end="1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12" end="12"/>
                                            </p:txEl>
                                          </p:spTgt>
                                        </p:tgtEl>
                                        <p:attrNameLst>
                                          <p:attrName>style.visibility</p:attrName>
                                        </p:attrNameLst>
                                      </p:cBhvr>
                                      <p:to>
                                        <p:strVal val="visible"/>
                                      </p:to>
                                    </p:set>
                                    <p:animEffect transition="in" filter="fade">
                                      <p:cBhvr>
                                        <p:cTn id="42" dur="500"/>
                                        <p:tgtEl>
                                          <p:spTgt spid="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99AA587-7F11-DE81-7805-50A8C3949311}"/>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BFE7223-0DC1-93BF-840B-41CB483CE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itle 2">
            <a:extLst>
              <a:ext uri="{FF2B5EF4-FFF2-40B4-BE49-F238E27FC236}">
                <a16:creationId xmlns:a16="http://schemas.microsoft.com/office/drawing/2014/main" id="{4DB15ADF-1EC2-0808-3CBC-A489483A3189}"/>
              </a:ext>
            </a:extLst>
          </p:cNvPr>
          <p:cNvSpPr>
            <a:spLocks noGrp="1"/>
          </p:cNvSpPr>
          <p:nvPr>
            <p:ph type="title"/>
          </p:nvPr>
        </p:nvSpPr>
        <p:spPr>
          <a:xfrm>
            <a:off x="409612" y="280468"/>
            <a:ext cx="3992787" cy="1208403"/>
          </a:xfrm>
        </p:spPr>
        <p:txBody>
          <a:bodyPr anchor="b">
            <a:normAutofit/>
          </a:bodyPr>
          <a:lstStyle/>
          <a:p>
            <a:pPr algn="ctr"/>
            <a:r>
              <a:rPr lang="en-US" sz="3500" dirty="0"/>
              <a:t>Why Do We Miss It?</a:t>
            </a:r>
          </a:p>
        </p:txBody>
      </p:sp>
      <p:sp>
        <p:nvSpPr>
          <p:cNvPr id="4" name="Content Placeholder 3">
            <a:extLst>
              <a:ext uri="{FF2B5EF4-FFF2-40B4-BE49-F238E27FC236}">
                <a16:creationId xmlns:a16="http://schemas.microsoft.com/office/drawing/2014/main" id="{08D01F4E-6B36-640A-2397-9B5A0390FBA7}"/>
              </a:ext>
            </a:extLst>
          </p:cNvPr>
          <p:cNvSpPr>
            <a:spLocks noGrp="1"/>
          </p:cNvSpPr>
          <p:nvPr>
            <p:ph idx="1"/>
          </p:nvPr>
        </p:nvSpPr>
        <p:spPr>
          <a:xfrm>
            <a:off x="464457" y="1611086"/>
            <a:ext cx="4842518" cy="5043714"/>
          </a:xfrm>
        </p:spPr>
        <p:txBody>
          <a:bodyPr anchor="t">
            <a:normAutofit/>
          </a:bodyPr>
          <a:lstStyle/>
          <a:p>
            <a:r>
              <a:rPr lang="en-US" sz="2400" dirty="0"/>
              <a:t>Appendicitis</a:t>
            </a:r>
          </a:p>
          <a:p>
            <a:pPr lvl="1"/>
            <a:r>
              <a:rPr lang="en-US" dirty="0"/>
              <a:t>Retrocecal can present with back or flank pain</a:t>
            </a:r>
          </a:p>
          <a:p>
            <a:pPr lvl="1"/>
            <a:r>
              <a:rPr lang="en-US" dirty="0"/>
              <a:t>Elderly patients </a:t>
            </a:r>
          </a:p>
          <a:p>
            <a:pPr lvl="2"/>
            <a:r>
              <a:rPr lang="en-US" sz="2400" dirty="0"/>
              <a:t>Vague symptoms</a:t>
            </a:r>
          </a:p>
          <a:p>
            <a:pPr lvl="2"/>
            <a:r>
              <a:rPr lang="en-US" sz="2400" dirty="0"/>
              <a:t>Minimal or no fever</a:t>
            </a:r>
          </a:p>
          <a:p>
            <a:pPr lvl="2"/>
            <a:r>
              <a:rPr lang="en-US" sz="2400" dirty="0"/>
              <a:t>Minimal tenderness</a:t>
            </a:r>
          </a:p>
          <a:p>
            <a:pPr lvl="2"/>
            <a:r>
              <a:rPr lang="en-US" sz="2400" dirty="0"/>
              <a:t>Early CT may be negative</a:t>
            </a:r>
          </a:p>
          <a:p>
            <a:pPr lvl="1"/>
            <a:r>
              <a:rPr lang="en-US" dirty="0"/>
              <a:t>Most common misdiagnosis: “gastroenteritis”</a:t>
            </a:r>
          </a:p>
          <a:p>
            <a:pPr lvl="1"/>
            <a:r>
              <a:rPr lang="en-US" dirty="0"/>
              <a:t>Note: Diverticulitis in younger patients may be misdiagnosed as appendicitis</a:t>
            </a:r>
          </a:p>
          <a:p>
            <a:endParaRPr lang="en-US" sz="1400" dirty="0"/>
          </a:p>
        </p:txBody>
      </p:sp>
      <p:sp>
        <p:nvSpPr>
          <p:cNvPr id="11" name="Rectangle 10">
            <a:extLst>
              <a:ext uri="{FF2B5EF4-FFF2-40B4-BE49-F238E27FC236}">
                <a16:creationId xmlns:a16="http://schemas.microsoft.com/office/drawing/2014/main" id="{29653B23-14A1-F9E9-D52A-91D5B31E40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5"/>
            <a:ext cx="306939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162766FD-7F70-93BF-CA06-A2762432E9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2"/>
            <a:ext cx="306939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0D22D0E2-5DCF-0844-944F-04994A533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22"/>
            <a:ext cx="3051501"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7" name="Rectangle 16">
            <a:extLst>
              <a:ext uri="{FF2B5EF4-FFF2-40B4-BE49-F238E27FC236}">
                <a16:creationId xmlns:a16="http://schemas.microsoft.com/office/drawing/2014/main" id="{A66F9305-055F-067F-25B7-08AAC0A75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10"/>
            <a:ext cx="2708601"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A65171C3-2DDA-2927-70AA-808BF87D0191}"/>
              </a:ext>
            </a:extLst>
          </p:cNvPr>
          <p:cNvPicPr>
            <a:picLocks noChangeAspect="1"/>
          </p:cNvPicPr>
          <p:nvPr/>
        </p:nvPicPr>
        <p:blipFill>
          <a:blip r:embed="rId2"/>
          <a:srcRect l="50000"/>
          <a:stretch>
            <a:fillRect/>
          </a:stretch>
        </p:blipFill>
        <p:spPr>
          <a:xfrm>
            <a:off x="5383597" y="1488871"/>
            <a:ext cx="3350791" cy="3855596"/>
          </a:xfrm>
          <a:prstGeom prst="rect">
            <a:avLst/>
          </a:prstGeom>
        </p:spPr>
      </p:pic>
    </p:spTree>
    <p:extLst>
      <p:ext uri="{BB962C8B-B14F-4D97-AF65-F5344CB8AC3E}">
        <p14:creationId xmlns:p14="http://schemas.microsoft.com/office/powerpoint/2010/main" val="4215025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fade">
                                      <p:cBhvr>
                                        <p:cTn id="15" dur="500"/>
                                        <p:tgtEl>
                                          <p:spTgt spid="4">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4" end="4"/>
                                            </p:txEl>
                                          </p:spTgt>
                                        </p:tgtEl>
                                        <p:attrNameLst>
                                          <p:attrName>style.visibility</p:attrName>
                                        </p:attrNameLst>
                                      </p:cBhvr>
                                      <p:to>
                                        <p:strVal val="visible"/>
                                      </p:to>
                                    </p:set>
                                    <p:animEffect transition="in" filter="fade">
                                      <p:cBhvr>
                                        <p:cTn id="18" dur="500"/>
                                        <p:tgtEl>
                                          <p:spTgt spid="4">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animEffect transition="in" filter="fade">
                                      <p:cBhvr>
                                        <p:cTn id="21" dur="500"/>
                                        <p:tgtEl>
                                          <p:spTgt spid="4">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4">
                                            <p:txEl>
                                              <p:pRg st="6" end="6"/>
                                            </p:txEl>
                                          </p:spTgt>
                                        </p:tgtEl>
                                        <p:attrNameLst>
                                          <p:attrName>style.visibility</p:attrName>
                                        </p:attrNameLst>
                                      </p:cBhvr>
                                      <p:to>
                                        <p:strVal val="visible"/>
                                      </p:to>
                                    </p:set>
                                    <p:animEffect transition="in" filter="fade">
                                      <p:cBhvr>
                                        <p:cTn id="24" dur="500"/>
                                        <p:tgtEl>
                                          <p:spTgt spid="4">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xEl>
                                              <p:pRg st="7" end="7"/>
                                            </p:txEl>
                                          </p:spTgt>
                                        </p:tgtEl>
                                        <p:attrNameLst>
                                          <p:attrName>style.visibility</p:attrName>
                                        </p:attrNameLst>
                                      </p:cBhvr>
                                      <p:to>
                                        <p:strVal val="visible"/>
                                      </p:to>
                                    </p:set>
                                    <p:animEffect transition="in" filter="fade">
                                      <p:cBhvr>
                                        <p:cTn id="29" dur="500"/>
                                        <p:tgtEl>
                                          <p:spTgt spid="4">
                                            <p:txEl>
                                              <p:pRg st="7" end="7"/>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
                                            <p:txEl>
                                              <p:pRg st="8" end="8"/>
                                            </p:txEl>
                                          </p:spTgt>
                                        </p:tgtEl>
                                        <p:attrNameLst>
                                          <p:attrName>style.visibility</p:attrName>
                                        </p:attrNameLst>
                                      </p:cBhvr>
                                      <p:to>
                                        <p:strVal val="visible"/>
                                      </p:to>
                                    </p:set>
                                    <p:animEffect transition="in" filter="fade">
                                      <p:cBhvr>
                                        <p:cTn id="34"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9042</TotalTime>
  <Words>1474</Words>
  <Application>Microsoft Office PowerPoint</Application>
  <PresentationFormat>On-screen Show (4:3)</PresentationFormat>
  <Paragraphs>227</Paragraphs>
  <Slides>44</Slides>
  <Notes>1</Notes>
  <HiddenSlides>4</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44</vt:i4>
      </vt:variant>
    </vt:vector>
  </HeadingPairs>
  <TitlesOfParts>
    <vt:vector size="51" baseType="lpstr">
      <vt:lpstr>Aptos</vt:lpstr>
      <vt:lpstr>Aptos Display</vt:lpstr>
      <vt:lpstr>Arial</vt:lpstr>
      <vt:lpstr>Calibri</vt:lpstr>
      <vt:lpstr>Calibri Light</vt:lpstr>
      <vt:lpstr>Office Theme</vt:lpstr>
      <vt:lpstr>1_Office Theme</vt:lpstr>
      <vt:lpstr> </vt:lpstr>
      <vt:lpstr>PowerPoint Presentation</vt:lpstr>
      <vt:lpstr>PowerPoint Presentation</vt:lpstr>
      <vt:lpstr>PowerPoint Presentation</vt:lpstr>
      <vt:lpstr>Take a cognitive pause…</vt:lpstr>
      <vt:lpstr>PowerPoint Presentation</vt:lpstr>
      <vt:lpstr>PowerPoint Presentation</vt:lpstr>
      <vt:lpstr>What Are The “Can’t Miss” Diagnoses</vt:lpstr>
      <vt:lpstr>Why Do We Miss It?</vt:lpstr>
      <vt:lpstr>Why Do We Miss It?</vt:lpstr>
      <vt:lpstr>Why Do We Miss It?</vt:lpstr>
      <vt:lpstr>Why Do We Miss It?</vt:lpstr>
      <vt:lpstr>Why Do We Miss It?</vt:lpstr>
      <vt:lpstr>Why Do We Miss It?</vt:lpstr>
      <vt:lpstr>Why Do We Miss It?</vt:lpstr>
      <vt:lpstr>Why Do We Miss It?</vt:lpstr>
      <vt:lpstr>Who Are The High-Risk Patients?</vt:lpstr>
      <vt:lpstr>Abdominal Pain Red Flags</vt:lpstr>
      <vt:lpstr>Imaging Decision Guardrails </vt:lpstr>
      <vt:lpstr>Patterns in Missed Diagnoses</vt:lpstr>
      <vt:lpstr>Must Do’s - Workup</vt:lpstr>
      <vt:lpstr>PowerPoint Presentation</vt:lpstr>
      <vt:lpstr>General Tenets</vt:lpstr>
      <vt:lpstr>Take a cognitive pause…</vt:lpstr>
      <vt:lpstr>PowerPoint Presentation</vt:lpstr>
      <vt:lpstr>“My stomach pain is getting worse and worse”</vt:lpstr>
      <vt:lpstr>“It’s Getting Worse…”</vt:lpstr>
      <vt:lpstr>“It’s Getting Worse…”</vt:lpstr>
      <vt:lpstr>“It’s Getting Worse…”</vt:lpstr>
      <vt:lpstr>“It’s Getting Worse…”</vt:lpstr>
      <vt:lpstr>“I’m having gas pains again.”</vt:lpstr>
      <vt:lpstr>“I’m having gas pains…”</vt:lpstr>
      <vt:lpstr>“I’m having gas pains…”</vt:lpstr>
      <vt:lpstr>“I’m having gas pains…”</vt:lpstr>
      <vt:lpstr>“I’m having gas pains…”</vt:lpstr>
      <vt:lpstr>“My belly hurts!”</vt:lpstr>
      <vt:lpstr>“My Belly Hurts…”</vt:lpstr>
      <vt:lpstr>“My Belly Hurts…”</vt:lpstr>
      <vt:lpstr>“My Belly Hurts…”</vt:lpstr>
      <vt:lpstr>PowerPoint Presentation</vt:lpstr>
      <vt:lpstr>PowerPoint Presentation</vt:lpstr>
      <vt:lpstr>“There is something wrong with my stomach!”</vt:lpstr>
      <vt:lpstr>“Something’s Wrong…”</vt:lpstr>
      <vt:lpstr>“Something’s Wrong…”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Diane</dc:creator>
  <cp:lastModifiedBy>Diane Birnbaumer</cp:lastModifiedBy>
  <cp:revision>28</cp:revision>
  <dcterms:created xsi:type="dcterms:W3CDTF">2026-01-21T20:54:47Z</dcterms:created>
  <dcterms:modified xsi:type="dcterms:W3CDTF">2026-03-08T23:04:09Z</dcterms:modified>
</cp:coreProperties>
</file>