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50"/>
  </p:notesMasterIdLst>
  <p:sldIdLst>
    <p:sldId id="256" r:id="rId2"/>
    <p:sldId id="315" r:id="rId3"/>
    <p:sldId id="320" r:id="rId4"/>
    <p:sldId id="317" r:id="rId5"/>
    <p:sldId id="318" r:id="rId6"/>
    <p:sldId id="358" r:id="rId7"/>
    <p:sldId id="314" r:id="rId8"/>
    <p:sldId id="319" r:id="rId9"/>
    <p:sldId id="352" r:id="rId10"/>
    <p:sldId id="353" r:id="rId11"/>
    <p:sldId id="390" r:id="rId12"/>
    <p:sldId id="356" r:id="rId13"/>
    <p:sldId id="403" r:id="rId14"/>
    <p:sldId id="357" r:id="rId15"/>
    <p:sldId id="359" r:id="rId16"/>
    <p:sldId id="322" r:id="rId17"/>
    <p:sldId id="360" r:id="rId18"/>
    <p:sldId id="361" r:id="rId19"/>
    <p:sldId id="362" r:id="rId20"/>
    <p:sldId id="363" r:id="rId21"/>
    <p:sldId id="364" r:id="rId22"/>
    <p:sldId id="367" r:id="rId23"/>
    <p:sldId id="391" r:id="rId24"/>
    <p:sldId id="392" r:id="rId25"/>
    <p:sldId id="371" r:id="rId26"/>
    <p:sldId id="373" r:id="rId27"/>
    <p:sldId id="370" r:id="rId28"/>
    <p:sldId id="365" r:id="rId29"/>
    <p:sldId id="393" r:id="rId30"/>
    <p:sldId id="394" r:id="rId31"/>
    <p:sldId id="395" r:id="rId32"/>
    <p:sldId id="396" r:id="rId33"/>
    <p:sldId id="397" r:id="rId34"/>
    <p:sldId id="398" r:id="rId35"/>
    <p:sldId id="399" r:id="rId36"/>
    <p:sldId id="400" r:id="rId37"/>
    <p:sldId id="401" r:id="rId38"/>
    <p:sldId id="402" r:id="rId39"/>
    <p:sldId id="366" r:id="rId40"/>
    <p:sldId id="382" r:id="rId41"/>
    <p:sldId id="386" r:id="rId42"/>
    <p:sldId id="387" r:id="rId43"/>
    <p:sldId id="388" r:id="rId44"/>
    <p:sldId id="389" r:id="rId45"/>
    <p:sldId id="385" r:id="rId46"/>
    <p:sldId id="383" r:id="rId47"/>
    <p:sldId id="350" r:id="rId48"/>
    <p:sldId id="404" r:id="rId49"/>
  </p:sldIdLst>
  <p:sldSz cx="9144000" cy="5143500" type="screen16x9"/>
  <p:notesSz cx="6858000" cy="9144000"/>
  <p:embeddedFontLst>
    <p:embeddedFont>
      <p:font typeface="Abril Fatface" panose="02000503000000020003" pitchFamily="2" charset="77"/>
      <p:regular r:id="rId51"/>
    </p:embeddedFont>
    <p:embeddedFont>
      <p:font typeface="Chivo" pitchFamily="2" charset="77"/>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2DEC1-2CDF-46B8-A328-1719898D7E00}">
  <a:tblStyle styleId="{AAA2DEC1-2CDF-46B8-A328-1719898D7E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73"/>
    <p:restoredTop sz="82753"/>
  </p:normalViewPr>
  <p:slideViewPr>
    <p:cSldViewPr snapToGrid="0">
      <p:cViewPr varScale="1">
        <p:scale>
          <a:sx n="116" d="100"/>
          <a:sy n="116" d="100"/>
        </p:scale>
        <p:origin x="80" y="8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and I hope everyone had an awesome weekend. My name… and I’m here to speak with you about blunt abdominal trauma, something we see not </a:t>
            </a:r>
            <a:r>
              <a:rPr lang="en-US" dirty="0" err="1"/>
              <a:t>uncommomonly</a:t>
            </a:r>
            <a:r>
              <a:rPr lang="en-US" dirty="0"/>
              <a:t> yes, at our trauma center, and also everywhere that kids show up. How many people here work in a trauma center, of any level? How many people care for traumatically injured kids at their site? Everything we’re going to discuss today can be boiled down to 3 takeaway points.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Published</a:t>
            </a:r>
            <a:r>
              <a:rPr lang="en-US" baseline="0" dirty="0"/>
              <a:t> 2013, prospective, </a:t>
            </a:r>
            <a:r>
              <a:rPr lang="en-US" dirty="0"/>
              <a:t>12,044 children, median</a:t>
            </a:r>
            <a:r>
              <a:rPr lang="en-US" baseline="0" dirty="0"/>
              <a:t> age 11.1. Looks for IAII. They ask seven sequential questions to determine who can safely avoid further workup:</a:t>
            </a:r>
            <a:endParaRPr lang="en-US" dirty="0"/>
          </a:p>
        </p:txBody>
      </p:sp>
    </p:spTree>
    <p:extLst>
      <p:ext uri="{BB962C8B-B14F-4D97-AF65-F5344CB8AC3E}">
        <p14:creationId xmlns:p14="http://schemas.microsoft.com/office/powerpoint/2010/main" val="327352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rule is awesome! But, looking at our specificity, this brings up a super important point:</a:t>
            </a:r>
          </a:p>
        </p:txBody>
      </p:sp>
    </p:spTree>
    <p:extLst>
      <p:ext uri="{BB962C8B-B14F-4D97-AF65-F5344CB8AC3E}">
        <p14:creationId xmlns:p14="http://schemas.microsoft.com/office/powerpoint/2010/main" val="210856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not a bidirectional decision instrument! It was derived to identify kids who are LOW risk, not those who are high risk. </a:t>
            </a:r>
          </a:p>
        </p:txBody>
      </p:sp>
    </p:spTree>
    <p:extLst>
      <p:ext uri="{BB962C8B-B14F-4D97-AF65-F5344CB8AC3E}">
        <p14:creationId xmlns:p14="http://schemas.microsoft.com/office/powerpoint/2010/main" val="65605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Neither is PECARN head, BTW.</a:t>
            </a:r>
          </a:p>
        </p:txBody>
      </p:sp>
    </p:spTree>
    <p:extLst>
      <p:ext uri="{BB962C8B-B14F-4D97-AF65-F5344CB8AC3E}">
        <p14:creationId xmlns:p14="http://schemas.microsoft.com/office/powerpoint/2010/main" val="96244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Rules absolutely RULE. The PECARN abdomen rule is immensely helpful in supporting us to avoid unnecessary radiation, while ensuring we’re picking up clinically significant injuries. But what about kids who we can’t screen out with the rule? How can we find clinically significant injuries without irradiating every child? Let’s start with</a:t>
            </a:r>
          </a:p>
        </p:txBody>
      </p:sp>
    </p:spTree>
    <p:extLst>
      <p:ext uri="{BB962C8B-B14F-4D97-AF65-F5344CB8AC3E}">
        <p14:creationId xmlns:p14="http://schemas.microsoft.com/office/powerpoint/2010/main" val="1980897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Labs! We love getting labs. There’s nothing more fun than poking a screaming child who’s just been through one of the most stressful events of their young lives. Let’s start with pee, since that’s relatively non-invasive…</a:t>
            </a:r>
          </a:p>
        </p:txBody>
      </p:sp>
    </p:spTree>
    <p:extLst>
      <p:ext uri="{BB962C8B-B14F-4D97-AF65-F5344CB8AC3E}">
        <p14:creationId xmlns:p14="http://schemas.microsoft.com/office/powerpoint/2010/main" val="339647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CITATIONS PER TRAUMA LECT. Marker not only for GU </a:t>
            </a:r>
            <a:r>
              <a:rPr lang="en-US" dirty="0" err="1"/>
              <a:t>inj</a:t>
            </a:r>
            <a:r>
              <a:rPr lang="en-US" dirty="0"/>
              <a:t> but also other </a:t>
            </a:r>
            <a:r>
              <a:rPr lang="en-US" dirty="0" err="1"/>
              <a:t>intraabd</a:t>
            </a:r>
            <a:r>
              <a:rPr lang="en-US" dirty="0"/>
              <a:t> inj. But no kids with asymptomatic hematuria, regardless of grade of hematuria</a:t>
            </a:r>
            <a:r>
              <a:rPr lang="en-US" baseline="0" dirty="0"/>
              <a:t> or </a:t>
            </a:r>
            <a:r>
              <a:rPr lang="en-US" dirty="0"/>
              <a:t>GCS, had </a:t>
            </a:r>
            <a:r>
              <a:rPr lang="en-US" dirty="0" err="1"/>
              <a:t>abnl</a:t>
            </a:r>
            <a:r>
              <a:rPr lang="en-US" dirty="0"/>
              <a:t> CT. This is wild because in an adult, we would definitely be worried. Do need to have f/u UAs to be sure hematuria clears. OK, so this needs to</a:t>
            </a:r>
            <a:r>
              <a:rPr lang="en-US" baseline="0" dirty="0"/>
              <a:t> be in combination with exam.  What about blood tests</a:t>
            </a:r>
            <a:endParaRPr lang="en-US" dirty="0"/>
          </a:p>
        </p:txBody>
      </p:sp>
    </p:spTree>
    <p:extLst>
      <p:ext uri="{BB962C8B-B14F-4D97-AF65-F5344CB8AC3E}">
        <p14:creationId xmlns:p14="http://schemas.microsoft.com/office/powerpoint/2010/main" val="347503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is different from adults! LFTs aren’t helpful in adults. Such as…</a:t>
            </a:r>
          </a:p>
        </p:txBody>
      </p:sp>
    </p:spTree>
    <p:extLst>
      <p:ext uri="{BB962C8B-B14F-4D97-AF65-F5344CB8AC3E}">
        <p14:creationId xmlns:p14="http://schemas.microsoft.com/office/powerpoint/2010/main" val="2617524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OK,</a:t>
            </a:r>
            <a:r>
              <a:rPr lang="en-US" baseline="0" dirty="0"/>
              <a:t> so labs on their own aren’t super helpful, but do contribute to the exam</a:t>
            </a:r>
            <a:r>
              <a:rPr lang="mr-IN" baseline="0" dirty="0"/>
              <a:t>…</a:t>
            </a:r>
            <a:r>
              <a:rPr lang="en-US" baseline="0" dirty="0"/>
              <a:t> what about the FAST?  </a:t>
            </a:r>
            <a:endParaRPr lang="en-US" dirty="0"/>
          </a:p>
        </p:txBody>
      </p:sp>
    </p:spTree>
    <p:extLst>
      <p:ext uri="{BB962C8B-B14F-4D97-AF65-F5344CB8AC3E}">
        <p14:creationId xmlns:p14="http://schemas.microsoft.com/office/powerpoint/2010/main" val="2248842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marR="0" lvl="1" indent="-285750">
              <a:spcBef>
                <a:spcPts val="0"/>
              </a:spcBef>
              <a:spcAft>
                <a:spcPts val="0"/>
              </a:spcAft>
              <a:buFont typeface="Courier New" panose="02070309020205020404" pitchFamily="49" charset="0"/>
              <a:buChar char="o"/>
            </a:pPr>
            <a:r>
              <a:rPr lang="en-US" dirty="0"/>
              <a:t>How many people routinely FAST their kids?  So, somewhere around 50% sensitive and 90s specific. Sensitivity and specificity both increase with increasing experience, and ALSO increase with repeat FAST exams. This supports how the FAST is now commonly used in children– while in adults, the FAST is used for its positive predictive value (a positive FAST with hypotension goes straight to OR), in children, it’s useful for its </a:t>
            </a:r>
            <a:r>
              <a:rPr lang="en-US" b="1" dirty="0"/>
              <a:t>negative</a:t>
            </a:r>
            <a:r>
              <a:rPr lang="en-US" b="0" dirty="0"/>
              <a:t> predictive value– when used correctly, it may be helpful to avoid unnecessary CTs. But THEN-- How many people remember when this came out? </a:t>
            </a:r>
            <a:endParaRPr lang="en-US" baseline="0" dirty="0"/>
          </a:p>
        </p:txBody>
      </p:sp>
    </p:spTree>
    <p:extLst>
      <p:ext uri="{BB962C8B-B14F-4D97-AF65-F5344CB8AC3E}">
        <p14:creationId xmlns:p14="http://schemas.microsoft.com/office/powerpoint/2010/main" val="365349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meet a few kids to kick things off.</a:t>
            </a:r>
            <a:endParaRPr dirty="0"/>
          </a:p>
        </p:txBody>
      </p:sp>
    </p:spTree>
    <p:extLst>
      <p:ext uri="{BB962C8B-B14F-4D97-AF65-F5344CB8AC3E}">
        <p14:creationId xmlns:p14="http://schemas.microsoft.com/office/powerpoint/2010/main" val="121668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42950" marR="0" lvl="1" indent="-285750">
              <a:spcBef>
                <a:spcPts val="0"/>
              </a:spcBef>
              <a:spcAft>
                <a:spcPts val="0"/>
              </a:spcAft>
              <a:buFont typeface="Courier New" panose="02070309020205020404" pitchFamily="49" charset="0"/>
              <a:buChar char="o"/>
            </a:pPr>
            <a:r>
              <a:rPr lang="en-US" sz="11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authors concluded that FAST did not impact rates of CT use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However, what they did find was that an additional 68 children (nearly 20%) had a post-test probability for injury of less than 1% - meaning, the clinician’s suspicion of IAI was reduced in a substantial proportion of patients in the FAST group. it may be that the decrease in clinician suspicion without corresponding decrease in CT is a result of clinicians lacking confidence in their FAST skills. Again, we know that the FAST performs better with increasing operator experience. Clearly, clinician suspicion is also heavily influenced by the physical exam– how do the exam and FAST work together?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endParaRPr lang="en-US" baseline="0" dirty="0"/>
          </a:p>
        </p:txBody>
      </p:sp>
    </p:spTree>
    <p:extLst>
      <p:ext uri="{BB962C8B-B14F-4D97-AF65-F5344CB8AC3E}">
        <p14:creationId xmlns:p14="http://schemas.microsoft.com/office/powerpoint/2010/main" val="814186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AST &gt; 200, ALT &gt; 125. in this study by my colleague Dr. Aaron </a:t>
            </a:r>
            <a:r>
              <a:rPr lang="en-US" dirty="0" err="1"/>
              <a:t>Kornblith</a:t>
            </a:r>
            <a:r>
              <a:rPr lang="en-US" dirty="0"/>
              <a:t> and his team, only FAST and physical exam emerged as significant predictors. Fast-enhanced physical exam, or ex-FAST:</a:t>
            </a:r>
          </a:p>
        </p:txBody>
      </p:sp>
    </p:spTree>
    <p:extLst>
      <p:ext uri="{BB962C8B-B14F-4D97-AF65-F5344CB8AC3E}">
        <p14:creationId xmlns:p14="http://schemas.microsoft.com/office/powerpoint/2010/main" val="2219419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 want to call your attention to: 100% sensitivity for IAI-I, with a 100% negative predictive value! Pretty </a:t>
            </a:r>
            <a:r>
              <a:rPr lang="en-US" dirty="0" err="1"/>
              <a:t>frickin</a:t>
            </a:r>
            <a:r>
              <a:rPr lang="en-US" dirty="0"/>
              <a:t>’ good! SO, putting it all together, FAST is not super sensitive, IS super specific, and its impact on clinical practice, such as obtaining a CT or not, relies on the operator’s confidence in their performance. What’s on the horizon for FAST? Controversial for sure! To share more work by my colleague Dr. </a:t>
            </a:r>
            <a:r>
              <a:rPr lang="en-US" dirty="0" err="1"/>
              <a:t>Kornblith</a:t>
            </a:r>
            <a:r>
              <a:rPr lang="en-US" dirty="0"/>
              <a:t> and his team,</a:t>
            </a:r>
          </a:p>
        </p:txBody>
      </p:sp>
    </p:spTree>
    <p:extLst>
      <p:ext uri="{BB962C8B-B14F-4D97-AF65-F5344CB8AC3E}">
        <p14:creationId xmlns:p14="http://schemas.microsoft.com/office/powerpoint/2010/main" val="3344782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dirty="0"/>
              <a:t>They just </a:t>
            </a:r>
            <a:r>
              <a:rPr lang="en-US" dirty="0" err="1"/>
              <a:t>performeda</a:t>
            </a:r>
            <a:r>
              <a:rPr lang="en-US" dirty="0"/>
              <a:t>  </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recent analysis of the PECARN rules and, we found that the final 4 of the 7 PECARN rule predictor variables, had poor stability this means they lacked generalizability when retrospectively evaluated on 16 other sites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Therefore, when we consider sensitivity-specificity tradeoff, these 4 unstable predictor variables decrease specificity of the PECARN IAI rule without a clear gain in sensitivity.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are the variables that if replaced, could potentially improve specificity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early work shows that FAST may improve specificity without decreasing sensitivity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Currently, we are working on several studies related to these findings, including (1) a multicenter PECARN study and (2) novel methods using artificial intelligence to enhance the acquisition, interpretation and confidence of our pediatric FAST examinations. Super cool stuff coming down the pike!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358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dirty="0"/>
              <a:t>They just </a:t>
            </a:r>
            <a:r>
              <a:rPr lang="en-US" dirty="0" err="1"/>
              <a:t>performeda</a:t>
            </a:r>
            <a:r>
              <a:rPr lang="en-US" dirty="0"/>
              <a:t>  </a:t>
            </a: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recent analysis of the PECARN rules and, we found that the final 4 of the 7 PECARN rule predictor variables, had poor stability this means they lacked generalizability when retrospectively evaluated on 16 other sites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Therefore, when we consider sensitivity-specificity tradeoff, these 4 unstable predictor variables decrease specificity of the PECARN IAI rule without a clear gain in sensitivity.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are the variables that if replaced, could potentially improve specificity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early work shows that FAST may improve specificity without decreasing sensitivity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Currently, we are working on several studies related to these findings, including (1) a multicenter PECARN study and (2) novel methods using artificial intelligence to enhance the acquisition, interpretation and confidence of our pediatric FAST examinations. Super cool stuff coming down the pike! This brings us to our second take-away point: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683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 likely does help, in combination with our exam, and is more useful as WE are more confident. SO… keep doing those FASTs! Get better, get more confident, and keep an eye out for new data. OK, so, we’ve discussed a clinical decision instrument to identify very low risk patients; and also discussed utility of labs and FAST to risk stratify those remaining. Now, let’s take some time to</a:t>
            </a:r>
            <a:endParaRPr dirty="0"/>
          </a:p>
        </p:txBody>
      </p:sp>
    </p:spTree>
    <p:extLst>
      <p:ext uri="{BB962C8B-B14F-4D97-AF65-F5344CB8AC3E}">
        <p14:creationId xmlns:p14="http://schemas.microsoft.com/office/powerpoint/2010/main" val="2376191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43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is how I’m thinking about things in the HEMODYNAMICALLY NORMAL kid. If any of these, I’m going to give analgesia, obtain labs, and perform serial exams. Adding in the FAST– if IT is positive or indeterminate, I’m also going to give analgesia, obtain labs, and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perfrm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serial exams.</a:t>
            </a:r>
          </a:p>
        </p:txBody>
      </p:sp>
    </p:spTree>
    <p:extLst>
      <p:ext uri="{BB962C8B-B14F-4D97-AF65-F5344CB8AC3E}">
        <p14:creationId xmlns:p14="http://schemas.microsoft.com/office/powerpoint/2010/main" val="67098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algorithm I co-developed, incorporating the CDI, labs, and FAST. Let’s walk through it a bit. You can pull it up and follow along with the QR code here. So, the whole point of this is to improve care for real kids, right? So let’s go back to our</a:t>
            </a:r>
          </a:p>
        </p:txBody>
      </p:sp>
    </p:spTree>
    <p:extLst>
      <p:ext uri="{BB962C8B-B14F-4D97-AF65-F5344CB8AC3E}">
        <p14:creationId xmlns:p14="http://schemas.microsoft.com/office/powerpoint/2010/main" val="4078833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a:p>
        </p:txBody>
      </p:sp>
    </p:spTree>
    <p:extLst>
      <p:ext uri="{BB962C8B-B14F-4D97-AF65-F5344CB8AC3E}">
        <p14:creationId xmlns:p14="http://schemas.microsoft.com/office/powerpoint/2010/main" val="104625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OK, so, we’ve got an ED full of crying kids with belly pain. What do we do now? This is exactly our goal for being here:</a:t>
            </a:r>
          </a:p>
        </p:txBody>
      </p:sp>
    </p:spTree>
    <p:extLst>
      <p:ext uri="{BB962C8B-B14F-4D97-AF65-F5344CB8AC3E}">
        <p14:creationId xmlns:p14="http://schemas.microsoft.com/office/powerpoint/2010/main" val="3653495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Let’s start with Kai. We see that we’re hemodynamically normal, so we apply our questions:</a:t>
            </a:r>
          </a:p>
        </p:txBody>
      </p:sp>
    </p:spTree>
    <p:extLst>
      <p:ext uri="{BB962C8B-B14F-4D97-AF65-F5344CB8AC3E}">
        <p14:creationId xmlns:p14="http://schemas.microsoft.com/office/powerpoint/2010/main" val="3302043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No, no, no. We do a FAST and it’s normal. Now what?</a:t>
            </a:r>
          </a:p>
        </p:txBody>
      </p:sp>
    </p:spTree>
    <p:extLst>
      <p:ext uri="{BB962C8B-B14F-4D97-AF65-F5344CB8AC3E}">
        <p14:creationId xmlns:p14="http://schemas.microsoft.com/office/powerpoint/2010/main" val="1840671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Great job! Let’s talk about Riley.</a:t>
            </a:r>
          </a:p>
        </p:txBody>
      </p:sp>
    </p:spTree>
    <p:extLst>
      <p:ext uri="{BB962C8B-B14F-4D97-AF65-F5344CB8AC3E}">
        <p14:creationId xmlns:p14="http://schemas.microsoft.com/office/powerpoint/2010/main" val="1676828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We see that, although we have tachycardia, our hemodynamics are OK. Let’s apply our questions:</a:t>
            </a:r>
          </a:p>
        </p:txBody>
      </p:sp>
    </p:spTree>
    <p:extLst>
      <p:ext uri="{BB962C8B-B14F-4D97-AF65-F5344CB8AC3E}">
        <p14:creationId xmlns:p14="http://schemas.microsoft.com/office/powerpoint/2010/main" val="226405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YES– we have belly TTP! So, we need to STOP and do need further workup! So, what should we do for Riley?</a:t>
            </a:r>
          </a:p>
        </p:txBody>
      </p:sp>
    </p:spTree>
    <p:extLst>
      <p:ext uri="{BB962C8B-B14F-4D97-AF65-F5344CB8AC3E}">
        <p14:creationId xmlns:p14="http://schemas.microsoft.com/office/powerpoint/2010/main" val="2381439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I’d still do a FAST– increase my proficiency, possibly engage child/parent, and might find a true positive. So we do these things and have a negative FAST. What would we do if: high 100s. Awesome job! OK, let’s close with our final kiddo,</a:t>
            </a:r>
          </a:p>
        </p:txBody>
      </p:sp>
    </p:spTree>
    <p:extLst>
      <p:ext uri="{BB962C8B-B14F-4D97-AF65-F5344CB8AC3E}">
        <p14:creationId xmlns:p14="http://schemas.microsoft.com/office/powerpoint/2010/main" val="186914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OK, so, we’re hemodynamically normal so can apply our questions…</a:t>
            </a:r>
          </a:p>
        </p:txBody>
      </p:sp>
    </p:spTree>
    <p:extLst>
      <p:ext uri="{BB962C8B-B14F-4D97-AF65-F5344CB8AC3E}">
        <p14:creationId xmlns:p14="http://schemas.microsoft.com/office/powerpoint/2010/main" val="2812821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 we’re immediately off the algorithm. We have belly wall trauma and significant TTP, even peritonitis– so we really don’t need to overthink this.</a:t>
            </a:r>
          </a:p>
        </p:txBody>
      </p:sp>
    </p:spTree>
    <p:extLst>
      <p:ext uri="{BB962C8B-B14F-4D97-AF65-F5344CB8AC3E}">
        <p14:creationId xmlns:p14="http://schemas.microsoft.com/office/powerpoint/2010/main" val="1944075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Really, we don’t need to overthink this. With a peritoneal exam, there’s no piece of data we’re going to get that will prevent us from getting a CT. now, what would we do if… depends on your local system. The kid will likely need a night in the ICU for serial exams and labs– might be you or might be transfer. If hemodynamically normal, VERY unlikely to g to OR. But that’s easier, </a:t>
            </a:r>
            <a:r>
              <a:rPr lang="en-US" baseline="0" dirty="0" err="1"/>
              <a:t>bc</a:t>
            </a:r>
            <a:r>
              <a:rPr lang="en-US" baseline="0" dirty="0"/>
              <a:t> it’s not actually our decision! What about if: could consider PO </a:t>
            </a:r>
            <a:r>
              <a:rPr lang="en-US" baseline="0" dirty="0" err="1"/>
              <a:t>chall</a:t>
            </a:r>
            <a:r>
              <a:rPr lang="en-US" baseline="0" dirty="0"/>
              <a:t> and DC, though also very safe to admit for obs. If persistent TTP, you </a:t>
            </a:r>
            <a:r>
              <a:rPr lang="en-US" baseline="0" dirty="0" err="1"/>
              <a:t>gotta</a:t>
            </a:r>
            <a:r>
              <a:rPr lang="en-US" baseline="0" dirty="0"/>
              <a:t> admit. We worry about bowel </a:t>
            </a:r>
            <a:r>
              <a:rPr lang="en-US" baseline="0" dirty="0" err="1"/>
              <a:t>inj</a:t>
            </a:r>
            <a:r>
              <a:rPr lang="en-US" baseline="0" dirty="0"/>
              <a:t>, which doesn’t show up well on CT.</a:t>
            </a:r>
          </a:p>
        </p:txBody>
      </p:sp>
    </p:spTree>
    <p:extLst>
      <p:ext uri="{BB962C8B-B14F-4D97-AF65-F5344CB8AC3E}">
        <p14:creationId xmlns:p14="http://schemas.microsoft.com/office/powerpoint/2010/main" val="2629529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knowing this, you decide to admit Taylor for serial exams and bowel rest. They have persistent pain for about 24h, then gradually successfully advance their diet and are </a:t>
            </a:r>
            <a:r>
              <a:rPr lang="en-US" dirty="0" err="1"/>
              <a:t>DCd</a:t>
            </a:r>
            <a:r>
              <a:rPr lang="en-US" dirty="0"/>
              <a:t> on day 3. This gets us to our final take-away point:</a:t>
            </a:r>
          </a:p>
        </p:txBody>
      </p:sp>
    </p:spTree>
    <p:extLst>
      <p:ext uri="{BB962C8B-B14F-4D97-AF65-F5344CB8AC3E}">
        <p14:creationId xmlns:p14="http://schemas.microsoft.com/office/powerpoint/2010/main" val="19471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55a0a856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55a0a856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We’ll accomplish that via the following objectives: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6884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lean on evidence-based methods of evaluation and testing to safely avoid CT and to risk stratify other kids, but once the CT is done, it’s more freeform. If a kid still has tenderness or pain after blunt trauma, it’s a good idea to admit them given the concern for bowel injury. If there’s strong resistance, either on behalf of the family or the hospital, as long as the kid has </a:t>
            </a:r>
            <a:r>
              <a:rPr lang="en-US" dirty="0" err="1"/>
              <a:t>nl</a:t>
            </a:r>
            <a:r>
              <a:rPr lang="en-US" dirty="0"/>
              <a:t> VS, is tolerating Pos, and family has access to follow-up care, you </a:t>
            </a:r>
            <a:r>
              <a:rPr lang="en-US" i="1" dirty="0"/>
              <a:t>could</a:t>
            </a:r>
            <a:r>
              <a:rPr lang="en-US" i="0" dirty="0"/>
              <a:t> DC, but this is not standard. OK, team, we did it!</a:t>
            </a:r>
            <a:endParaRPr dirty="0"/>
          </a:p>
        </p:txBody>
      </p:sp>
    </p:spTree>
    <p:extLst>
      <p:ext uri="{BB962C8B-B14F-4D97-AF65-F5344CB8AC3E}">
        <p14:creationId xmlns:p14="http://schemas.microsoft.com/office/powerpoint/2010/main" val="2432949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2377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we know that these are the more predictive variables.</a:t>
            </a:r>
            <a:endParaRPr dirty="0"/>
          </a:p>
        </p:txBody>
      </p:sp>
    </p:spTree>
    <p:extLst>
      <p:ext uri="{BB962C8B-B14F-4D97-AF65-F5344CB8AC3E}">
        <p14:creationId xmlns:p14="http://schemas.microsoft.com/office/powerpoint/2010/main" val="822835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just keep doing those FASTs!</a:t>
            </a:r>
            <a:endParaRPr dirty="0"/>
          </a:p>
        </p:txBody>
      </p:sp>
    </p:spTree>
    <p:extLst>
      <p:ext uri="{BB962C8B-B14F-4D97-AF65-F5344CB8AC3E}">
        <p14:creationId xmlns:p14="http://schemas.microsoft.com/office/powerpoint/2010/main" val="3654748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 of these objectives with a goal</a:t>
            </a:r>
            <a:endParaRPr dirty="0"/>
          </a:p>
        </p:txBody>
      </p:sp>
    </p:spTree>
    <p:extLst>
      <p:ext uri="{BB962C8B-B14F-4D97-AF65-F5344CB8AC3E}">
        <p14:creationId xmlns:p14="http://schemas.microsoft.com/office/powerpoint/2010/main" val="940544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55a0a856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55a0a856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finally, our three take-away points: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05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meet a few kids to kick things off.</a:t>
            </a:r>
            <a:endParaRPr dirty="0"/>
          </a:p>
        </p:txBody>
      </p:sp>
    </p:spTree>
    <p:extLst>
      <p:ext uri="{BB962C8B-B14F-4D97-AF65-F5344CB8AC3E}">
        <p14:creationId xmlns:p14="http://schemas.microsoft.com/office/powerpoint/2010/main" val="748543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55a0a8569_1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55a0a8569_1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795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d06f1310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again, these objectives boil down to our three take-aways: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6787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55a0a8569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55a0a8569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880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55a0a8569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d55a0a8569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All righty, let’s jump into things.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466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Hepatic surgery c high M/M</a:t>
            </a:r>
            <a:r>
              <a:rPr lang="en-US" sz="1100" b="0" i="0" kern="1200" baseline="0" dirty="0">
                <a:solidFill>
                  <a:schemeClr val="tx1"/>
                </a:solidFill>
                <a:effectLst/>
                <a:latin typeface="Arial" panose="020B0604020202020204" pitchFamily="34" charset="0"/>
                <a:ea typeface="+mn-ea"/>
                <a:cs typeface="Arial" panose="020B0604020202020204" pitchFamily="34" charset="0"/>
              </a:rPr>
              <a:t> </a:t>
            </a:r>
            <a:r>
              <a:rPr lang="en-US" sz="1100" b="0" i="0" kern="1200" dirty="0" err="1">
                <a:solidFill>
                  <a:schemeClr val="tx1"/>
                </a:solidFill>
                <a:effectLst/>
                <a:latin typeface="Arial" panose="020B0604020202020204" pitchFamily="34" charset="0"/>
                <a:ea typeface="+mn-ea"/>
                <a:cs typeface="Arial" panose="020B0604020202020204" pitchFamily="34" charset="0"/>
              </a:rPr>
              <a:t>rtal</a:t>
            </a:r>
            <a:r>
              <a:rPr lang="en-US" sz="1100" b="0" i="0" kern="1200" dirty="0">
                <a:solidFill>
                  <a:schemeClr val="tx1"/>
                </a:solidFill>
                <a:effectLst/>
                <a:latin typeface="Arial" panose="020B0604020202020204" pitchFamily="34" charset="0"/>
                <a:ea typeface="+mn-ea"/>
                <a:cs typeface="Arial" panose="020B0604020202020204" pitchFamily="34" charset="0"/>
              </a:rPr>
              <a:t> in kids, splenic </a:t>
            </a:r>
            <a:r>
              <a:rPr lang="en-US" sz="1100" b="0" i="0" kern="1200" dirty="0" err="1">
                <a:solidFill>
                  <a:schemeClr val="tx1"/>
                </a:solidFill>
                <a:effectLst/>
                <a:latin typeface="Arial" panose="020B0604020202020204" pitchFamily="34" charset="0"/>
                <a:ea typeface="+mn-ea"/>
                <a:cs typeface="Arial" panose="020B0604020202020204" pitchFamily="34" charset="0"/>
              </a:rPr>
              <a:t>assoc</a:t>
            </a:r>
            <a:r>
              <a:rPr lang="en-US" sz="1100" b="0" i="0" kern="1200" dirty="0">
                <a:solidFill>
                  <a:schemeClr val="tx1"/>
                </a:solidFill>
                <a:effectLst/>
                <a:latin typeface="Arial" panose="020B0604020202020204" pitchFamily="34" charset="0"/>
                <a:ea typeface="+mn-ea"/>
                <a:cs typeface="Arial" panose="020B0604020202020204" pitchFamily="34" charset="0"/>
              </a:rPr>
              <a:t> c sepsis which has higher fatal in kids; 27/74 adult ones got </a:t>
            </a:r>
            <a:r>
              <a:rPr lang="en-US" sz="1100" b="0" i="0" kern="1200" dirty="0" err="1">
                <a:solidFill>
                  <a:schemeClr val="tx1"/>
                </a:solidFill>
                <a:effectLst/>
                <a:latin typeface="Arial" panose="020B0604020202020204" pitchFamily="34" charset="0"/>
                <a:ea typeface="+mn-ea"/>
                <a:cs typeface="Arial" panose="020B0604020202020204" pitchFamily="34" charset="0"/>
              </a:rPr>
              <a:t>angio</a:t>
            </a:r>
            <a:r>
              <a:rPr lang="en-US" sz="1100" b="0" i="0" kern="1200" dirty="0">
                <a:solidFill>
                  <a:schemeClr val="tx1"/>
                </a:solidFill>
                <a:effectLst/>
                <a:latin typeface="Arial" panose="020B0604020202020204" pitchFamily="34" charset="0"/>
                <a:ea typeface="+mn-ea"/>
                <a:cs typeface="Arial" panose="020B0604020202020204" pitchFamily="34" charset="0"/>
              </a:rPr>
              <a:t> (23 c embolization) and 0/59 peds did. So what we’re REALLY talking about is IAI-I: </a:t>
            </a:r>
            <a:r>
              <a:rPr lang="en-US" sz="1800" dirty="0">
                <a:effectLst/>
                <a:latin typeface="AGaramond"/>
              </a:rPr>
              <a:t>death caused by the intra-abdominal injury, a therapeutic intervention at laparotomy, angiographic embolization to treat bleeding from the intra-abdominal injury, blood transfusion for anemia as a result of hemorrhage from the intra-abdominal injury, or administration of intravenous fluids for 2 or more nights in patients with pancreatic or gastrointestinal injuries . We’re most worried about liver, spleen, and bowel.</a:t>
            </a:r>
            <a:endParaRPr lang="en-US" dirty="0"/>
          </a:p>
        </p:txBody>
      </p:sp>
    </p:spTree>
    <p:extLst>
      <p:ext uri="{BB962C8B-B14F-4D97-AF65-F5344CB8AC3E}">
        <p14:creationId xmlns:p14="http://schemas.microsoft.com/office/powerpoint/2010/main" val="365349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06f1310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 why don’t we just lab and CT everyone? What are some drawbacks to working up every kid? LOS more impactful for a child + fam, not to mention multiple pokes. And that’s the real one. Kids inherently more susceptible to radiation than adults and we really do need to be </a:t>
            </a:r>
            <a:r>
              <a:rPr lang="en-US" dirty="0" err="1"/>
              <a:t>thoughtgul</a:t>
            </a:r>
            <a:r>
              <a:rPr lang="en-US" dirty="0"/>
              <a:t>– breast, gonad, kidneys, lymph/heme all getting thoroughly irradiated. SO, because of this, there’s been significant interest in figuring out a way to safely risk-stratify kids.</a:t>
            </a:r>
          </a:p>
        </p:txBody>
      </p:sp>
    </p:spTree>
    <p:extLst>
      <p:ext uri="{BB962C8B-B14F-4D97-AF65-F5344CB8AC3E}">
        <p14:creationId xmlns:p14="http://schemas.microsoft.com/office/powerpoint/2010/main" val="556084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bit.ly/2TyoMsr" TargetMode="External"/><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hyperlink" Target="http://bit.ly/2TtBDfr" TargetMode="External"/><Relationship Id="rId9"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8998666">
            <a:off x="7974573" y="4022296"/>
            <a:ext cx="1535478" cy="1535463"/>
          </a:xfrm>
          <a:prstGeom prst="rect">
            <a:avLst/>
          </a:prstGeom>
          <a:noFill/>
          <a:ln>
            <a:noFill/>
          </a:ln>
        </p:spPr>
      </p:pic>
      <p:pic>
        <p:nvPicPr>
          <p:cNvPr id="10" name="Google Shape;10;p2"/>
          <p:cNvPicPr preferRelativeResize="0"/>
          <p:nvPr/>
        </p:nvPicPr>
        <p:blipFill>
          <a:blip r:embed="rId2">
            <a:alphaModFix/>
          </a:blip>
          <a:stretch>
            <a:fillRect/>
          </a:stretch>
        </p:blipFill>
        <p:spPr>
          <a:xfrm rot="2699974">
            <a:off x="7827380" y="2881344"/>
            <a:ext cx="1425715" cy="1425715"/>
          </a:xfrm>
          <a:prstGeom prst="rect">
            <a:avLst/>
          </a:prstGeom>
          <a:noFill/>
          <a:ln>
            <a:noFill/>
          </a:ln>
        </p:spPr>
      </p:pic>
      <p:pic>
        <p:nvPicPr>
          <p:cNvPr id="11" name="Google Shape;11;p2"/>
          <p:cNvPicPr preferRelativeResize="0"/>
          <p:nvPr/>
        </p:nvPicPr>
        <p:blipFill>
          <a:blip r:embed="rId2">
            <a:alphaModFix/>
          </a:blip>
          <a:stretch>
            <a:fillRect/>
          </a:stretch>
        </p:blipFill>
        <p:spPr>
          <a:xfrm rot="-4863131">
            <a:off x="6648025" y="3639319"/>
            <a:ext cx="1535476" cy="1535464"/>
          </a:xfrm>
          <a:prstGeom prst="rect">
            <a:avLst/>
          </a:prstGeom>
          <a:noFill/>
          <a:ln>
            <a:noFill/>
          </a:ln>
        </p:spPr>
      </p:pic>
      <p:sp>
        <p:nvSpPr>
          <p:cNvPr id="12" name="Google Shape;12;p2"/>
          <p:cNvSpPr txBox="1">
            <a:spLocks noGrp="1"/>
          </p:cNvSpPr>
          <p:nvPr>
            <p:ph type="ctrTitle"/>
          </p:nvPr>
        </p:nvSpPr>
        <p:spPr>
          <a:xfrm>
            <a:off x="1669825" y="1614263"/>
            <a:ext cx="5804400" cy="1566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2392500" y="31197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3">
            <a:alphaModFix/>
          </a:blip>
          <a:srcRect/>
          <a:stretch/>
        </p:blipFill>
        <p:spPr>
          <a:xfrm rot="-8099967">
            <a:off x="5811575" y="-1415909"/>
            <a:ext cx="3347900" cy="3347871"/>
          </a:xfrm>
          <a:prstGeom prst="rect">
            <a:avLst/>
          </a:prstGeom>
          <a:noFill/>
          <a:ln>
            <a:noFill/>
          </a:ln>
        </p:spPr>
      </p:pic>
      <p:pic>
        <p:nvPicPr>
          <p:cNvPr id="15" name="Google Shape;15;p2"/>
          <p:cNvPicPr preferRelativeResize="0"/>
          <p:nvPr/>
        </p:nvPicPr>
        <p:blipFill rotWithShape="1">
          <a:blip r:embed="rId4">
            <a:alphaModFix/>
          </a:blip>
          <a:srcRect/>
          <a:stretch/>
        </p:blipFill>
        <p:spPr>
          <a:xfrm rot="10799994">
            <a:off x="-324769" y="2596659"/>
            <a:ext cx="2985415" cy="2985410"/>
          </a:xfrm>
          <a:prstGeom prst="rect">
            <a:avLst/>
          </a:prstGeom>
          <a:noFill/>
          <a:ln>
            <a:noFill/>
          </a:ln>
        </p:spPr>
      </p:pic>
      <p:pic>
        <p:nvPicPr>
          <p:cNvPr id="16" name="Google Shape;16;p2"/>
          <p:cNvPicPr preferRelativeResize="0"/>
          <p:nvPr/>
        </p:nvPicPr>
        <p:blipFill rotWithShape="1">
          <a:blip r:embed="rId5">
            <a:alphaModFix/>
          </a:blip>
          <a:srcRect/>
          <a:stretch/>
        </p:blipFill>
        <p:spPr>
          <a:xfrm rot="2215985">
            <a:off x="359082" y="-1033585"/>
            <a:ext cx="3417360" cy="3417368"/>
          </a:xfrm>
          <a:prstGeom prst="rect">
            <a:avLst/>
          </a:prstGeom>
          <a:noFill/>
          <a:ln>
            <a:noFill/>
          </a:ln>
        </p:spPr>
      </p:pic>
      <p:pic>
        <p:nvPicPr>
          <p:cNvPr id="17" name="Google Shape;17;p2"/>
          <p:cNvPicPr preferRelativeResize="0"/>
          <p:nvPr/>
        </p:nvPicPr>
        <p:blipFill rotWithShape="1">
          <a:blip r:embed="rId6">
            <a:alphaModFix/>
          </a:blip>
          <a:srcRect/>
          <a:stretch/>
        </p:blipFill>
        <p:spPr>
          <a:xfrm rot="2699979">
            <a:off x="3506647" y="3488148"/>
            <a:ext cx="2356030" cy="2356006"/>
          </a:xfrm>
          <a:prstGeom prst="rect">
            <a:avLst/>
          </a:prstGeom>
          <a:noFill/>
          <a:ln>
            <a:noFill/>
          </a:ln>
        </p:spPr>
      </p:pic>
      <p:pic>
        <p:nvPicPr>
          <p:cNvPr id="18" name="Google Shape;18;p2"/>
          <p:cNvPicPr preferRelativeResize="0"/>
          <p:nvPr/>
        </p:nvPicPr>
        <p:blipFill rotWithShape="1">
          <a:blip r:embed="rId7">
            <a:alphaModFix/>
          </a:blip>
          <a:srcRect/>
          <a:stretch/>
        </p:blipFill>
        <p:spPr>
          <a:xfrm rot="-8399294">
            <a:off x="7106324" y="-138251"/>
            <a:ext cx="2381526" cy="2381526"/>
          </a:xfrm>
          <a:prstGeom prst="rect">
            <a:avLst/>
          </a:prstGeom>
          <a:noFill/>
          <a:ln>
            <a:noFill/>
          </a:ln>
        </p:spPr>
      </p:pic>
      <p:pic>
        <p:nvPicPr>
          <p:cNvPr id="19" name="Google Shape;19;p2"/>
          <p:cNvPicPr preferRelativeResize="0"/>
          <p:nvPr/>
        </p:nvPicPr>
        <p:blipFill rotWithShape="1">
          <a:blip r:embed="rId8">
            <a:alphaModFix/>
          </a:blip>
          <a:srcRect/>
          <a:stretch/>
        </p:blipFill>
        <p:spPr>
          <a:xfrm>
            <a:off x="7117100" y="3180275"/>
            <a:ext cx="2247525" cy="2247500"/>
          </a:xfrm>
          <a:prstGeom prst="rect">
            <a:avLst/>
          </a:prstGeom>
          <a:noFill/>
          <a:ln>
            <a:noFill/>
          </a:ln>
        </p:spPr>
      </p:pic>
      <p:pic>
        <p:nvPicPr>
          <p:cNvPr id="20" name="Google Shape;20;p2"/>
          <p:cNvPicPr preferRelativeResize="0"/>
          <p:nvPr/>
        </p:nvPicPr>
        <p:blipFill rotWithShape="1">
          <a:blip r:embed="rId9">
            <a:alphaModFix/>
          </a:blip>
          <a:srcRect/>
          <a:stretch/>
        </p:blipFill>
        <p:spPr>
          <a:xfrm>
            <a:off x="-362374" y="-316250"/>
            <a:ext cx="2272075" cy="2272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88"/>
        <p:cNvGrpSpPr/>
        <p:nvPr/>
      </p:nvGrpSpPr>
      <p:grpSpPr>
        <a:xfrm>
          <a:off x="0" y="0"/>
          <a:ext cx="0" cy="0"/>
          <a:chOff x="0" y="0"/>
          <a:chExt cx="0" cy="0"/>
        </a:xfrm>
      </p:grpSpPr>
      <p:sp>
        <p:nvSpPr>
          <p:cNvPr id="189" name="Google Shape;189;p16"/>
          <p:cNvSpPr txBox="1">
            <a:spLocks noGrp="1"/>
          </p:cNvSpPr>
          <p:nvPr>
            <p:ph type="subTitle" idx="1"/>
          </p:nvPr>
        </p:nvSpPr>
        <p:spPr>
          <a:xfrm>
            <a:off x="5239400" y="2397808"/>
            <a:ext cx="29076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0" name="Google Shape;190;p16"/>
          <p:cNvSpPr txBox="1">
            <a:spLocks noGrp="1"/>
          </p:cNvSpPr>
          <p:nvPr>
            <p:ph type="title"/>
          </p:nvPr>
        </p:nvSpPr>
        <p:spPr>
          <a:xfrm>
            <a:off x="5239400" y="1625200"/>
            <a:ext cx="2554800" cy="810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91" name="Google Shape;191;p16"/>
          <p:cNvPicPr preferRelativeResize="0"/>
          <p:nvPr/>
        </p:nvPicPr>
        <p:blipFill rotWithShape="1">
          <a:blip r:embed="rId2">
            <a:alphaModFix/>
          </a:blip>
          <a:srcRect/>
          <a:stretch/>
        </p:blipFill>
        <p:spPr>
          <a:xfrm rot="-3594843">
            <a:off x="-845108" y="-1617267"/>
            <a:ext cx="3134000" cy="3133990"/>
          </a:xfrm>
          <a:prstGeom prst="rect">
            <a:avLst/>
          </a:prstGeom>
          <a:noFill/>
          <a:ln>
            <a:noFill/>
          </a:ln>
        </p:spPr>
      </p:pic>
      <p:pic>
        <p:nvPicPr>
          <p:cNvPr id="192" name="Google Shape;192;p16"/>
          <p:cNvPicPr preferRelativeResize="0"/>
          <p:nvPr/>
        </p:nvPicPr>
        <p:blipFill rotWithShape="1">
          <a:blip r:embed="rId3">
            <a:alphaModFix/>
          </a:blip>
          <a:srcRect/>
          <a:stretch/>
        </p:blipFill>
        <p:spPr>
          <a:xfrm rot="7021918" flipH="1">
            <a:off x="-1017607" y="1517899"/>
            <a:ext cx="2962909" cy="3001961"/>
          </a:xfrm>
          <a:prstGeom prst="rect">
            <a:avLst/>
          </a:prstGeom>
          <a:noFill/>
          <a:ln>
            <a:noFill/>
          </a:ln>
        </p:spPr>
      </p:pic>
      <p:pic>
        <p:nvPicPr>
          <p:cNvPr id="193" name="Google Shape;193;p16"/>
          <p:cNvPicPr preferRelativeResize="0"/>
          <p:nvPr/>
        </p:nvPicPr>
        <p:blipFill>
          <a:blip r:embed="rId4">
            <a:alphaModFix/>
          </a:blip>
          <a:stretch>
            <a:fillRect/>
          </a:stretch>
        </p:blipFill>
        <p:spPr>
          <a:xfrm rot="-5131278">
            <a:off x="7394115" y="-913470"/>
            <a:ext cx="2995256" cy="2985515"/>
          </a:xfrm>
          <a:prstGeom prst="rect">
            <a:avLst/>
          </a:prstGeom>
          <a:noFill/>
          <a:ln>
            <a:noFill/>
          </a:ln>
        </p:spPr>
      </p:pic>
      <p:pic>
        <p:nvPicPr>
          <p:cNvPr id="194" name="Google Shape;194;p16"/>
          <p:cNvPicPr preferRelativeResize="0"/>
          <p:nvPr/>
        </p:nvPicPr>
        <p:blipFill>
          <a:blip r:embed="rId5">
            <a:alphaModFix/>
          </a:blip>
          <a:stretch>
            <a:fillRect/>
          </a:stretch>
        </p:blipFill>
        <p:spPr>
          <a:xfrm rot="-197228">
            <a:off x="1258683" y="-2203125"/>
            <a:ext cx="3502197" cy="3502197"/>
          </a:xfrm>
          <a:prstGeom prst="rect">
            <a:avLst/>
          </a:prstGeom>
          <a:noFill/>
          <a:ln>
            <a:noFill/>
          </a:ln>
        </p:spPr>
      </p:pic>
      <p:pic>
        <p:nvPicPr>
          <p:cNvPr id="195" name="Google Shape;195;p16"/>
          <p:cNvPicPr preferRelativeResize="0"/>
          <p:nvPr/>
        </p:nvPicPr>
        <p:blipFill rotWithShape="1">
          <a:blip r:embed="rId3">
            <a:alphaModFix/>
          </a:blip>
          <a:srcRect/>
          <a:stretch/>
        </p:blipFill>
        <p:spPr>
          <a:xfrm rot="-9485101" flipH="1">
            <a:off x="6137019" y="-1854047"/>
            <a:ext cx="2853438" cy="2910035"/>
          </a:xfrm>
          <a:prstGeom prst="rect">
            <a:avLst/>
          </a:prstGeom>
          <a:noFill/>
          <a:ln>
            <a:noFill/>
          </a:ln>
        </p:spPr>
      </p:pic>
      <p:pic>
        <p:nvPicPr>
          <p:cNvPr id="196" name="Google Shape;196;p16"/>
          <p:cNvPicPr preferRelativeResize="0"/>
          <p:nvPr/>
        </p:nvPicPr>
        <p:blipFill rotWithShape="1">
          <a:blip r:embed="rId6">
            <a:alphaModFix/>
          </a:blip>
          <a:srcRect/>
          <a:stretch/>
        </p:blipFill>
        <p:spPr>
          <a:xfrm rot="6458009">
            <a:off x="-1308378" y="1812233"/>
            <a:ext cx="3704458" cy="3704434"/>
          </a:xfrm>
          <a:prstGeom prst="rect">
            <a:avLst/>
          </a:prstGeom>
          <a:noFill/>
          <a:ln>
            <a:noFill/>
          </a:ln>
        </p:spPr>
      </p:pic>
      <p:pic>
        <p:nvPicPr>
          <p:cNvPr id="197" name="Google Shape;197;p16"/>
          <p:cNvPicPr preferRelativeResize="0"/>
          <p:nvPr/>
        </p:nvPicPr>
        <p:blipFill rotWithShape="1">
          <a:blip r:embed="rId2">
            <a:alphaModFix/>
          </a:blip>
          <a:srcRect/>
          <a:stretch/>
        </p:blipFill>
        <p:spPr>
          <a:xfrm rot="6493927">
            <a:off x="7984064" y="2596804"/>
            <a:ext cx="2874652" cy="2896065"/>
          </a:xfrm>
          <a:prstGeom prst="rect">
            <a:avLst/>
          </a:prstGeom>
          <a:noFill/>
          <a:ln>
            <a:noFill/>
          </a:ln>
        </p:spPr>
      </p:pic>
      <p:pic>
        <p:nvPicPr>
          <p:cNvPr id="198" name="Google Shape;198;p16"/>
          <p:cNvPicPr preferRelativeResize="0"/>
          <p:nvPr/>
        </p:nvPicPr>
        <p:blipFill rotWithShape="1">
          <a:blip r:embed="rId7">
            <a:alphaModFix/>
          </a:blip>
          <a:srcRect/>
          <a:stretch/>
        </p:blipFill>
        <p:spPr>
          <a:xfrm rot="-7733865">
            <a:off x="6760996" y="3406022"/>
            <a:ext cx="3417596" cy="3404459"/>
          </a:xfrm>
          <a:prstGeom prst="rect">
            <a:avLst/>
          </a:prstGeom>
          <a:noFill/>
          <a:ln>
            <a:noFill/>
          </a:ln>
        </p:spPr>
      </p:pic>
      <p:pic>
        <p:nvPicPr>
          <p:cNvPr id="199" name="Google Shape;199;p16"/>
          <p:cNvPicPr preferRelativeResize="0"/>
          <p:nvPr/>
        </p:nvPicPr>
        <p:blipFill rotWithShape="1">
          <a:blip r:embed="rId3">
            <a:alphaModFix/>
          </a:blip>
          <a:srcRect/>
          <a:stretch/>
        </p:blipFill>
        <p:spPr>
          <a:xfrm rot="758785" flipH="1">
            <a:off x="1136019" y="3719106"/>
            <a:ext cx="2255935" cy="2285667"/>
          </a:xfrm>
          <a:prstGeom prst="rect">
            <a:avLst/>
          </a:prstGeom>
          <a:noFill/>
          <a:ln>
            <a:noFill/>
          </a:ln>
        </p:spPr>
      </p:pic>
      <p:pic>
        <p:nvPicPr>
          <p:cNvPr id="200" name="Google Shape;200;p16"/>
          <p:cNvPicPr preferRelativeResize="0"/>
          <p:nvPr/>
        </p:nvPicPr>
        <p:blipFill>
          <a:blip r:embed="rId4">
            <a:alphaModFix/>
          </a:blip>
          <a:stretch>
            <a:fillRect/>
          </a:stretch>
        </p:blipFill>
        <p:spPr>
          <a:xfrm rot="10470166">
            <a:off x="-796183" y="458169"/>
            <a:ext cx="2751419" cy="2751419"/>
          </a:xfrm>
          <a:prstGeom prst="rect">
            <a:avLst/>
          </a:prstGeom>
          <a:noFill/>
          <a:ln>
            <a:noFill/>
          </a:ln>
        </p:spPr>
      </p:pic>
      <p:pic>
        <p:nvPicPr>
          <p:cNvPr id="201" name="Google Shape;201;p16"/>
          <p:cNvPicPr preferRelativeResize="0"/>
          <p:nvPr/>
        </p:nvPicPr>
        <p:blipFill>
          <a:blip r:embed="rId5">
            <a:alphaModFix/>
          </a:blip>
          <a:stretch>
            <a:fillRect/>
          </a:stretch>
        </p:blipFill>
        <p:spPr>
          <a:xfrm rot="4340380">
            <a:off x="-970664" y="3642712"/>
            <a:ext cx="3100354" cy="3100353"/>
          </a:xfrm>
          <a:prstGeom prst="rect">
            <a:avLst/>
          </a:prstGeom>
          <a:noFill/>
          <a:ln>
            <a:noFill/>
          </a:ln>
        </p:spPr>
      </p:pic>
      <p:pic>
        <p:nvPicPr>
          <p:cNvPr id="202" name="Google Shape;202;p16"/>
          <p:cNvPicPr preferRelativeResize="0"/>
          <p:nvPr/>
        </p:nvPicPr>
        <p:blipFill>
          <a:blip r:embed="rId4">
            <a:alphaModFix/>
          </a:blip>
          <a:stretch>
            <a:fillRect/>
          </a:stretch>
        </p:blipFill>
        <p:spPr>
          <a:xfrm rot="6305177">
            <a:off x="2003068" y="4501097"/>
            <a:ext cx="2702600" cy="27025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one column 1">
  <p:cSld name="CUSTOM_2">
    <p:spTree>
      <p:nvGrpSpPr>
        <p:cNvPr id="1" name="Shape 203"/>
        <p:cNvGrpSpPr/>
        <p:nvPr/>
      </p:nvGrpSpPr>
      <p:grpSpPr>
        <a:xfrm>
          <a:off x="0" y="0"/>
          <a:ext cx="0" cy="0"/>
          <a:chOff x="0" y="0"/>
          <a:chExt cx="0" cy="0"/>
        </a:xfrm>
      </p:grpSpPr>
      <p:sp>
        <p:nvSpPr>
          <p:cNvPr id="204" name="Google Shape;204;p17"/>
          <p:cNvSpPr txBox="1">
            <a:spLocks noGrp="1"/>
          </p:cNvSpPr>
          <p:nvPr>
            <p:ph type="subTitle" idx="1"/>
          </p:nvPr>
        </p:nvSpPr>
        <p:spPr>
          <a:xfrm>
            <a:off x="5306150" y="2798488"/>
            <a:ext cx="25764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5" name="Google Shape;205;p17"/>
          <p:cNvSpPr txBox="1">
            <a:spLocks noGrp="1"/>
          </p:cNvSpPr>
          <p:nvPr>
            <p:ph type="title"/>
          </p:nvPr>
        </p:nvSpPr>
        <p:spPr>
          <a:xfrm>
            <a:off x="5306150" y="990813"/>
            <a:ext cx="2576400" cy="1807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6" name="Google Shape;206;p17"/>
          <p:cNvGrpSpPr/>
          <p:nvPr/>
        </p:nvGrpSpPr>
        <p:grpSpPr>
          <a:xfrm rot="5400000">
            <a:off x="-153173" y="-267461"/>
            <a:ext cx="5671365" cy="5417282"/>
            <a:chOff x="1566853" y="-908541"/>
            <a:chExt cx="7284055" cy="6656774"/>
          </a:xfrm>
        </p:grpSpPr>
        <p:grpSp>
          <p:nvGrpSpPr>
            <p:cNvPr id="207" name="Google Shape;207;p17"/>
            <p:cNvGrpSpPr/>
            <p:nvPr/>
          </p:nvGrpSpPr>
          <p:grpSpPr>
            <a:xfrm>
              <a:off x="2681297" y="-358968"/>
              <a:ext cx="6169611" cy="5872869"/>
              <a:chOff x="2681297" y="-358968"/>
              <a:chExt cx="6169611" cy="5872869"/>
            </a:xfrm>
          </p:grpSpPr>
          <p:pic>
            <p:nvPicPr>
              <p:cNvPr id="208" name="Google Shape;208;p17"/>
              <p:cNvPicPr preferRelativeResize="0"/>
              <p:nvPr/>
            </p:nvPicPr>
            <p:blipFill rotWithShape="1">
              <a:blip r:embed="rId2">
                <a:alphaModFix/>
              </a:blip>
              <a:srcRect/>
              <a:stretch/>
            </p:blipFill>
            <p:spPr>
              <a:xfrm rot="10799991">
                <a:off x="3121525" y="42077"/>
                <a:ext cx="1992950" cy="1992945"/>
              </a:xfrm>
              <a:prstGeom prst="rect">
                <a:avLst/>
              </a:prstGeom>
              <a:noFill/>
              <a:ln>
                <a:noFill/>
              </a:ln>
            </p:spPr>
          </p:pic>
          <p:pic>
            <p:nvPicPr>
              <p:cNvPr id="209" name="Google Shape;209;p17"/>
              <p:cNvPicPr preferRelativeResize="0"/>
              <p:nvPr/>
            </p:nvPicPr>
            <p:blipFill rotWithShape="1">
              <a:blip r:embed="rId3">
                <a:alphaModFix/>
              </a:blip>
              <a:srcRect/>
              <a:stretch/>
            </p:blipFill>
            <p:spPr>
              <a:xfrm rot="1505321">
                <a:off x="5940296" y="149023"/>
                <a:ext cx="2356030" cy="2356005"/>
              </a:xfrm>
              <a:prstGeom prst="rect">
                <a:avLst/>
              </a:prstGeom>
              <a:noFill/>
              <a:ln>
                <a:noFill/>
              </a:ln>
            </p:spPr>
          </p:pic>
          <p:pic>
            <p:nvPicPr>
              <p:cNvPr id="210" name="Google Shape;210;p17"/>
              <p:cNvPicPr preferRelativeResize="0"/>
              <p:nvPr/>
            </p:nvPicPr>
            <p:blipFill rotWithShape="1">
              <a:blip r:embed="rId4">
                <a:alphaModFix/>
              </a:blip>
              <a:srcRect/>
              <a:stretch/>
            </p:blipFill>
            <p:spPr>
              <a:xfrm rot="-183254" flipH="1">
                <a:off x="5163987" y="-310129"/>
                <a:ext cx="1884151" cy="1908986"/>
              </a:xfrm>
              <a:prstGeom prst="rect">
                <a:avLst/>
              </a:prstGeom>
              <a:noFill/>
              <a:ln>
                <a:noFill/>
              </a:ln>
            </p:spPr>
          </p:pic>
          <p:pic>
            <p:nvPicPr>
              <p:cNvPr id="211" name="Google Shape;211;p17"/>
              <p:cNvPicPr preferRelativeResize="0"/>
              <p:nvPr/>
            </p:nvPicPr>
            <p:blipFill>
              <a:blip r:embed="rId5">
                <a:alphaModFix/>
              </a:blip>
              <a:stretch>
                <a:fillRect/>
              </a:stretch>
            </p:blipFill>
            <p:spPr>
              <a:xfrm rot="-7325558">
                <a:off x="3801577" y="3253126"/>
                <a:ext cx="1901025" cy="1901025"/>
              </a:xfrm>
              <a:prstGeom prst="rect">
                <a:avLst/>
              </a:prstGeom>
              <a:noFill/>
              <a:ln>
                <a:noFill/>
              </a:ln>
            </p:spPr>
          </p:pic>
          <p:pic>
            <p:nvPicPr>
              <p:cNvPr id="212" name="Google Shape;212;p17"/>
              <p:cNvPicPr preferRelativeResize="0"/>
              <p:nvPr/>
            </p:nvPicPr>
            <p:blipFill rotWithShape="1">
              <a:blip r:embed="rId2">
                <a:alphaModFix/>
              </a:blip>
              <a:srcRect/>
              <a:stretch/>
            </p:blipFill>
            <p:spPr>
              <a:xfrm rot="-6786627">
                <a:off x="6071396" y="2006091"/>
                <a:ext cx="2404148" cy="2404165"/>
              </a:xfrm>
              <a:prstGeom prst="rect">
                <a:avLst/>
              </a:prstGeom>
              <a:noFill/>
              <a:ln>
                <a:noFill/>
              </a:ln>
            </p:spPr>
          </p:pic>
          <p:pic>
            <p:nvPicPr>
              <p:cNvPr id="213" name="Google Shape;213;p17"/>
              <p:cNvPicPr preferRelativeResize="0"/>
              <p:nvPr/>
            </p:nvPicPr>
            <p:blipFill rotWithShape="1">
              <a:blip r:embed="rId4">
                <a:alphaModFix/>
              </a:blip>
              <a:srcRect/>
              <a:stretch/>
            </p:blipFill>
            <p:spPr>
              <a:xfrm rot="9938371" flipH="1">
                <a:off x="2881539" y="3078065"/>
                <a:ext cx="1819940" cy="1843909"/>
              </a:xfrm>
              <a:prstGeom prst="rect">
                <a:avLst/>
              </a:prstGeom>
              <a:noFill/>
              <a:ln>
                <a:noFill/>
              </a:ln>
            </p:spPr>
          </p:pic>
        </p:grpSp>
        <p:grpSp>
          <p:nvGrpSpPr>
            <p:cNvPr id="214" name="Google Shape;214;p17"/>
            <p:cNvGrpSpPr/>
            <p:nvPr/>
          </p:nvGrpSpPr>
          <p:grpSpPr>
            <a:xfrm rot="10590709">
              <a:off x="1750982" y="-709156"/>
              <a:ext cx="6744660" cy="6258004"/>
              <a:chOff x="1697580" y="-556484"/>
              <a:chExt cx="7327924" cy="6799184"/>
            </a:xfrm>
          </p:grpSpPr>
          <p:pic>
            <p:nvPicPr>
              <p:cNvPr id="215" name="Google Shape;215;p17"/>
              <p:cNvPicPr preferRelativeResize="0"/>
              <p:nvPr/>
            </p:nvPicPr>
            <p:blipFill rotWithShape="1">
              <a:blip r:embed="rId6">
                <a:alphaModFix/>
              </a:blip>
              <a:srcRect/>
              <a:stretch/>
            </p:blipFill>
            <p:spPr>
              <a:xfrm rot="-9099353">
                <a:off x="2413592" y="2965212"/>
                <a:ext cx="2559503" cy="2559484"/>
              </a:xfrm>
              <a:prstGeom prst="rect">
                <a:avLst/>
              </a:prstGeom>
              <a:noFill/>
              <a:ln>
                <a:noFill/>
              </a:ln>
            </p:spPr>
          </p:pic>
          <p:pic>
            <p:nvPicPr>
              <p:cNvPr id="216" name="Google Shape;216;p17"/>
              <p:cNvPicPr preferRelativeResize="0"/>
              <p:nvPr/>
            </p:nvPicPr>
            <p:blipFill rotWithShape="1">
              <a:blip r:embed="rId2">
                <a:alphaModFix/>
              </a:blip>
              <a:srcRect/>
              <a:stretch/>
            </p:blipFill>
            <p:spPr>
              <a:xfrm rot="10799991">
                <a:off x="2630172" y="-62496"/>
                <a:ext cx="1992950" cy="1992945"/>
              </a:xfrm>
              <a:prstGeom prst="rect">
                <a:avLst/>
              </a:prstGeom>
              <a:noFill/>
              <a:ln>
                <a:noFill/>
              </a:ln>
            </p:spPr>
          </p:pic>
          <p:pic>
            <p:nvPicPr>
              <p:cNvPr id="217" name="Google Shape;217;p17"/>
              <p:cNvPicPr preferRelativeResize="0"/>
              <p:nvPr/>
            </p:nvPicPr>
            <p:blipFill rotWithShape="1">
              <a:blip r:embed="rId7">
                <a:alphaModFix/>
              </a:blip>
              <a:srcRect/>
              <a:stretch/>
            </p:blipFill>
            <p:spPr>
              <a:xfrm rot="2237397">
                <a:off x="5243105" y="2460312"/>
                <a:ext cx="3150118" cy="3150119"/>
              </a:xfrm>
              <a:prstGeom prst="rect">
                <a:avLst/>
              </a:prstGeom>
              <a:noFill/>
              <a:ln>
                <a:noFill/>
              </a:ln>
            </p:spPr>
          </p:pic>
          <p:pic>
            <p:nvPicPr>
              <p:cNvPr id="218" name="Google Shape;218;p17"/>
              <p:cNvPicPr preferRelativeResize="0"/>
              <p:nvPr/>
            </p:nvPicPr>
            <p:blipFill rotWithShape="1">
              <a:blip r:embed="rId3">
                <a:alphaModFix/>
              </a:blip>
              <a:srcRect/>
              <a:stretch/>
            </p:blipFill>
            <p:spPr>
              <a:xfrm rot="1260273">
                <a:off x="6080827" y="557167"/>
                <a:ext cx="2356029" cy="2356009"/>
              </a:xfrm>
              <a:prstGeom prst="rect">
                <a:avLst/>
              </a:prstGeom>
              <a:noFill/>
              <a:ln>
                <a:noFill/>
              </a:ln>
            </p:spPr>
          </p:pic>
          <p:pic>
            <p:nvPicPr>
              <p:cNvPr id="219" name="Google Shape;219;p17"/>
              <p:cNvPicPr preferRelativeResize="0"/>
              <p:nvPr/>
            </p:nvPicPr>
            <p:blipFill rotWithShape="1">
              <a:blip r:embed="rId4">
                <a:alphaModFix/>
              </a:blip>
              <a:srcRect/>
              <a:stretch/>
            </p:blipFill>
            <p:spPr>
              <a:xfrm rot="-183254" flipH="1">
                <a:off x="3822501" y="-507645"/>
                <a:ext cx="1884151" cy="1908986"/>
              </a:xfrm>
              <a:prstGeom prst="rect">
                <a:avLst/>
              </a:prstGeom>
              <a:noFill/>
              <a:ln>
                <a:noFill/>
              </a:ln>
            </p:spPr>
          </p:pic>
          <p:pic>
            <p:nvPicPr>
              <p:cNvPr id="220" name="Google Shape;220;p17"/>
              <p:cNvPicPr preferRelativeResize="0"/>
              <p:nvPr/>
            </p:nvPicPr>
            <p:blipFill>
              <a:blip r:embed="rId5">
                <a:alphaModFix/>
              </a:blip>
              <a:stretch>
                <a:fillRect/>
              </a:stretch>
            </p:blipFill>
            <p:spPr>
              <a:xfrm rot="-7325565">
                <a:off x="4098702" y="3486020"/>
                <a:ext cx="2244192" cy="2244195"/>
              </a:xfrm>
              <a:prstGeom prst="rect">
                <a:avLst/>
              </a:prstGeom>
              <a:noFill/>
              <a:ln>
                <a:noFill/>
              </a:ln>
            </p:spPr>
          </p:pic>
          <p:pic>
            <p:nvPicPr>
              <p:cNvPr id="221" name="Google Shape;221;p17"/>
              <p:cNvPicPr preferRelativeResize="0"/>
              <p:nvPr/>
            </p:nvPicPr>
            <p:blipFill rotWithShape="1">
              <a:blip r:embed="rId2">
                <a:alphaModFix/>
              </a:blip>
              <a:srcRect/>
              <a:stretch/>
            </p:blipFill>
            <p:spPr>
              <a:xfrm rot="-6786609">
                <a:off x="5974507" y="1735962"/>
                <a:ext cx="2421006" cy="2420996"/>
              </a:xfrm>
              <a:prstGeom prst="rect">
                <a:avLst/>
              </a:prstGeom>
              <a:noFill/>
              <a:ln>
                <a:noFill/>
              </a:ln>
            </p:spPr>
          </p:pic>
          <p:pic>
            <p:nvPicPr>
              <p:cNvPr id="222" name="Google Shape;222;p17"/>
              <p:cNvPicPr preferRelativeResize="0"/>
              <p:nvPr/>
            </p:nvPicPr>
            <p:blipFill rotWithShape="1">
              <a:blip r:embed="rId4">
                <a:alphaModFix/>
              </a:blip>
              <a:srcRect/>
              <a:stretch/>
            </p:blipFill>
            <p:spPr>
              <a:xfrm rot="-7200010" flipH="1">
                <a:off x="2053162" y="2312981"/>
                <a:ext cx="1884151" cy="1908991"/>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68"/>
        <p:cNvGrpSpPr/>
        <p:nvPr/>
      </p:nvGrpSpPr>
      <p:grpSpPr>
        <a:xfrm>
          <a:off x="0" y="0"/>
          <a:ext cx="0" cy="0"/>
          <a:chOff x="0" y="0"/>
          <a:chExt cx="0" cy="0"/>
        </a:xfrm>
      </p:grpSpPr>
      <p:sp>
        <p:nvSpPr>
          <p:cNvPr id="269" name="Google Shape;269;p22"/>
          <p:cNvSpPr txBox="1">
            <a:spLocks noGrp="1"/>
          </p:cNvSpPr>
          <p:nvPr>
            <p:ph type="title"/>
          </p:nvPr>
        </p:nvSpPr>
        <p:spPr>
          <a:xfrm>
            <a:off x="7200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22"/>
          <p:cNvSpPr txBox="1">
            <a:spLocks noGrp="1"/>
          </p:cNvSpPr>
          <p:nvPr>
            <p:ph type="subTitle" idx="1"/>
          </p:nvPr>
        </p:nvSpPr>
        <p:spPr>
          <a:xfrm>
            <a:off x="7200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22"/>
          <p:cNvSpPr txBox="1">
            <a:spLocks noGrp="1"/>
          </p:cNvSpPr>
          <p:nvPr>
            <p:ph type="title" idx="2"/>
          </p:nvPr>
        </p:nvSpPr>
        <p:spPr>
          <a:xfrm>
            <a:off x="34038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2" name="Google Shape;272;p22"/>
          <p:cNvSpPr txBox="1">
            <a:spLocks noGrp="1"/>
          </p:cNvSpPr>
          <p:nvPr>
            <p:ph type="subTitle" idx="3"/>
          </p:nvPr>
        </p:nvSpPr>
        <p:spPr>
          <a:xfrm>
            <a:off x="34038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22"/>
          <p:cNvSpPr txBox="1">
            <a:spLocks noGrp="1"/>
          </p:cNvSpPr>
          <p:nvPr>
            <p:ph type="title" idx="4"/>
          </p:nvPr>
        </p:nvSpPr>
        <p:spPr>
          <a:xfrm>
            <a:off x="6087600" y="2566105"/>
            <a:ext cx="23364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4" name="Google Shape;274;p22"/>
          <p:cNvSpPr txBox="1">
            <a:spLocks noGrp="1"/>
          </p:cNvSpPr>
          <p:nvPr>
            <p:ph type="subTitle" idx="5"/>
          </p:nvPr>
        </p:nvSpPr>
        <p:spPr>
          <a:xfrm>
            <a:off x="6087600" y="2990724"/>
            <a:ext cx="2336400" cy="6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2"/>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76" name="Google Shape;276;p22"/>
          <p:cNvPicPr preferRelativeResize="0"/>
          <p:nvPr/>
        </p:nvPicPr>
        <p:blipFill rotWithShape="1">
          <a:blip r:embed="rId2">
            <a:alphaModFix/>
          </a:blip>
          <a:srcRect/>
          <a:stretch/>
        </p:blipFill>
        <p:spPr>
          <a:xfrm rot="-6907971">
            <a:off x="7008754" y="-731514"/>
            <a:ext cx="2548487" cy="2548422"/>
          </a:xfrm>
          <a:prstGeom prst="rect">
            <a:avLst/>
          </a:prstGeom>
          <a:noFill/>
          <a:ln>
            <a:noFill/>
          </a:ln>
        </p:spPr>
      </p:pic>
      <p:pic>
        <p:nvPicPr>
          <p:cNvPr id="277" name="Google Shape;277;p22"/>
          <p:cNvPicPr preferRelativeResize="0"/>
          <p:nvPr/>
        </p:nvPicPr>
        <p:blipFill rotWithShape="1">
          <a:blip r:embed="rId3">
            <a:alphaModFix/>
          </a:blip>
          <a:srcRect/>
          <a:stretch/>
        </p:blipFill>
        <p:spPr>
          <a:xfrm rot="-474986" flipH="1">
            <a:off x="-1212646" y="-126149"/>
            <a:ext cx="2268882" cy="2268895"/>
          </a:xfrm>
          <a:prstGeom prst="rect">
            <a:avLst/>
          </a:prstGeom>
          <a:noFill/>
          <a:ln>
            <a:noFill/>
          </a:ln>
        </p:spPr>
      </p:pic>
      <p:pic>
        <p:nvPicPr>
          <p:cNvPr id="278" name="Google Shape;278;p22"/>
          <p:cNvPicPr preferRelativeResize="0"/>
          <p:nvPr/>
        </p:nvPicPr>
        <p:blipFill rotWithShape="1">
          <a:blip r:embed="rId4">
            <a:alphaModFix/>
          </a:blip>
          <a:srcRect/>
          <a:stretch/>
        </p:blipFill>
        <p:spPr>
          <a:xfrm flipH="1">
            <a:off x="-623807" y="4053709"/>
            <a:ext cx="1825475" cy="1825475"/>
          </a:xfrm>
          <a:prstGeom prst="rect">
            <a:avLst/>
          </a:prstGeom>
          <a:noFill/>
          <a:ln>
            <a:noFill/>
          </a:ln>
        </p:spPr>
      </p:pic>
      <p:pic>
        <p:nvPicPr>
          <p:cNvPr id="279" name="Google Shape;279;p22"/>
          <p:cNvPicPr preferRelativeResize="0"/>
          <p:nvPr/>
        </p:nvPicPr>
        <p:blipFill rotWithShape="1">
          <a:blip r:embed="rId5">
            <a:alphaModFix/>
          </a:blip>
          <a:srcRect/>
          <a:stretch/>
        </p:blipFill>
        <p:spPr>
          <a:xfrm rot="84" flipH="1">
            <a:off x="7304339" y="3193565"/>
            <a:ext cx="3279835" cy="3279845"/>
          </a:xfrm>
          <a:prstGeom prst="rect">
            <a:avLst/>
          </a:prstGeom>
          <a:noFill/>
          <a:ln>
            <a:noFill/>
          </a:ln>
        </p:spPr>
      </p:pic>
      <p:pic>
        <p:nvPicPr>
          <p:cNvPr id="280" name="Google Shape;280;p22"/>
          <p:cNvPicPr preferRelativeResize="0"/>
          <p:nvPr/>
        </p:nvPicPr>
        <p:blipFill rotWithShape="1">
          <a:blip r:embed="rId2">
            <a:alphaModFix/>
          </a:blip>
          <a:srcRect/>
          <a:stretch/>
        </p:blipFill>
        <p:spPr>
          <a:xfrm rot="-8956601">
            <a:off x="7776502" y="-575217"/>
            <a:ext cx="2548490" cy="25484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30"/>
        <p:cNvGrpSpPr/>
        <p:nvPr/>
      </p:nvGrpSpPr>
      <p:grpSpPr>
        <a:xfrm>
          <a:off x="0" y="0"/>
          <a:ext cx="0" cy="0"/>
          <a:chOff x="0" y="0"/>
          <a:chExt cx="0" cy="0"/>
        </a:xfrm>
      </p:grpSpPr>
      <p:sp>
        <p:nvSpPr>
          <p:cNvPr id="331" name="Google Shape;331;p26"/>
          <p:cNvSpPr txBox="1">
            <a:spLocks noGrp="1"/>
          </p:cNvSpPr>
          <p:nvPr>
            <p:ph type="ctrTitle"/>
          </p:nvPr>
        </p:nvSpPr>
        <p:spPr>
          <a:xfrm>
            <a:off x="2429950" y="6698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2" name="Google Shape;332;p26"/>
          <p:cNvSpPr txBox="1">
            <a:spLocks noGrp="1"/>
          </p:cNvSpPr>
          <p:nvPr>
            <p:ph type="subTitle" idx="1"/>
          </p:nvPr>
        </p:nvSpPr>
        <p:spPr>
          <a:xfrm>
            <a:off x="3307500" y="2076416"/>
            <a:ext cx="2529000" cy="6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33" name="Google Shape;333;p26"/>
          <p:cNvSpPr txBox="1">
            <a:spLocks noGrp="1"/>
          </p:cNvSpPr>
          <p:nvPr>
            <p:ph type="subTitle" idx="2"/>
          </p:nvPr>
        </p:nvSpPr>
        <p:spPr>
          <a:xfrm>
            <a:off x="1707000" y="1601018"/>
            <a:ext cx="5730000" cy="40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Abril Fatface"/>
              <a:buNone/>
              <a:defRPr sz="2200">
                <a:solidFill>
                  <a:schemeClr val="dk1"/>
                </a:solidFill>
                <a:latin typeface="Abril Fatface"/>
                <a:ea typeface="Abril Fatface"/>
                <a:cs typeface="Abril Fatface"/>
                <a:sym typeface="Abril Fatface"/>
              </a:defRPr>
            </a:lvl1pPr>
            <a:lvl2pPr lvl="1"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2pPr>
            <a:lvl3pPr lvl="2"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3pPr>
            <a:lvl4pPr lvl="3"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4pPr>
            <a:lvl5pPr lvl="4"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5pPr>
            <a:lvl6pPr lvl="5"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6pPr>
            <a:lvl7pPr lvl="6"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7pPr>
            <a:lvl8pPr lvl="7"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8pPr>
            <a:lvl9pPr lvl="8" algn="ctr" rtl="0">
              <a:lnSpc>
                <a:spcPct val="100000"/>
              </a:lnSpc>
              <a:spcBef>
                <a:spcPts val="0"/>
              </a:spcBef>
              <a:spcAft>
                <a:spcPts val="0"/>
              </a:spcAft>
              <a:buSzPts val="2500"/>
              <a:buFont typeface="Abril Fatface"/>
              <a:buNone/>
              <a:defRPr sz="2500">
                <a:latin typeface="Abril Fatface"/>
                <a:ea typeface="Abril Fatface"/>
                <a:cs typeface="Abril Fatface"/>
                <a:sym typeface="Abril Fatface"/>
              </a:defRPr>
            </a:lvl9pPr>
          </a:lstStyle>
          <a:p>
            <a:endParaRPr/>
          </a:p>
        </p:txBody>
      </p:sp>
      <p:sp>
        <p:nvSpPr>
          <p:cNvPr id="334" name="Google Shape;334;p26"/>
          <p:cNvSpPr txBox="1"/>
          <p:nvPr/>
        </p:nvSpPr>
        <p:spPr>
          <a:xfrm>
            <a:off x="2971500" y="3551600"/>
            <a:ext cx="3201000" cy="6927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100">
                <a:solidFill>
                  <a:schemeClr val="lt2"/>
                </a:solidFill>
                <a:latin typeface="Chivo"/>
                <a:ea typeface="Chivo"/>
                <a:cs typeface="Chivo"/>
                <a:sym typeface="Chivo"/>
              </a:rPr>
              <a:t>CREDITS: This presentation template was created by </a:t>
            </a:r>
            <a:r>
              <a:rPr lang="en" sz="1100" b="1">
                <a:solidFill>
                  <a:schemeClr val="lt2"/>
                </a:solidFill>
                <a:uFill>
                  <a:noFill/>
                </a:uFill>
                <a:latin typeface="Chivo"/>
                <a:ea typeface="Chivo"/>
                <a:cs typeface="Chivo"/>
                <a:sym typeface="Chivo"/>
                <a:hlinkClick r:id="rId2">
                  <a:extLst>
                    <a:ext uri="{A12FA001-AC4F-418D-AE19-62706E023703}">
                      <ahyp:hlinkClr xmlns:ahyp="http://schemas.microsoft.com/office/drawing/2018/hyperlinkcolor" val="tx"/>
                    </a:ext>
                  </a:extLst>
                </a:hlinkClick>
              </a:rPr>
              <a:t>Slidesgo</a:t>
            </a:r>
            <a:r>
              <a:rPr lang="en" sz="1100">
                <a:solidFill>
                  <a:schemeClr val="lt2"/>
                </a:solidFill>
                <a:latin typeface="Chivo"/>
                <a:ea typeface="Chivo"/>
                <a:cs typeface="Chivo"/>
                <a:sym typeface="Chivo"/>
              </a:rPr>
              <a:t>, including icons by </a:t>
            </a:r>
            <a:r>
              <a:rPr lang="en" sz="1100" b="1">
                <a:solidFill>
                  <a:schemeClr val="lt2"/>
                </a:solidFill>
                <a:uFill>
                  <a:noFill/>
                </a:uFill>
                <a:latin typeface="Chivo"/>
                <a:ea typeface="Chivo"/>
                <a:cs typeface="Chivo"/>
                <a:sym typeface="Chivo"/>
                <a:hlinkClick r:id="rId3">
                  <a:extLst>
                    <a:ext uri="{A12FA001-AC4F-418D-AE19-62706E023703}">
                      <ahyp:hlinkClr xmlns:ahyp="http://schemas.microsoft.com/office/drawing/2018/hyperlinkcolor" val="tx"/>
                    </a:ext>
                  </a:extLst>
                </a:hlinkClick>
              </a:rPr>
              <a:t>Flaticon</a:t>
            </a:r>
            <a:r>
              <a:rPr lang="en" sz="1100">
                <a:solidFill>
                  <a:schemeClr val="lt2"/>
                </a:solidFill>
                <a:latin typeface="Chivo"/>
                <a:ea typeface="Chivo"/>
                <a:cs typeface="Chivo"/>
                <a:sym typeface="Chivo"/>
              </a:rPr>
              <a:t>, infographics &amp; images by </a:t>
            </a:r>
            <a:r>
              <a:rPr lang="en" sz="1100" b="1">
                <a:solidFill>
                  <a:schemeClr val="lt2"/>
                </a:solidFill>
                <a:uFill>
                  <a:noFill/>
                </a:uFill>
                <a:latin typeface="Chivo"/>
                <a:ea typeface="Chivo"/>
                <a:cs typeface="Chivo"/>
                <a:sym typeface="Chivo"/>
                <a:hlinkClick r:id="rId4">
                  <a:extLst>
                    <a:ext uri="{A12FA001-AC4F-418D-AE19-62706E023703}">
                      <ahyp:hlinkClr xmlns:ahyp="http://schemas.microsoft.com/office/drawing/2018/hyperlinkcolor" val="tx"/>
                    </a:ext>
                  </a:extLst>
                </a:hlinkClick>
              </a:rPr>
              <a:t>Freepik</a:t>
            </a:r>
            <a:endParaRPr sz="1100" b="1">
              <a:solidFill>
                <a:schemeClr val="lt2"/>
              </a:solidFill>
              <a:latin typeface="Chivo"/>
              <a:ea typeface="Chivo"/>
              <a:cs typeface="Chivo"/>
              <a:sym typeface="Chivo"/>
            </a:endParaRPr>
          </a:p>
        </p:txBody>
      </p:sp>
      <p:pic>
        <p:nvPicPr>
          <p:cNvPr id="335" name="Google Shape;335;p26"/>
          <p:cNvPicPr preferRelativeResize="0"/>
          <p:nvPr/>
        </p:nvPicPr>
        <p:blipFill rotWithShape="1">
          <a:blip r:embed="rId5">
            <a:alphaModFix/>
          </a:blip>
          <a:srcRect/>
          <a:stretch/>
        </p:blipFill>
        <p:spPr>
          <a:xfrm rot="-5400011">
            <a:off x="-1226097" y="7"/>
            <a:ext cx="3134000" cy="3133990"/>
          </a:xfrm>
          <a:prstGeom prst="rect">
            <a:avLst/>
          </a:prstGeom>
          <a:noFill/>
          <a:ln>
            <a:noFill/>
          </a:ln>
        </p:spPr>
      </p:pic>
      <p:pic>
        <p:nvPicPr>
          <p:cNvPr id="336" name="Google Shape;336;p26"/>
          <p:cNvPicPr preferRelativeResize="0"/>
          <p:nvPr/>
        </p:nvPicPr>
        <p:blipFill rotWithShape="1">
          <a:blip r:embed="rId6">
            <a:alphaModFix/>
          </a:blip>
          <a:srcRect/>
          <a:stretch/>
        </p:blipFill>
        <p:spPr>
          <a:xfrm rot="2451388" flipH="1">
            <a:off x="6081181" y="3262161"/>
            <a:ext cx="4762413" cy="3132184"/>
          </a:xfrm>
          <a:prstGeom prst="rect">
            <a:avLst/>
          </a:prstGeom>
          <a:noFill/>
          <a:ln>
            <a:noFill/>
          </a:ln>
        </p:spPr>
      </p:pic>
      <p:pic>
        <p:nvPicPr>
          <p:cNvPr id="337" name="Google Shape;337;p26"/>
          <p:cNvPicPr preferRelativeResize="0"/>
          <p:nvPr/>
        </p:nvPicPr>
        <p:blipFill rotWithShape="1">
          <a:blip r:embed="rId7">
            <a:alphaModFix/>
          </a:blip>
          <a:srcRect/>
          <a:stretch/>
        </p:blipFill>
        <p:spPr>
          <a:xfrm rot="5216749" flipH="1">
            <a:off x="-892369" y="2808785"/>
            <a:ext cx="2962909" cy="3001959"/>
          </a:xfrm>
          <a:prstGeom prst="rect">
            <a:avLst/>
          </a:prstGeom>
          <a:noFill/>
          <a:ln>
            <a:noFill/>
          </a:ln>
        </p:spPr>
      </p:pic>
      <p:pic>
        <p:nvPicPr>
          <p:cNvPr id="338" name="Google Shape;338;p26"/>
          <p:cNvPicPr preferRelativeResize="0"/>
          <p:nvPr/>
        </p:nvPicPr>
        <p:blipFill>
          <a:blip r:embed="rId8">
            <a:alphaModFix/>
          </a:blip>
          <a:stretch>
            <a:fillRect/>
          </a:stretch>
        </p:blipFill>
        <p:spPr>
          <a:xfrm rot="-1914003">
            <a:off x="7577910" y="318119"/>
            <a:ext cx="2995255" cy="2985517"/>
          </a:xfrm>
          <a:prstGeom prst="rect">
            <a:avLst/>
          </a:prstGeom>
          <a:noFill/>
          <a:ln>
            <a:noFill/>
          </a:ln>
        </p:spPr>
      </p:pic>
      <p:pic>
        <p:nvPicPr>
          <p:cNvPr id="339" name="Google Shape;339;p26"/>
          <p:cNvPicPr preferRelativeResize="0"/>
          <p:nvPr/>
        </p:nvPicPr>
        <p:blipFill>
          <a:blip r:embed="rId9">
            <a:alphaModFix/>
          </a:blip>
          <a:stretch>
            <a:fillRect/>
          </a:stretch>
        </p:blipFill>
        <p:spPr>
          <a:xfrm rot="8100000">
            <a:off x="-1410188" y="-1589674"/>
            <a:ext cx="3502194" cy="3502194"/>
          </a:xfrm>
          <a:prstGeom prst="rect">
            <a:avLst/>
          </a:prstGeom>
          <a:noFill/>
          <a:ln>
            <a:noFill/>
          </a:ln>
        </p:spPr>
      </p:pic>
      <p:pic>
        <p:nvPicPr>
          <p:cNvPr id="340" name="Google Shape;340;p26"/>
          <p:cNvPicPr preferRelativeResize="0"/>
          <p:nvPr/>
        </p:nvPicPr>
        <p:blipFill rotWithShape="1">
          <a:blip r:embed="rId7">
            <a:alphaModFix/>
          </a:blip>
          <a:srcRect/>
          <a:stretch/>
        </p:blipFill>
        <p:spPr>
          <a:xfrm rot="-6267824" flipH="1">
            <a:off x="7648809" y="-1293595"/>
            <a:ext cx="2853437" cy="2910036"/>
          </a:xfrm>
          <a:prstGeom prst="rect">
            <a:avLst/>
          </a:prstGeom>
          <a:noFill/>
          <a:ln>
            <a:noFill/>
          </a:ln>
        </p:spPr>
      </p:pic>
      <p:pic>
        <p:nvPicPr>
          <p:cNvPr id="341" name="Google Shape;341;p26"/>
          <p:cNvPicPr preferRelativeResize="0"/>
          <p:nvPr/>
        </p:nvPicPr>
        <p:blipFill rotWithShape="1">
          <a:blip r:embed="rId10">
            <a:alphaModFix/>
          </a:blip>
          <a:srcRect/>
          <a:stretch/>
        </p:blipFill>
        <p:spPr>
          <a:xfrm rot="4652839">
            <a:off x="-870294" y="2976035"/>
            <a:ext cx="3704460" cy="3704431"/>
          </a:xfrm>
          <a:prstGeom prst="rect">
            <a:avLst/>
          </a:prstGeom>
          <a:noFill/>
          <a:ln>
            <a:noFill/>
          </a:ln>
        </p:spPr>
      </p:pic>
      <p:pic>
        <p:nvPicPr>
          <p:cNvPr id="342" name="Google Shape;342;p26"/>
          <p:cNvPicPr preferRelativeResize="0"/>
          <p:nvPr/>
        </p:nvPicPr>
        <p:blipFill rotWithShape="1">
          <a:blip r:embed="rId5">
            <a:alphaModFix/>
          </a:blip>
          <a:srcRect/>
          <a:stretch/>
        </p:blipFill>
        <p:spPr>
          <a:xfrm rot="5188986">
            <a:off x="7749924" y="2404532"/>
            <a:ext cx="2874654" cy="2896063"/>
          </a:xfrm>
          <a:prstGeom prst="rect">
            <a:avLst/>
          </a:prstGeom>
          <a:noFill/>
          <a:ln>
            <a:noFill/>
          </a:ln>
        </p:spPr>
      </p:pic>
      <p:pic>
        <p:nvPicPr>
          <p:cNvPr id="343" name="Google Shape;343;p26"/>
          <p:cNvPicPr preferRelativeResize="0"/>
          <p:nvPr/>
        </p:nvPicPr>
        <p:blipFill rotWithShape="1">
          <a:blip r:embed="rId11">
            <a:alphaModFix/>
          </a:blip>
          <a:srcRect/>
          <a:stretch/>
        </p:blipFill>
        <p:spPr>
          <a:xfrm rot="-9038810">
            <a:off x="7121987" y="-1687747"/>
            <a:ext cx="3417593" cy="3404461"/>
          </a:xfrm>
          <a:prstGeom prst="rect">
            <a:avLst/>
          </a:prstGeom>
          <a:noFill/>
          <a:ln>
            <a:noFill/>
          </a:ln>
        </p:spPr>
      </p:pic>
      <p:pic>
        <p:nvPicPr>
          <p:cNvPr id="344" name="Google Shape;344;p26"/>
          <p:cNvPicPr preferRelativeResize="0"/>
          <p:nvPr/>
        </p:nvPicPr>
        <p:blipFill>
          <a:blip r:embed="rId8">
            <a:alphaModFix/>
          </a:blip>
          <a:stretch>
            <a:fillRect/>
          </a:stretch>
        </p:blipFill>
        <p:spPr>
          <a:xfrm rot="8664997">
            <a:off x="-1280576" y="1850711"/>
            <a:ext cx="2751419" cy="2751423"/>
          </a:xfrm>
          <a:prstGeom prst="rect">
            <a:avLst/>
          </a:prstGeom>
          <a:noFill/>
          <a:ln>
            <a:noFill/>
          </a:ln>
        </p:spPr>
      </p:pic>
      <p:pic>
        <p:nvPicPr>
          <p:cNvPr id="345" name="Google Shape;345;p26"/>
          <p:cNvPicPr preferRelativeResize="0"/>
          <p:nvPr/>
        </p:nvPicPr>
        <p:blipFill rotWithShape="1">
          <a:blip r:embed="rId12">
            <a:alphaModFix/>
          </a:blip>
          <a:srcRect/>
          <a:stretch/>
        </p:blipFill>
        <p:spPr>
          <a:xfrm flipH="1">
            <a:off x="-80637" y="418750"/>
            <a:ext cx="2247500" cy="2247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46"/>
        <p:cNvGrpSpPr/>
        <p:nvPr/>
      </p:nvGrpSpPr>
      <p:grpSpPr>
        <a:xfrm>
          <a:off x="0" y="0"/>
          <a:ext cx="0" cy="0"/>
          <a:chOff x="0" y="0"/>
          <a:chExt cx="0" cy="0"/>
        </a:xfrm>
      </p:grpSpPr>
      <p:pic>
        <p:nvPicPr>
          <p:cNvPr id="347" name="Google Shape;347;p27"/>
          <p:cNvPicPr preferRelativeResize="0"/>
          <p:nvPr/>
        </p:nvPicPr>
        <p:blipFill rotWithShape="1">
          <a:blip r:embed="rId2">
            <a:alphaModFix/>
          </a:blip>
          <a:srcRect/>
          <a:stretch/>
        </p:blipFill>
        <p:spPr>
          <a:xfrm rot="3892029">
            <a:off x="-118179" y="3504457"/>
            <a:ext cx="2548487" cy="2548422"/>
          </a:xfrm>
          <a:prstGeom prst="rect">
            <a:avLst/>
          </a:prstGeom>
          <a:noFill/>
          <a:ln>
            <a:noFill/>
          </a:ln>
        </p:spPr>
      </p:pic>
      <p:pic>
        <p:nvPicPr>
          <p:cNvPr id="348" name="Google Shape;348;p27"/>
          <p:cNvPicPr preferRelativeResize="0"/>
          <p:nvPr/>
        </p:nvPicPr>
        <p:blipFill rotWithShape="1">
          <a:blip r:embed="rId3">
            <a:alphaModFix/>
          </a:blip>
          <a:srcRect/>
          <a:stretch/>
        </p:blipFill>
        <p:spPr>
          <a:xfrm rot="10325014" flipH="1">
            <a:off x="8015701" y="3229319"/>
            <a:ext cx="2268882" cy="2268895"/>
          </a:xfrm>
          <a:prstGeom prst="rect">
            <a:avLst/>
          </a:prstGeom>
          <a:noFill/>
          <a:ln>
            <a:noFill/>
          </a:ln>
        </p:spPr>
      </p:pic>
      <p:pic>
        <p:nvPicPr>
          <p:cNvPr id="349" name="Google Shape;349;p27"/>
          <p:cNvPicPr preferRelativeResize="0"/>
          <p:nvPr/>
        </p:nvPicPr>
        <p:blipFill rotWithShape="1">
          <a:blip r:embed="rId4">
            <a:alphaModFix/>
          </a:blip>
          <a:srcRect/>
          <a:stretch/>
        </p:blipFill>
        <p:spPr>
          <a:xfrm rot="10800000" flipH="1">
            <a:off x="8237395" y="-557819"/>
            <a:ext cx="1825475" cy="1825475"/>
          </a:xfrm>
          <a:prstGeom prst="rect">
            <a:avLst/>
          </a:prstGeom>
          <a:noFill/>
          <a:ln>
            <a:noFill/>
          </a:ln>
        </p:spPr>
      </p:pic>
      <p:pic>
        <p:nvPicPr>
          <p:cNvPr id="350" name="Google Shape;350;p27"/>
          <p:cNvPicPr preferRelativeResize="0"/>
          <p:nvPr/>
        </p:nvPicPr>
        <p:blipFill rotWithShape="1">
          <a:blip r:embed="rId5">
            <a:alphaModFix/>
          </a:blip>
          <a:srcRect/>
          <a:stretch/>
        </p:blipFill>
        <p:spPr>
          <a:xfrm rot="168">
            <a:off x="-1145112" y="-944820"/>
            <a:ext cx="3279835" cy="3279835"/>
          </a:xfrm>
          <a:prstGeom prst="rect">
            <a:avLst/>
          </a:prstGeom>
          <a:noFill/>
          <a:ln>
            <a:noFill/>
          </a:ln>
        </p:spPr>
      </p:pic>
      <p:pic>
        <p:nvPicPr>
          <p:cNvPr id="351" name="Google Shape;351;p27"/>
          <p:cNvPicPr preferRelativeResize="0"/>
          <p:nvPr/>
        </p:nvPicPr>
        <p:blipFill rotWithShape="1">
          <a:blip r:embed="rId2">
            <a:alphaModFix/>
          </a:blip>
          <a:srcRect/>
          <a:stretch/>
        </p:blipFill>
        <p:spPr>
          <a:xfrm rot="1843399">
            <a:off x="-885930" y="3348157"/>
            <a:ext cx="2548490" cy="25484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52"/>
        <p:cNvGrpSpPr/>
        <p:nvPr/>
      </p:nvGrpSpPr>
      <p:grpSpPr>
        <a:xfrm>
          <a:off x="0" y="0"/>
          <a:ext cx="0" cy="0"/>
          <a:chOff x="0" y="0"/>
          <a:chExt cx="0" cy="0"/>
        </a:xfrm>
      </p:grpSpPr>
      <p:pic>
        <p:nvPicPr>
          <p:cNvPr id="353" name="Google Shape;353;p28"/>
          <p:cNvPicPr preferRelativeResize="0"/>
          <p:nvPr/>
        </p:nvPicPr>
        <p:blipFill rotWithShape="1">
          <a:blip r:embed="rId2">
            <a:alphaModFix/>
          </a:blip>
          <a:srcRect/>
          <a:stretch/>
        </p:blipFill>
        <p:spPr>
          <a:xfrm rot="-3817607" flipH="1">
            <a:off x="7428085" y="3444749"/>
            <a:ext cx="2575242" cy="2667838"/>
          </a:xfrm>
          <a:prstGeom prst="rect">
            <a:avLst/>
          </a:prstGeom>
          <a:noFill/>
          <a:ln>
            <a:noFill/>
          </a:ln>
        </p:spPr>
      </p:pic>
      <p:pic>
        <p:nvPicPr>
          <p:cNvPr id="354" name="Google Shape;354;p28"/>
          <p:cNvPicPr preferRelativeResize="0"/>
          <p:nvPr/>
        </p:nvPicPr>
        <p:blipFill rotWithShape="1">
          <a:blip r:embed="rId3">
            <a:alphaModFix/>
          </a:blip>
          <a:srcRect/>
          <a:stretch/>
        </p:blipFill>
        <p:spPr>
          <a:xfrm rot="-10350283">
            <a:off x="-930960" y="3228061"/>
            <a:ext cx="2395579" cy="2271411"/>
          </a:xfrm>
          <a:prstGeom prst="rect">
            <a:avLst/>
          </a:prstGeom>
          <a:noFill/>
          <a:ln>
            <a:noFill/>
          </a:ln>
        </p:spPr>
      </p:pic>
      <p:pic>
        <p:nvPicPr>
          <p:cNvPr id="355" name="Google Shape;355;p28"/>
          <p:cNvPicPr preferRelativeResize="0"/>
          <p:nvPr/>
        </p:nvPicPr>
        <p:blipFill rotWithShape="1">
          <a:blip r:embed="rId4">
            <a:alphaModFix/>
          </a:blip>
          <a:srcRect/>
          <a:stretch/>
        </p:blipFill>
        <p:spPr>
          <a:xfrm rot="10800000">
            <a:off x="-697825" y="-557819"/>
            <a:ext cx="1929330" cy="1825475"/>
          </a:xfrm>
          <a:prstGeom prst="rect">
            <a:avLst/>
          </a:prstGeom>
          <a:noFill/>
          <a:ln>
            <a:noFill/>
          </a:ln>
        </p:spPr>
      </p:pic>
      <p:pic>
        <p:nvPicPr>
          <p:cNvPr id="356" name="Google Shape;356;p28"/>
          <p:cNvPicPr preferRelativeResize="0"/>
          <p:nvPr/>
        </p:nvPicPr>
        <p:blipFill rotWithShape="1">
          <a:blip r:embed="rId5">
            <a:alphaModFix/>
          </a:blip>
          <a:srcRect/>
          <a:stretch/>
        </p:blipFill>
        <p:spPr>
          <a:xfrm rot="-159" flipH="1">
            <a:off x="6982498" y="-868620"/>
            <a:ext cx="3466425" cy="3279835"/>
          </a:xfrm>
          <a:prstGeom prst="rect">
            <a:avLst/>
          </a:prstGeom>
          <a:noFill/>
          <a:ln>
            <a:noFill/>
          </a:ln>
        </p:spPr>
      </p:pic>
      <p:pic>
        <p:nvPicPr>
          <p:cNvPr id="357" name="Google Shape;357;p28"/>
          <p:cNvPicPr preferRelativeResize="0"/>
          <p:nvPr/>
        </p:nvPicPr>
        <p:blipFill rotWithShape="1">
          <a:blip r:embed="rId2">
            <a:alphaModFix/>
          </a:blip>
          <a:srcRect/>
          <a:stretch/>
        </p:blipFill>
        <p:spPr>
          <a:xfrm rot="-1760983" flipH="1">
            <a:off x="8198932" y="3328842"/>
            <a:ext cx="2656399" cy="258705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grpSp>
        <p:nvGrpSpPr>
          <p:cNvPr id="22" name="Google Shape;22;p3"/>
          <p:cNvGrpSpPr/>
          <p:nvPr/>
        </p:nvGrpSpPr>
        <p:grpSpPr>
          <a:xfrm>
            <a:off x="550454" y="-495609"/>
            <a:ext cx="8402395" cy="6280110"/>
            <a:chOff x="550454" y="-495609"/>
            <a:chExt cx="8402395" cy="6280110"/>
          </a:xfrm>
        </p:grpSpPr>
        <p:grpSp>
          <p:nvGrpSpPr>
            <p:cNvPr id="23" name="Google Shape;23;p3"/>
            <p:cNvGrpSpPr/>
            <p:nvPr/>
          </p:nvGrpSpPr>
          <p:grpSpPr>
            <a:xfrm>
              <a:off x="550454" y="0"/>
              <a:ext cx="8402395" cy="5784501"/>
              <a:chOff x="550454" y="0"/>
              <a:chExt cx="8402395" cy="5784501"/>
            </a:xfrm>
          </p:grpSpPr>
          <p:pic>
            <p:nvPicPr>
              <p:cNvPr id="24" name="Google Shape;24;p3"/>
              <p:cNvPicPr preferRelativeResize="0"/>
              <p:nvPr/>
            </p:nvPicPr>
            <p:blipFill rotWithShape="1">
              <a:blip r:embed="rId2">
                <a:alphaModFix/>
              </a:blip>
              <a:srcRect/>
              <a:stretch/>
            </p:blipFill>
            <p:spPr>
              <a:xfrm rot="-6932157">
                <a:off x="1129135" y="2341484"/>
                <a:ext cx="2559505" cy="2559485"/>
              </a:xfrm>
              <a:prstGeom prst="rect">
                <a:avLst/>
              </a:prstGeom>
              <a:noFill/>
              <a:ln>
                <a:noFill/>
              </a:ln>
            </p:spPr>
          </p:pic>
          <p:pic>
            <p:nvPicPr>
              <p:cNvPr id="25" name="Google Shape;25;p3"/>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26" name="Google Shape;26;p3"/>
              <p:cNvPicPr preferRelativeResize="0"/>
              <p:nvPr/>
            </p:nvPicPr>
            <p:blipFill rotWithShape="1">
              <a:blip r:embed="rId4">
                <a:alphaModFix/>
              </a:blip>
              <a:srcRect/>
              <a:stretch/>
            </p:blipFill>
            <p:spPr>
              <a:xfrm rot="2237397">
                <a:off x="4528206" y="2002114"/>
                <a:ext cx="3150118" cy="3150119"/>
              </a:xfrm>
              <a:prstGeom prst="rect">
                <a:avLst/>
              </a:prstGeom>
              <a:noFill/>
              <a:ln>
                <a:noFill/>
              </a:ln>
            </p:spPr>
          </p:pic>
          <p:pic>
            <p:nvPicPr>
              <p:cNvPr id="27" name="Google Shape;27;p3"/>
              <p:cNvPicPr preferRelativeResize="0"/>
              <p:nvPr/>
            </p:nvPicPr>
            <p:blipFill rotWithShape="1">
              <a:blip r:embed="rId5">
                <a:alphaModFix/>
              </a:blip>
              <a:srcRect/>
              <a:stretch/>
            </p:blipFill>
            <p:spPr>
              <a:xfrm rot="2699979">
                <a:off x="6108872" y="487948"/>
                <a:ext cx="2356030" cy="2356006"/>
              </a:xfrm>
              <a:prstGeom prst="rect">
                <a:avLst/>
              </a:prstGeom>
              <a:noFill/>
              <a:ln>
                <a:noFill/>
              </a:ln>
            </p:spPr>
          </p:pic>
          <p:pic>
            <p:nvPicPr>
              <p:cNvPr id="28" name="Google Shape;28;p3"/>
              <p:cNvPicPr preferRelativeResize="0"/>
              <p:nvPr/>
            </p:nvPicPr>
            <p:blipFill rotWithShape="1">
              <a:blip r:embed="rId6">
                <a:alphaModFix/>
              </a:blip>
              <a:srcRect/>
              <a:stretch/>
            </p:blipFill>
            <p:spPr>
              <a:xfrm rot="-7200010" flipH="1">
                <a:off x="906036" y="1617254"/>
                <a:ext cx="1884151" cy="1908991"/>
              </a:xfrm>
              <a:prstGeom prst="rect">
                <a:avLst/>
              </a:prstGeom>
              <a:noFill/>
              <a:ln>
                <a:noFill/>
              </a:ln>
            </p:spPr>
          </p:pic>
          <p:pic>
            <p:nvPicPr>
              <p:cNvPr id="29" name="Google Shape;29;p3"/>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30" name="Google Shape;30;p3"/>
              <p:cNvPicPr preferRelativeResize="0"/>
              <p:nvPr/>
            </p:nvPicPr>
            <p:blipFill>
              <a:blip r:embed="rId7">
                <a:alphaModFix/>
              </a:blip>
              <a:stretch>
                <a:fillRect/>
              </a:stretch>
            </p:blipFill>
            <p:spPr>
              <a:xfrm rot="-7325558">
                <a:off x="3932100" y="2787087"/>
                <a:ext cx="1901025" cy="1901025"/>
              </a:xfrm>
              <a:prstGeom prst="rect">
                <a:avLst/>
              </a:prstGeom>
              <a:noFill/>
              <a:ln>
                <a:noFill/>
              </a:ln>
            </p:spPr>
          </p:pic>
          <p:pic>
            <p:nvPicPr>
              <p:cNvPr id="31" name="Google Shape;31;p3"/>
              <p:cNvPicPr preferRelativeResize="0"/>
              <p:nvPr/>
            </p:nvPicPr>
            <p:blipFill>
              <a:blip r:embed="rId8">
                <a:alphaModFix/>
              </a:blip>
              <a:stretch>
                <a:fillRect/>
              </a:stretch>
            </p:blipFill>
            <p:spPr>
              <a:xfrm rot="-1717224">
                <a:off x="1372857" y="429008"/>
                <a:ext cx="2227087" cy="2227087"/>
              </a:xfrm>
              <a:prstGeom prst="rect">
                <a:avLst/>
              </a:prstGeom>
              <a:noFill/>
              <a:ln>
                <a:noFill/>
              </a:ln>
            </p:spPr>
          </p:pic>
          <p:pic>
            <p:nvPicPr>
              <p:cNvPr id="32" name="Google Shape;32;p3"/>
              <p:cNvPicPr preferRelativeResize="0"/>
              <p:nvPr/>
            </p:nvPicPr>
            <p:blipFill rotWithShape="1">
              <a:blip r:embed="rId3">
                <a:alphaModFix/>
              </a:blip>
              <a:srcRect/>
              <a:stretch/>
            </p:blipFill>
            <p:spPr>
              <a:xfrm rot="-6786624">
                <a:off x="5924063" y="1842711"/>
                <a:ext cx="2128246" cy="2128251"/>
              </a:xfrm>
              <a:prstGeom prst="rect">
                <a:avLst/>
              </a:prstGeom>
              <a:noFill/>
              <a:ln>
                <a:noFill/>
              </a:ln>
            </p:spPr>
          </p:pic>
          <p:pic>
            <p:nvPicPr>
              <p:cNvPr id="33" name="Google Shape;33;p3"/>
              <p:cNvPicPr preferRelativeResize="0"/>
              <p:nvPr/>
            </p:nvPicPr>
            <p:blipFill rotWithShape="1">
              <a:blip r:embed="rId6">
                <a:alphaModFix/>
              </a:blip>
              <a:srcRect/>
              <a:stretch/>
            </p:blipFill>
            <p:spPr>
              <a:xfrm rot="9938371" flipH="1">
                <a:off x="2697093" y="2699284"/>
                <a:ext cx="1819940" cy="1843909"/>
              </a:xfrm>
              <a:prstGeom prst="rect">
                <a:avLst/>
              </a:prstGeom>
              <a:noFill/>
              <a:ln>
                <a:noFill/>
              </a:ln>
            </p:spPr>
          </p:pic>
        </p:grpSp>
        <p:grpSp>
          <p:nvGrpSpPr>
            <p:cNvPr id="34" name="Google Shape;34;p3"/>
            <p:cNvGrpSpPr/>
            <p:nvPr/>
          </p:nvGrpSpPr>
          <p:grpSpPr>
            <a:xfrm rot="10590709">
              <a:off x="1690021" y="-287716"/>
              <a:ext cx="6997644" cy="5381151"/>
              <a:chOff x="1487960" y="-66055"/>
              <a:chExt cx="7602786" cy="5846503"/>
            </a:xfrm>
          </p:grpSpPr>
          <p:pic>
            <p:nvPicPr>
              <p:cNvPr id="35" name="Google Shape;35;p3"/>
              <p:cNvPicPr preferRelativeResize="0"/>
              <p:nvPr/>
            </p:nvPicPr>
            <p:blipFill rotWithShape="1">
              <a:blip r:embed="rId2">
                <a:alphaModFix/>
              </a:blip>
              <a:srcRect/>
              <a:stretch/>
            </p:blipFill>
            <p:spPr>
              <a:xfrm rot="-6932157">
                <a:off x="2808812" y="2174630"/>
                <a:ext cx="2559505" cy="2559485"/>
              </a:xfrm>
              <a:prstGeom prst="rect">
                <a:avLst/>
              </a:prstGeom>
              <a:noFill/>
              <a:ln>
                <a:noFill/>
              </a:ln>
            </p:spPr>
          </p:pic>
          <p:pic>
            <p:nvPicPr>
              <p:cNvPr id="36" name="Google Shape;36;p3"/>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37" name="Google Shape;37;p3"/>
              <p:cNvPicPr preferRelativeResize="0"/>
              <p:nvPr/>
            </p:nvPicPr>
            <p:blipFill rotWithShape="1">
              <a:blip r:embed="rId4">
                <a:alphaModFix/>
              </a:blip>
              <a:srcRect/>
              <a:stretch/>
            </p:blipFill>
            <p:spPr>
              <a:xfrm rot="2237397">
                <a:off x="4808141" y="1998061"/>
                <a:ext cx="3150118" cy="3150119"/>
              </a:xfrm>
              <a:prstGeom prst="rect">
                <a:avLst/>
              </a:prstGeom>
              <a:noFill/>
              <a:ln>
                <a:noFill/>
              </a:ln>
            </p:spPr>
          </p:pic>
          <p:pic>
            <p:nvPicPr>
              <p:cNvPr id="38" name="Google Shape;38;p3"/>
              <p:cNvPicPr preferRelativeResize="0"/>
              <p:nvPr/>
            </p:nvPicPr>
            <p:blipFill rotWithShape="1">
              <a:blip r:embed="rId5">
                <a:alphaModFix/>
              </a:blip>
              <a:srcRect/>
              <a:stretch/>
            </p:blipFill>
            <p:spPr>
              <a:xfrm rot="2699979">
                <a:off x="5891281" y="421892"/>
                <a:ext cx="2356030" cy="2356006"/>
              </a:xfrm>
              <a:prstGeom prst="rect">
                <a:avLst/>
              </a:prstGeom>
              <a:noFill/>
              <a:ln>
                <a:noFill/>
              </a:ln>
            </p:spPr>
          </p:pic>
          <p:pic>
            <p:nvPicPr>
              <p:cNvPr id="39" name="Google Shape;39;p3"/>
              <p:cNvPicPr preferRelativeResize="0"/>
              <p:nvPr/>
            </p:nvPicPr>
            <p:blipFill rotWithShape="1">
              <a:blip r:embed="rId6">
                <a:alphaModFix/>
              </a:blip>
              <a:srcRect/>
              <a:stretch/>
            </p:blipFill>
            <p:spPr>
              <a:xfrm rot="-7200010" flipH="1">
                <a:off x="1843542" y="1992050"/>
                <a:ext cx="1884151" cy="1908991"/>
              </a:xfrm>
              <a:prstGeom prst="rect">
                <a:avLst/>
              </a:prstGeom>
              <a:noFill/>
              <a:ln>
                <a:noFill/>
              </a:ln>
            </p:spPr>
          </p:pic>
          <p:pic>
            <p:nvPicPr>
              <p:cNvPr id="40" name="Google Shape;40;p3"/>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41" name="Google Shape;41;p3"/>
              <p:cNvPicPr preferRelativeResize="0"/>
              <p:nvPr/>
            </p:nvPicPr>
            <p:blipFill>
              <a:blip r:embed="rId7">
                <a:alphaModFix/>
              </a:blip>
              <a:stretch>
                <a:fillRect/>
              </a:stretch>
            </p:blipFill>
            <p:spPr>
              <a:xfrm rot="-7325558">
                <a:off x="3858092" y="2962368"/>
                <a:ext cx="1901025" cy="1901025"/>
              </a:xfrm>
              <a:prstGeom prst="rect">
                <a:avLst/>
              </a:prstGeom>
              <a:noFill/>
              <a:ln>
                <a:noFill/>
              </a:ln>
            </p:spPr>
          </p:pic>
          <p:pic>
            <p:nvPicPr>
              <p:cNvPr id="42" name="Google Shape;42;p3"/>
              <p:cNvPicPr preferRelativeResize="0"/>
              <p:nvPr/>
            </p:nvPicPr>
            <p:blipFill>
              <a:blip r:embed="rId8">
                <a:alphaModFix/>
              </a:blip>
              <a:stretch>
                <a:fillRect/>
              </a:stretch>
            </p:blipFill>
            <p:spPr>
              <a:xfrm rot="-1717224">
                <a:off x="3931600" y="1389865"/>
                <a:ext cx="2227087" cy="2227087"/>
              </a:xfrm>
              <a:prstGeom prst="rect">
                <a:avLst/>
              </a:prstGeom>
              <a:noFill/>
              <a:ln>
                <a:noFill/>
              </a:ln>
            </p:spPr>
          </p:pic>
          <p:pic>
            <p:nvPicPr>
              <p:cNvPr id="43" name="Google Shape;43;p3"/>
              <p:cNvPicPr preferRelativeResize="0"/>
              <p:nvPr/>
            </p:nvPicPr>
            <p:blipFill rotWithShape="1">
              <a:blip r:embed="rId3">
                <a:alphaModFix/>
              </a:blip>
              <a:srcRect/>
              <a:stretch/>
            </p:blipFill>
            <p:spPr>
              <a:xfrm rot="-6786624">
                <a:off x="6630221" y="1674016"/>
                <a:ext cx="2128246" cy="2128251"/>
              </a:xfrm>
              <a:prstGeom prst="rect">
                <a:avLst/>
              </a:prstGeom>
              <a:noFill/>
              <a:ln>
                <a:noFill/>
              </a:ln>
            </p:spPr>
          </p:pic>
          <p:pic>
            <p:nvPicPr>
              <p:cNvPr id="44" name="Google Shape;44;p3"/>
              <p:cNvPicPr preferRelativeResize="0"/>
              <p:nvPr/>
            </p:nvPicPr>
            <p:blipFill rotWithShape="1">
              <a:blip r:embed="rId6">
                <a:alphaModFix/>
              </a:blip>
              <a:srcRect/>
              <a:stretch/>
            </p:blipFill>
            <p:spPr>
              <a:xfrm rot="9938371" flipH="1">
                <a:off x="5029212" y="1899184"/>
                <a:ext cx="1819940" cy="1843909"/>
              </a:xfrm>
              <a:prstGeom prst="rect">
                <a:avLst/>
              </a:prstGeom>
              <a:noFill/>
              <a:ln>
                <a:noFill/>
              </a:ln>
            </p:spPr>
          </p:pic>
        </p:grpSp>
      </p:grpSp>
      <p:pic>
        <p:nvPicPr>
          <p:cNvPr id="45" name="Google Shape;45;p3"/>
          <p:cNvPicPr preferRelativeResize="0"/>
          <p:nvPr/>
        </p:nvPicPr>
        <p:blipFill rotWithShape="1">
          <a:blip r:embed="rId5">
            <a:alphaModFix/>
          </a:blip>
          <a:srcRect/>
          <a:stretch/>
        </p:blipFill>
        <p:spPr>
          <a:xfrm rot="-8309310">
            <a:off x="943016" y="2054656"/>
            <a:ext cx="2168504" cy="2168478"/>
          </a:xfrm>
          <a:prstGeom prst="rect">
            <a:avLst/>
          </a:prstGeom>
          <a:noFill/>
          <a:ln>
            <a:noFill/>
          </a:ln>
        </p:spPr>
      </p:pic>
      <p:pic>
        <p:nvPicPr>
          <p:cNvPr id="46" name="Google Shape;46;p3"/>
          <p:cNvPicPr preferRelativeResize="0"/>
          <p:nvPr/>
        </p:nvPicPr>
        <p:blipFill rotWithShape="1">
          <a:blip r:embed="rId3">
            <a:alphaModFix/>
          </a:blip>
          <a:srcRect/>
          <a:stretch/>
        </p:blipFill>
        <p:spPr>
          <a:xfrm rot="8999997">
            <a:off x="3491049" y="1318416"/>
            <a:ext cx="1958847" cy="1958851"/>
          </a:xfrm>
          <a:prstGeom prst="rect">
            <a:avLst/>
          </a:prstGeom>
          <a:noFill/>
          <a:ln>
            <a:noFill/>
          </a:ln>
        </p:spPr>
      </p:pic>
      <p:pic>
        <p:nvPicPr>
          <p:cNvPr id="47" name="Google Shape;47;p3"/>
          <p:cNvPicPr preferRelativeResize="0"/>
          <p:nvPr/>
        </p:nvPicPr>
        <p:blipFill>
          <a:blip r:embed="rId8">
            <a:alphaModFix/>
          </a:blip>
          <a:stretch>
            <a:fillRect/>
          </a:stretch>
        </p:blipFill>
        <p:spPr>
          <a:xfrm rot="8873481">
            <a:off x="2522299" y="1469262"/>
            <a:ext cx="2049822" cy="2049822"/>
          </a:xfrm>
          <a:prstGeom prst="rect">
            <a:avLst/>
          </a:prstGeom>
          <a:noFill/>
          <a:ln>
            <a:noFill/>
          </a:ln>
        </p:spPr>
      </p:pic>
      <p:pic>
        <p:nvPicPr>
          <p:cNvPr id="48" name="Google Shape;48;p3"/>
          <p:cNvPicPr preferRelativeResize="0"/>
          <p:nvPr/>
        </p:nvPicPr>
        <p:blipFill rotWithShape="1">
          <a:blip r:embed="rId3">
            <a:alphaModFix/>
          </a:blip>
          <a:srcRect/>
          <a:stretch/>
        </p:blipFill>
        <p:spPr>
          <a:xfrm rot="8999997">
            <a:off x="4891049" y="964541"/>
            <a:ext cx="1958847" cy="1958851"/>
          </a:xfrm>
          <a:prstGeom prst="rect">
            <a:avLst/>
          </a:prstGeom>
          <a:noFill/>
          <a:ln>
            <a:noFill/>
          </a:ln>
        </p:spPr>
      </p:pic>
      <p:sp>
        <p:nvSpPr>
          <p:cNvPr id="49" name="Google Shape;49;p3"/>
          <p:cNvSpPr txBox="1">
            <a:spLocks noGrp="1"/>
          </p:cNvSpPr>
          <p:nvPr>
            <p:ph type="title"/>
          </p:nvPr>
        </p:nvSpPr>
        <p:spPr>
          <a:xfrm>
            <a:off x="2391925" y="2401125"/>
            <a:ext cx="4360200" cy="63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2996575"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391925" y="2979775"/>
            <a:ext cx="4360200" cy="3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55" name="Google Shape;55;p4"/>
          <p:cNvPicPr preferRelativeResize="0"/>
          <p:nvPr/>
        </p:nvPicPr>
        <p:blipFill rotWithShape="1">
          <a:blip r:embed="rId2">
            <a:alphaModFix/>
          </a:blip>
          <a:srcRect/>
          <a:stretch/>
        </p:blipFill>
        <p:spPr>
          <a:xfrm rot="5794221">
            <a:off x="-285574" y="3348259"/>
            <a:ext cx="3378822" cy="3378750"/>
          </a:xfrm>
          <a:prstGeom prst="rect">
            <a:avLst/>
          </a:prstGeom>
          <a:noFill/>
          <a:ln>
            <a:noFill/>
          </a:ln>
        </p:spPr>
      </p:pic>
      <p:pic>
        <p:nvPicPr>
          <p:cNvPr id="56" name="Google Shape;56;p4"/>
          <p:cNvPicPr preferRelativeResize="0"/>
          <p:nvPr/>
        </p:nvPicPr>
        <p:blipFill rotWithShape="1">
          <a:blip r:embed="rId3">
            <a:alphaModFix/>
          </a:blip>
          <a:srcRect/>
          <a:stretch/>
        </p:blipFill>
        <p:spPr>
          <a:xfrm rot="-8974642" flipH="1">
            <a:off x="7208845" y="-664773"/>
            <a:ext cx="2268884" cy="2268894"/>
          </a:xfrm>
          <a:prstGeom prst="rect">
            <a:avLst/>
          </a:prstGeom>
          <a:noFill/>
          <a:ln>
            <a:noFill/>
          </a:ln>
        </p:spPr>
      </p:pic>
      <p:pic>
        <p:nvPicPr>
          <p:cNvPr id="57" name="Google Shape;57;p4"/>
          <p:cNvPicPr preferRelativeResize="0"/>
          <p:nvPr/>
        </p:nvPicPr>
        <p:blipFill rotWithShape="1">
          <a:blip r:embed="rId4">
            <a:alphaModFix/>
          </a:blip>
          <a:srcRect/>
          <a:stretch/>
        </p:blipFill>
        <p:spPr>
          <a:xfrm>
            <a:off x="7639175" y="3621400"/>
            <a:ext cx="1825475" cy="1825475"/>
          </a:xfrm>
          <a:prstGeom prst="rect">
            <a:avLst/>
          </a:prstGeom>
          <a:noFill/>
          <a:ln>
            <a:noFill/>
          </a:ln>
        </p:spPr>
      </p:pic>
      <p:pic>
        <p:nvPicPr>
          <p:cNvPr id="58" name="Google Shape;58;p4"/>
          <p:cNvPicPr preferRelativeResize="0"/>
          <p:nvPr/>
        </p:nvPicPr>
        <p:blipFill rotWithShape="1">
          <a:blip r:embed="rId5">
            <a:alphaModFix/>
          </a:blip>
          <a:srcRect/>
          <a:stretch/>
        </p:blipFill>
        <p:spPr>
          <a:xfrm rot="2215995">
            <a:off x="-1720116" y="-1227846"/>
            <a:ext cx="2775003" cy="277501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3376050" y="1098025"/>
            <a:ext cx="457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7"/>
          <p:cNvSpPr txBox="1">
            <a:spLocks noGrp="1"/>
          </p:cNvSpPr>
          <p:nvPr>
            <p:ph type="body" idx="1"/>
          </p:nvPr>
        </p:nvSpPr>
        <p:spPr>
          <a:xfrm>
            <a:off x="3376050" y="1805475"/>
            <a:ext cx="4576800" cy="2407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78" name="Google Shape;78;p7"/>
          <p:cNvPicPr preferRelativeResize="0"/>
          <p:nvPr/>
        </p:nvPicPr>
        <p:blipFill rotWithShape="1">
          <a:blip r:embed="rId2">
            <a:alphaModFix/>
          </a:blip>
          <a:srcRect t="768" b="758"/>
          <a:stretch/>
        </p:blipFill>
        <p:spPr>
          <a:xfrm>
            <a:off x="824282" y="1534379"/>
            <a:ext cx="1894870" cy="1865880"/>
          </a:xfrm>
          <a:prstGeom prst="rect">
            <a:avLst/>
          </a:prstGeom>
          <a:noFill/>
          <a:ln>
            <a:noFill/>
          </a:ln>
        </p:spPr>
      </p:pic>
      <p:pic>
        <p:nvPicPr>
          <p:cNvPr id="79" name="Google Shape;79;p7"/>
          <p:cNvPicPr preferRelativeResize="0"/>
          <p:nvPr/>
        </p:nvPicPr>
        <p:blipFill rotWithShape="1">
          <a:blip r:embed="rId3">
            <a:alphaModFix/>
          </a:blip>
          <a:srcRect t="436" b="426"/>
          <a:stretch/>
        </p:blipFill>
        <p:spPr>
          <a:xfrm rot="2656191">
            <a:off x="-911884" y="1884030"/>
            <a:ext cx="2953956" cy="2928433"/>
          </a:xfrm>
          <a:prstGeom prst="rect">
            <a:avLst/>
          </a:prstGeom>
          <a:noFill/>
          <a:ln>
            <a:noFill/>
          </a:ln>
        </p:spPr>
      </p:pic>
      <p:pic>
        <p:nvPicPr>
          <p:cNvPr id="80" name="Google Shape;80;p7"/>
          <p:cNvPicPr preferRelativeResize="0"/>
          <p:nvPr/>
        </p:nvPicPr>
        <p:blipFill rotWithShape="1">
          <a:blip r:embed="rId4">
            <a:alphaModFix/>
          </a:blip>
          <a:srcRect t="288" b="278"/>
          <a:stretch/>
        </p:blipFill>
        <p:spPr>
          <a:xfrm rot="3270975">
            <a:off x="-510552" y="2692536"/>
            <a:ext cx="3742686" cy="3721377"/>
          </a:xfrm>
          <a:prstGeom prst="rect">
            <a:avLst/>
          </a:prstGeom>
          <a:noFill/>
          <a:ln>
            <a:noFill/>
          </a:ln>
        </p:spPr>
      </p:pic>
      <p:pic>
        <p:nvPicPr>
          <p:cNvPr id="81" name="Google Shape;81;p7"/>
          <p:cNvPicPr preferRelativeResize="0"/>
          <p:nvPr/>
        </p:nvPicPr>
        <p:blipFill rotWithShape="1">
          <a:blip r:embed="rId5">
            <a:alphaModFix/>
          </a:blip>
          <a:srcRect/>
          <a:stretch/>
        </p:blipFill>
        <p:spPr>
          <a:xfrm flipH="1">
            <a:off x="-378025" y="-771149"/>
            <a:ext cx="2331125" cy="2331125"/>
          </a:xfrm>
          <a:prstGeom prst="rect">
            <a:avLst/>
          </a:prstGeom>
          <a:noFill/>
          <a:ln>
            <a:noFill/>
          </a:ln>
        </p:spPr>
      </p:pic>
      <p:pic>
        <p:nvPicPr>
          <p:cNvPr id="82" name="Google Shape;82;p7"/>
          <p:cNvPicPr preferRelativeResize="0"/>
          <p:nvPr/>
        </p:nvPicPr>
        <p:blipFill rotWithShape="1">
          <a:blip r:embed="rId6">
            <a:alphaModFix/>
          </a:blip>
          <a:srcRect/>
          <a:stretch/>
        </p:blipFill>
        <p:spPr>
          <a:xfrm rot="-1102111" flipH="1">
            <a:off x="6266153" y="-1054578"/>
            <a:ext cx="3016097" cy="3016107"/>
          </a:xfrm>
          <a:prstGeom prst="rect">
            <a:avLst/>
          </a:prstGeom>
          <a:noFill/>
          <a:ln>
            <a:noFill/>
          </a:ln>
        </p:spPr>
      </p:pic>
      <p:pic>
        <p:nvPicPr>
          <p:cNvPr id="83" name="Google Shape;83;p7"/>
          <p:cNvPicPr preferRelativeResize="0"/>
          <p:nvPr/>
        </p:nvPicPr>
        <p:blipFill rotWithShape="1">
          <a:blip r:embed="rId7">
            <a:alphaModFix/>
          </a:blip>
          <a:srcRect/>
          <a:stretch/>
        </p:blipFill>
        <p:spPr>
          <a:xfrm rot="10799992" flipH="1">
            <a:off x="7427127" y="3637427"/>
            <a:ext cx="2253500" cy="2380945"/>
          </a:xfrm>
          <a:prstGeom prst="rect">
            <a:avLst/>
          </a:prstGeom>
          <a:noFill/>
          <a:ln>
            <a:noFill/>
          </a:ln>
        </p:spPr>
      </p:pic>
      <p:pic>
        <p:nvPicPr>
          <p:cNvPr id="84" name="Google Shape;84;p7"/>
          <p:cNvPicPr preferRelativeResize="0"/>
          <p:nvPr/>
        </p:nvPicPr>
        <p:blipFill rotWithShape="1">
          <a:blip r:embed="rId4">
            <a:alphaModFix/>
          </a:blip>
          <a:srcRect t="288" b="278"/>
          <a:stretch/>
        </p:blipFill>
        <p:spPr>
          <a:xfrm rot="1560954">
            <a:off x="-877476" y="2228111"/>
            <a:ext cx="3742688" cy="37213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87" name="Google Shape;87;p8"/>
          <p:cNvPicPr preferRelativeResize="0"/>
          <p:nvPr/>
        </p:nvPicPr>
        <p:blipFill rotWithShape="1">
          <a:blip r:embed="rId2">
            <a:alphaModFix/>
          </a:blip>
          <a:srcRect/>
          <a:stretch/>
        </p:blipFill>
        <p:spPr>
          <a:xfrm rot="-5400011">
            <a:off x="-1226097" y="7"/>
            <a:ext cx="3134000" cy="3133990"/>
          </a:xfrm>
          <a:prstGeom prst="rect">
            <a:avLst/>
          </a:prstGeom>
          <a:noFill/>
          <a:ln>
            <a:noFill/>
          </a:ln>
        </p:spPr>
      </p:pic>
      <p:pic>
        <p:nvPicPr>
          <p:cNvPr id="88" name="Google Shape;88;p8"/>
          <p:cNvPicPr preferRelativeResize="0"/>
          <p:nvPr/>
        </p:nvPicPr>
        <p:blipFill rotWithShape="1">
          <a:blip r:embed="rId3">
            <a:alphaModFix/>
          </a:blip>
          <a:srcRect/>
          <a:stretch/>
        </p:blipFill>
        <p:spPr>
          <a:xfrm rot="2451388" flipH="1">
            <a:off x="6081181" y="3262161"/>
            <a:ext cx="4762413" cy="3132184"/>
          </a:xfrm>
          <a:prstGeom prst="rect">
            <a:avLst/>
          </a:prstGeom>
          <a:noFill/>
          <a:ln>
            <a:noFill/>
          </a:ln>
        </p:spPr>
      </p:pic>
      <p:pic>
        <p:nvPicPr>
          <p:cNvPr id="89" name="Google Shape;89;p8"/>
          <p:cNvPicPr preferRelativeResize="0"/>
          <p:nvPr/>
        </p:nvPicPr>
        <p:blipFill rotWithShape="1">
          <a:blip r:embed="rId4">
            <a:alphaModFix/>
          </a:blip>
          <a:srcRect/>
          <a:stretch/>
        </p:blipFill>
        <p:spPr>
          <a:xfrm rot="-3027387">
            <a:off x="4543852" y="4097195"/>
            <a:ext cx="3064958" cy="3064935"/>
          </a:xfrm>
          <a:prstGeom prst="rect">
            <a:avLst/>
          </a:prstGeom>
          <a:noFill/>
          <a:ln>
            <a:noFill/>
          </a:ln>
        </p:spPr>
      </p:pic>
      <p:pic>
        <p:nvPicPr>
          <p:cNvPr id="90" name="Google Shape;90;p8"/>
          <p:cNvPicPr preferRelativeResize="0"/>
          <p:nvPr/>
        </p:nvPicPr>
        <p:blipFill rotWithShape="1">
          <a:blip r:embed="rId5">
            <a:alphaModFix/>
          </a:blip>
          <a:srcRect/>
          <a:stretch/>
        </p:blipFill>
        <p:spPr>
          <a:xfrm rot="5216749" flipH="1">
            <a:off x="-892369" y="2808785"/>
            <a:ext cx="2962909" cy="3001959"/>
          </a:xfrm>
          <a:prstGeom prst="rect">
            <a:avLst/>
          </a:prstGeom>
          <a:noFill/>
          <a:ln>
            <a:noFill/>
          </a:ln>
        </p:spPr>
      </p:pic>
      <p:pic>
        <p:nvPicPr>
          <p:cNvPr id="91" name="Google Shape;91;p8"/>
          <p:cNvPicPr preferRelativeResize="0"/>
          <p:nvPr/>
        </p:nvPicPr>
        <p:blipFill>
          <a:blip r:embed="rId6">
            <a:alphaModFix/>
          </a:blip>
          <a:stretch>
            <a:fillRect/>
          </a:stretch>
        </p:blipFill>
        <p:spPr>
          <a:xfrm rot="-1914003">
            <a:off x="7577910" y="318119"/>
            <a:ext cx="2995255" cy="2985517"/>
          </a:xfrm>
          <a:prstGeom prst="rect">
            <a:avLst/>
          </a:prstGeom>
          <a:noFill/>
          <a:ln>
            <a:noFill/>
          </a:ln>
        </p:spPr>
      </p:pic>
      <p:pic>
        <p:nvPicPr>
          <p:cNvPr id="92" name="Google Shape;92;p8"/>
          <p:cNvPicPr preferRelativeResize="0"/>
          <p:nvPr/>
        </p:nvPicPr>
        <p:blipFill>
          <a:blip r:embed="rId7">
            <a:alphaModFix/>
          </a:blip>
          <a:stretch>
            <a:fillRect/>
          </a:stretch>
        </p:blipFill>
        <p:spPr>
          <a:xfrm rot="8100000">
            <a:off x="-1410188" y="-1589674"/>
            <a:ext cx="3502194" cy="3502194"/>
          </a:xfrm>
          <a:prstGeom prst="rect">
            <a:avLst/>
          </a:prstGeom>
          <a:noFill/>
          <a:ln>
            <a:noFill/>
          </a:ln>
        </p:spPr>
      </p:pic>
      <p:pic>
        <p:nvPicPr>
          <p:cNvPr id="93" name="Google Shape;93;p8"/>
          <p:cNvPicPr preferRelativeResize="0"/>
          <p:nvPr/>
        </p:nvPicPr>
        <p:blipFill rotWithShape="1">
          <a:blip r:embed="rId2">
            <a:alphaModFix/>
          </a:blip>
          <a:srcRect/>
          <a:stretch/>
        </p:blipFill>
        <p:spPr>
          <a:xfrm rot="9413380">
            <a:off x="4931109" y="3658033"/>
            <a:ext cx="3605477" cy="3605479"/>
          </a:xfrm>
          <a:prstGeom prst="rect">
            <a:avLst/>
          </a:prstGeom>
          <a:noFill/>
          <a:ln>
            <a:noFill/>
          </a:ln>
        </p:spPr>
      </p:pic>
      <p:pic>
        <p:nvPicPr>
          <p:cNvPr id="94" name="Google Shape;94;p8"/>
          <p:cNvPicPr preferRelativeResize="0"/>
          <p:nvPr/>
        </p:nvPicPr>
        <p:blipFill rotWithShape="1">
          <a:blip r:embed="rId5">
            <a:alphaModFix/>
          </a:blip>
          <a:srcRect/>
          <a:stretch/>
        </p:blipFill>
        <p:spPr>
          <a:xfrm rot="-6267824" flipH="1">
            <a:off x="7648809" y="-1293595"/>
            <a:ext cx="2853437" cy="2910036"/>
          </a:xfrm>
          <a:prstGeom prst="rect">
            <a:avLst/>
          </a:prstGeom>
          <a:noFill/>
          <a:ln>
            <a:noFill/>
          </a:ln>
        </p:spPr>
      </p:pic>
      <p:pic>
        <p:nvPicPr>
          <p:cNvPr id="95" name="Google Shape;95;p8"/>
          <p:cNvPicPr preferRelativeResize="0"/>
          <p:nvPr/>
        </p:nvPicPr>
        <p:blipFill rotWithShape="1">
          <a:blip r:embed="rId8">
            <a:alphaModFix/>
          </a:blip>
          <a:srcRect/>
          <a:stretch/>
        </p:blipFill>
        <p:spPr>
          <a:xfrm rot="4652839">
            <a:off x="-870294" y="2976035"/>
            <a:ext cx="3704460" cy="3704431"/>
          </a:xfrm>
          <a:prstGeom prst="rect">
            <a:avLst/>
          </a:prstGeom>
          <a:noFill/>
          <a:ln>
            <a:noFill/>
          </a:ln>
        </p:spPr>
      </p:pic>
      <p:pic>
        <p:nvPicPr>
          <p:cNvPr id="96" name="Google Shape;96;p8"/>
          <p:cNvPicPr preferRelativeResize="0"/>
          <p:nvPr/>
        </p:nvPicPr>
        <p:blipFill rotWithShape="1">
          <a:blip r:embed="rId2">
            <a:alphaModFix/>
          </a:blip>
          <a:srcRect/>
          <a:stretch/>
        </p:blipFill>
        <p:spPr>
          <a:xfrm rot="5188986">
            <a:off x="7749924" y="2404532"/>
            <a:ext cx="2874654" cy="2896063"/>
          </a:xfrm>
          <a:prstGeom prst="rect">
            <a:avLst/>
          </a:prstGeom>
          <a:noFill/>
          <a:ln>
            <a:noFill/>
          </a:ln>
        </p:spPr>
      </p:pic>
      <p:pic>
        <p:nvPicPr>
          <p:cNvPr id="97" name="Google Shape;97;p8"/>
          <p:cNvPicPr preferRelativeResize="0"/>
          <p:nvPr/>
        </p:nvPicPr>
        <p:blipFill rotWithShape="1">
          <a:blip r:embed="rId3">
            <a:alphaModFix/>
          </a:blip>
          <a:srcRect/>
          <a:stretch/>
        </p:blipFill>
        <p:spPr>
          <a:xfrm rot="2027952">
            <a:off x="2623485" y="-1762247"/>
            <a:ext cx="4385323" cy="4385315"/>
          </a:xfrm>
          <a:prstGeom prst="rect">
            <a:avLst/>
          </a:prstGeom>
          <a:noFill/>
          <a:ln>
            <a:noFill/>
          </a:ln>
        </p:spPr>
      </p:pic>
      <p:pic>
        <p:nvPicPr>
          <p:cNvPr id="98" name="Google Shape;98;p8"/>
          <p:cNvPicPr preferRelativeResize="0"/>
          <p:nvPr/>
        </p:nvPicPr>
        <p:blipFill rotWithShape="1">
          <a:blip r:embed="rId4">
            <a:alphaModFix/>
          </a:blip>
          <a:srcRect/>
          <a:stretch/>
        </p:blipFill>
        <p:spPr>
          <a:xfrm rot="-9038810">
            <a:off x="7121987" y="-1687747"/>
            <a:ext cx="3417593" cy="3404461"/>
          </a:xfrm>
          <a:prstGeom prst="rect">
            <a:avLst/>
          </a:prstGeom>
          <a:noFill/>
          <a:ln>
            <a:noFill/>
          </a:ln>
        </p:spPr>
      </p:pic>
      <p:pic>
        <p:nvPicPr>
          <p:cNvPr id="99" name="Google Shape;99;p8"/>
          <p:cNvPicPr preferRelativeResize="0"/>
          <p:nvPr/>
        </p:nvPicPr>
        <p:blipFill rotWithShape="1">
          <a:blip r:embed="rId5">
            <a:alphaModFix/>
          </a:blip>
          <a:srcRect/>
          <a:stretch/>
        </p:blipFill>
        <p:spPr>
          <a:xfrm rot="8099977" flipH="1">
            <a:off x="740515" y="-1233258"/>
            <a:ext cx="2622945" cy="2657534"/>
          </a:xfrm>
          <a:prstGeom prst="rect">
            <a:avLst/>
          </a:prstGeom>
          <a:noFill/>
          <a:ln>
            <a:noFill/>
          </a:ln>
        </p:spPr>
      </p:pic>
      <p:pic>
        <p:nvPicPr>
          <p:cNvPr id="100" name="Google Shape;100;p8"/>
          <p:cNvPicPr preferRelativeResize="0"/>
          <p:nvPr/>
        </p:nvPicPr>
        <p:blipFill rotWithShape="1">
          <a:blip r:embed="rId5">
            <a:alphaModFix/>
          </a:blip>
          <a:srcRect/>
          <a:stretch/>
        </p:blipFill>
        <p:spPr>
          <a:xfrm rot="-1046385" flipH="1">
            <a:off x="1942656" y="3859266"/>
            <a:ext cx="2255934" cy="2285669"/>
          </a:xfrm>
          <a:prstGeom prst="rect">
            <a:avLst/>
          </a:prstGeom>
          <a:noFill/>
          <a:ln>
            <a:noFill/>
          </a:ln>
        </p:spPr>
      </p:pic>
      <p:pic>
        <p:nvPicPr>
          <p:cNvPr id="101" name="Google Shape;101;p8"/>
          <p:cNvPicPr preferRelativeResize="0"/>
          <p:nvPr/>
        </p:nvPicPr>
        <p:blipFill>
          <a:blip r:embed="rId6">
            <a:alphaModFix/>
          </a:blip>
          <a:stretch>
            <a:fillRect/>
          </a:stretch>
        </p:blipFill>
        <p:spPr>
          <a:xfrm rot="8664997">
            <a:off x="-1280576" y="1850711"/>
            <a:ext cx="2751419" cy="2751423"/>
          </a:xfrm>
          <a:prstGeom prst="rect">
            <a:avLst/>
          </a:prstGeom>
          <a:noFill/>
          <a:ln>
            <a:noFill/>
          </a:ln>
        </p:spPr>
      </p:pic>
      <p:pic>
        <p:nvPicPr>
          <p:cNvPr id="102" name="Google Shape;102;p8"/>
          <p:cNvPicPr preferRelativeResize="0"/>
          <p:nvPr/>
        </p:nvPicPr>
        <p:blipFill>
          <a:blip r:embed="rId7">
            <a:alphaModFix/>
          </a:blip>
          <a:stretch>
            <a:fillRect/>
          </a:stretch>
        </p:blipFill>
        <p:spPr>
          <a:xfrm rot="-1926655">
            <a:off x="1974970" y="-1285753"/>
            <a:ext cx="3100355" cy="3100352"/>
          </a:xfrm>
          <a:prstGeom prst="rect">
            <a:avLst/>
          </a:prstGeom>
          <a:noFill/>
          <a:ln>
            <a:noFill/>
          </a:ln>
        </p:spPr>
      </p:pic>
      <p:pic>
        <p:nvPicPr>
          <p:cNvPr id="103" name="Google Shape;103;p8"/>
          <p:cNvPicPr preferRelativeResize="0"/>
          <p:nvPr/>
        </p:nvPicPr>
        <p:blipFill rotWithShape="1">
          <a:blip r:embed="rId2">
            <a:alphaModFix/>
          </a:blip>
          <a:srcRect/>
          <a:stretch/>
        </p:blipFill>
        <p:spPr>
          <a:xfrm rot="-4625179">
            <a:off x="5306366" y="-1538657"/>
            <a:ext cx="3370302" cy="3370307"/>
          </a:xfrm>
          <a:prstGeom prst="rect">
            <a:avLst/>
          </a:prstGeom>
          <a:noFill/>
          <a:ln>
            <a:noFill/>
          </a:ln>
        </p:spPr>
      </p:pic>
      <p:pic>
        <p:nvPicPr>
          <p:cNvPr id="104" name="Google Shape;104;p8"/>
          <p:cNvPicPr preferRelativeResize="0"/>
          <p:nvPr/>
        </p:nvPicPr>
        <p:blipFill>
          <a:blip r:embed="rId7">
            <a:alphaModFix/>
          </a:blip>
          <a:stretch>
            <a:fillRect/>
          </a:stretch>
        </p:blipFill>
        <p:spPr>
          <a:xfrm rot="2535215">
            <a:off x="824645" y="3642710"/>
            <a:ext cx="3100356" cy="3100350"/>
          </a:xfrm>
          <a:prstGeom prst="rect">
            <a:avLst/>
          </a:prstGeom>
          <a:noFill/>
          <a:ln>
            <a:noFill/>
          </a:ln>
        </p:spPr>
      </p:pic>
      <p:pic>
        <p:nvPicPr>
          <p:cNvPr id="105" name="Google Shape;105;p8"/>
          <p:cNvPicPr preferRelativeResize="0"/>
          <p:nvPr/>
        </p:nvPicPr>
        <p:blipFill>
          <a:blip r:embed="rId6">
            <a:alphaModFix/>
          </a:blip>
          <a:stretch>
            <a:fillRect/>
          </a:stretch>
        </p:blipFill>
        <p:spPr>
          <a:xfrm rot="4500007">
            <a:off x="3159313" y="3961206"/>
            <a:ext cx="2702603" cy="27025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pic>
        <p:nvPicPr>
          <p:cNvPr id="123" name="Google Shape;123;p11"/>
          <p:cNvPicPr preferRelativeResize="0"/>
          <p:nvPr/>
        </p:nvPicPr>
        <p:blipFill rotWithShape="1">
          <a:blip r:embed="rId2">
            <a:alphaModFix/>
          </a:blip>
          <a:srcRect/>
          <a:stretch/>
        </p:blipFill>
        <p:spPr>
          <a:xfrm rot="4207871">
            <a:off x="-712795" y="-2433575"/>
            <a:ext cx="10395915" cy="10395802"/>
          </a:xfrm>
          <a:prstGeom prst="rect">
            <a:avLst/>
          </a:prstGeom>
          <a:noFill/>
          <a:ln>
            <a:noFill/>
          </a:ln>
        </p:spPr>
      </p:pic>
      <p:sp>
        <p:nvSpPr>
          <p:cNvPr id="124" name="Google Shape;124;p11"/>
          <p:cNvSpPr txBox="1">
            <a:spLocks noGrp="1"/>
          </p:cNvSpPr>
          <p:nvPr>
            <p:ph type="title" hasCustomPrompt="1"/>
          </p:nvPr>
        </p:nvSpPr>
        <p:spPr>
          <a:xfrm>
            <a:off x="1284000" y="1818125"/>
            <a:ext cx="6576000" cy="101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5" name="Google Shape;125;p11"/>
          <p:cNvSpPr txBox="1">
            <a:spLocks noGrp="1"/>
          </p:cNvSpPr>
          <p:nvPr>
            <p:ph type="subTitle" idx="1"/>
          </p:nvPr>
        </p:nvSpPr>
        <p:spPr>
          <a:xfrm>
            <a:off x="1284000" y="2948275"/>
            <a:ext cx="6576000" cy="3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5"/>
        <p:cNvGrpSpPr/>
        <p:nvPr/>
      </p:nvGrpSpPr>
      <p:grpSpPr>
        <a:xfrm>
          <a:off x="0" y="0"/>
          <a:ext cx="0" cy="0"/>
          <a:chOff x="0" y="0"/>
          <a:chExt cx="0" cy="0"/>
        </a:xfrm>
      </p:grpSpPr>
      <p:sp>
        <p:nvSpPr>
          <p:cNvPr id="146" name="Google Shape;146;p14"/>
          <p:cNvSpPr txBox="1">
            <a:spLocks noGrp="1"/>
          </p:cNvSpPr>
          <p:nvPr>
            <p:ph type="title"/>
          </p:nvPr>
        </p:nvSpPr>
        <p:spPr>
          <a:xfrm>
            <a:off x="721900" y="3372763"/>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7" name="Google Shape;147;p14"/>
          <p:cNvSpPr txBox="1">
            <a:spLocks noGrp="1"/>
          </p:cNvSpPr>
          <p:nvPr>
            <p:ph type="subTitle" idx="1"/>
          </p:nvPr>
        </p:nvSpPr>
        <p:spPr>
          <a:xfrm>
            <a:off x="721900" y="1162638"/>
            <a:ext cx="4441200" cy="214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9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148" name="Google Shape;148;p14"/>
          <p:cNvGrpSpPr/>
          <p:nvPr/>
        </p:nvGrpSpPr>
        <p:grpSpPr>
          <a:xfrm rot="5400000">
            <a:off x="3074119" y="-1073619"/>
            <a:ext cx="7978495" cy="7186981"/>
            <a:chOff x="805779" y="-467709"/>
            <a:chExt cx="7978495" cy="7186981"/>
          </a:xfrm>
        </p:grpSpPr>
        <p:grpSp>
          <p:nvGrpSpPr>
            <p:cNvPr id="149" name="Google Shape;149;p14"/>
            <p:cNvGrpSpPr/>
            <p:nvPr/>
          </p:nvGrpSpPr>
          <p:grpSpPr>
            <a:xfrm>
              <a:off x="805779" y="2"/>
              <a:ext cx="7978495" cy="6719270"/>
              <a:chOff x="805779" y="2"/>
              <a:chExt cx="7978495" cy="6719270"/>
            </a:xfrm>
          </p:grpSpPr>
          <p:pic>
            <p:nvPicPr>
              <p:cNvPr id="150" name="Google Shape;150;p14"/>
              <p:cNvPicPr preferRelativeResize="0"/>
              <p:nvPr/>
            </p:nvPicPr>
            <p:blipFill rotWithShape="1">
              <a:blip r:embed="rId2">
                <a:alphaModFix/>
              </a:blip>
              <a:srcRect/>
              <a:stretch/>
            </p:blipFill>
            <p:spPr>
              <a:xfrm rot="-9445406">
                <a:off x="1199008" y="2457876"/>
                <a:ext cx="2559507" cy="2559482"/>
              </a:xfrm>
              <a:prstGeom prst="rect">
                <a:avLst/>
              </a:prstGeom>
              <a:noFill/>
              <a:ln>
                <a:noFill/>
              </a:ln>
            </p:spPr>
          </p:pic>
          <p:pic>
            <p:nvPicPr>
              <p:cNvPr id="151" name="Google Shape;151;p14"/>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152" name="Google Shape;152;p14"/>
              <p:cNvPicPr preferRelativeResize="0"/>
              <p:nvPr/>
            </p:nvPicPr>
            <p:blipFill rotWithShape="1">
              <a:blip r:embed="rId4">
                <a:alphaModFix/>
              </a:blip>
              <a:srcRect/>
              <a:stretch/>
            </p:blipFill>
            <p:spPr>
              <a:xfrm rot="-4502834" flipH="1">
                <a:off x="5227684" y="3450738"/>
                <a:ext cx="3643089" cy="2398468"/>
              </a:xfrm>
              <a:prstGeom prst="rect">
                <a:avLst/>
              </a:prstGeom>
              <a:noFill/>
              <a:ln>
                <a:noFill/>
              </a:ln>
            </p:spPr>
          </p:pic>
          <p:pic>
            <p:nvPicPr>
              <p:cNvPr id="153" name="Google Shape;153;p14"/>
              <p:cNvPicPr preferRelativeResize="0"/>
              <p:nvPr/>
            </p:nvPicPr>
            <p:blipFill rotWithShape="1">
              <a:blip r:embed="rId5">
                <a:alphaModFix/>
              </a:blip>
              <a:srcRect/>
              <a:stretch/>
            </p:blipFill>
            <p:spPr>
              <a:xfrm rot="2699979">
                <a:off x="5940297" y="530023"/>
                <a:ext cx="2356030" cy="2356006"/>
              </a:xfrm>
              <a:prstGeom prst="rect">
                <a:avLst/>
              </a:prstGeom>
              <a:noFill/>
              <a:ln>
                <a:noFill/>
              </a:ln>
            </p:spPr>
          </p:pic>
          <p:pic>
            <p:nvPicPr>
              <p:cNvPr id="154" name="Google Shape;154;p14"/>
              <p:cNvPicPr preferRelativeResize="0"/>
              <p:nvPr/>
            </p:nvPicPr>
            <p:blipFill rotWithShape="1">
              <a:blip r:embed="rId6">
                <a:alphaModFix/>
              </a:blip>
              <a:srcRect/>
              <a:stretch/>
            </p:blipFill>
            <p:spPr>
              <a:xfrm rot="-7200010" flipH="1">
                <a:off x="1536686" y="1759717"/>
                <a:ext cx="1884151" cy="1908991"/>
              </a:xfrm>
              <a:prstGeom prst="rect">
                <a:avLst/>
              </a:prstGeom>
              <a:noFill/>
              <a:ln>
                <a:noFill/>
              </a:ln>
            </p:spPr>
          </p:pic>
          <p:pic>
            <p:nvPicPr>
              <p:cNvPr id="155" name="Google Shape;155;p14"/>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156" name="Google Shape;156;p14"/>
              <p:cNvPicPr preferRelativeResize="0"/>
              <p:nvPr/>
            </p:nvPicPr>
            <p:blipFill>
              <a:blip r:embed="rId7">
                <a:alphaModFix/>
              </a:blip>
              <a:stretch>
                <a:fillRect/>
              </a:stretch>
            </p:blipFill>
            <p:spPr>
              <a:xfrm rot="-7325558">
                <a:off x="3932100" y="2787087"/>
                <a:ext cx="1901025" cy="1901025"/>
              </a:xfrm>
              <a:prstGeom prst="rect">
                <a:avLst/>
              </a:prstGeom>
              <a:noFill/>
              <a:ln>
                <a:noFill/>
              </a:ln>
            </p:spPr>
          </p:pic>
          <p:pic>
            <p:nvPicPr>
              <p:cNvPr id="157" name="Google Shape;157;p14"/>
              <p:cNvPicPr preferRelativeResize="0"/>
              <p:nvPr/>
            </p:nvPicPr>
            <p:blipFill>
              <a:blip r:embed="rId8">
                <a:alphaModFix/>
              </a:blip>
              <a:stretch>
                <a:fillRect/>
              </a:stretch>
            </p:blipFill>
            <p:spPr>
              <a:xfrm rot="-1717224">
                <a:off x="1578432" y="397333"/>
                <a:ext cx="2227087" cy="2227087"/>
              </a:xfrm>
              <a:prstGeom prst="rect">
                <a:avLst/>
              </a:prstGeom>
              <a:noFill/>
              <a:ln>
                <a:noFill/>
              </a:ln>
            </p:spPr>
          </p:pic>
          <p:pic>
            <p:nvPicPr>
              <p:cNvPr id="158" name="Google Shape;158;p14"/>
              <p:cNvPicPr preferRelativeResize="0"/>
              <p:nvPr/>
            </p:nvPicPr>
            <p:blipFill rotWithShape="1">
              <a:blip r:embed="rId3">
                <a:alphaModFix/>
              </a:blip>
              <a:srcRect/>
              <a:stretch/>
            </p:blipFill>
            <p:spPr>
              <a:xfrm rot="-6786624">
                <a:off x="5924063" y="1842711"/>
                <a:ext cx="2128246" cy="2128251"/>
              </a:xfrm>
              <a:prstGeom prst="rect">
                <a:avLst/>
              </a:prstGeom>
              <a:noFill/>
              <a:ln>
                <a:noFill/>
              </a:ln>
            </p:spPr>
          </p:pic>
          <p:pic>
            <p:nvPicPr>
              <p:cNvPr id="159" name="Google Shape;159;p14"/>
              <p:cNvPicPr preferRelativeResize="0"/>
              <p:nvPr/>
            </p:nvPicPr>
            <p:blipFill rotWithShape="1">
              <a:blip r:embed="rId6">
                <a:alphaModFix/>
              </a:blip>
              <a:srcRect/>
              <a:stretch/>
            </p:blipFill>
            <p:spPr>
              <a:xfrm rot="9938371" flipH="1">
                <a:off x="2993343" y="3081659"/>
                <a:ext cx="1819940" cy="1843909"/>
              </a:xfrm>
              <a:prstGeom prst="rect">
                <a:avLst/>
              </a:prstGeom>
              <a:noFill/>
              <a:ln>
                <a:noFill/>
              </a:ln>
            </p:spPr>
          </p:pic>
        </p:grpSp>
        <p:grpSp>
          <p:nvGrpSpPr>
            <p:cNvPr id="160" name="Google Shape;160;p14"/>
            <p:cNvGrpSpPr/>
            <p:nvPr/>
          </p:nvGrpSpPr>
          <p:grpSpPr>
            <a:xfrm rot="10590709">
              <a:off x="1733991" y="-275091"/>
              <a:ext cx="6495281" cy="5374257"/>
              <a:chOff x="1986184" y="-58564"/>
              <a:chExt cx="7056980" cy="5839012"/>
            </a:xfrm>
          </p:grpSpPr>
          <p:pic>
            <p:nvPicPr>
              <p:cNvPr id="161" name="Google Shape;161;p14"/>
              <p:cNvPicPr preferRelativeResize="0"/>
              <p:nvPr/>
            </p:nvPicPr>
            <p:blipFill rotWithShape="1">
              <a:blip r:embed="rId2">
                <a:alphaModFix/>
              </a:blip>
              <a:srcRect/>
              <a:stretch/>
            </p:blipFill>
            <p:spPr>
              <a:xfrm rot="-6932157">
                <a:off x="2412826" y="2306637"/>
                <a:ext cx="2559505" cy="2559485"/>
              </a:xfrm>
              <a:prstGeom prst="rect">
                <a:avLst/>
              </a:prstGeom>
              <a:noFill/>
              <a:ln>
                <a:noFill/>
              </a:ln>
            </p:spPr>
          </p:pic>
          <p:pic>
            <p:nvPicPr>
              <p:cNvPr id="162" name="Google Shape;162;p14"/>
              <p:cNvPicPr preferRelativeResize="0"/>
              <p:nvPr/>
            </p:nvPicPr>
            <p:blipFill rotWithShape="1">
              <a:blip r:embed="rId3">
                <a:alphaModFix/>
              </a:blip>
              <a:srcRect/>
              <a:stretch/>
            </p:blipFill>
            <p:spPr>
              <a:xfrm rot="10799991">
                <a:off x="3233935" y="130996"/>
                <a:ext cx="1992950" cy="1992945"/>
              </a:xfrm>
              <a:prstGeom prst="rect">
                <a:avLst/>
              </a:prstGeom>
              <a:noFill/>
              <a:ln>
                <a:noFill/>
              </a:ln>
            </p:spPr>
          </p:pic>
          <p:pic>
            <p:nvPicPr>
              <p:cNvPr id="163" name="Google Shape;163;p14"/>
              <p:cNvPicPr preferRelativeResize="0"/>
              <p:nvPr/>
            </p:nvPicPr>
            <p:blipFill rotWithShape="1">
              <a:blip r:embed="rId4">
                <a:alphaModFix/>
              </a:blip>
              <a:srcRect/>
              <a:stretch/>
            </p:blipFill>
            <p:spPr>
              <a:xfrm rot="2237397">
                <a:off x="4808141" y="1998061"/>
                <a:ext cx="3150118" cy="3150119"/>
              </a:xfrm>
              <a:prstGeom prst="rect">
                <a:avLst/>
              </a:prstGeom>
              <a:noFill/>
              <a:ln>
                <a:noFill/>
              </a:ln>
            </p:spPr>
          </p:pic>
          <p:pic>
            <p:nvPicPr>
              <p:cNvPr id="164" name="Google Shape;164;p14"/>
              <p:cNvPicPr preferRelativeResize="0"/>
              <p:nvPr/>
            </p:nvPicPr>
            <p:blipFill rotWithShape="1">
              <a:blip r:embed="rId5">
                <a:alphaModFix/>
              </a:blip>
              <a:srcRect/>
              <a:stretch/>
            </p:blipFill>
            <p:spPr>
              <a:xfrm rot="-1109763">
                <a:off x="6374284" y="254302"/>
                <a:ext cx="2356029" cy="2356007"/>
              </a:xfrm>
              <a:prstGeom prst="rect">
                <a:avLst/>
              </a:prstGeom>
              <a:noFill/>
              <a:ln>
                <a:noFill/>
              </a:ln>
            </p:spPr>
          </p:pic>
          <p:pic>
            <p:nvPicPr>
              <p:cNvPr id="165" name="Google Shape;165;p14"/>
              <p:cNvPicPr preferRelativeResize="0"/>
              <p:nvPr/>
            </p:nvPicPr>
            <p:blipFill rotWithShape="1">
              <a:blip r:embed="rId6">
                <a:alphaModFix/>
              </a:blip>
              <a:srcRect/>
              <a:stretch/>
            </p:blipFill>
            <p:spPr>
              <a:xfrm rot="-7200010" flipH="1">
                <a:off x="3162032" y="1804160"/>
                <a:ext cx="1884151" cy="1908991"/>
              </a:xfrm>
              <a:prstGeom prst="rect">
                <a:avLst/>
              </a:prstGeom>
              <a:noFill/>
              <a:ln>
                <a:noFill/>
              </a:ln>
            </p:spPr>
          </p:pic>
          <p:pic>
            <p:nvPicPr>
              <p:cNvPr id="166" name="Google Shape;166;p14"/>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167" name="Google Shape;167;p14"/>
              <p:cNvPicPr preferRelativeResize="0"/>
              <p:nvPr/>
            </p:nvPicPr>
            <p:blipFill>
              <a:blip r:embed="rId7">
                <a:alphaModFix/>
              </a:blip>
              <a:stretch>
                <a:fillRect/>
              </a:stretch>
            </p:blipFill>
            <p:spPr>
              <a:xfrm rot="-7325558">
                <a:off x="3858092" y="2962368"/>
                <a:ext cx="1901025" cy="1901025"/>
              </a:xfrm>
              <a:prstGeom prst="rect">
                <a:avLst/>
              </a:prstGeom>
              <a:noFill/>
              <a:ln>
                <a:noFill/>
              </a:ln>
            </p:spPr>
          </p:pic>
          <p:pic>
            <p:nvPicPr>
              <p:cNvPr id="168" name="Google Shape;168;p14"/>
              <p:cNvPicPr preferRelativeResize="0"/>
              <p:nvPr/>
            </p:nvPicPr>
            <p:blipFill>
              <a:blip r:embed="rId8">
                <a:alphaModFix/>
              </a:blip>
              <a:stretch>
                <a:fillRect/>
              </a:stretch>
            </p:blipFill>
            <p:spPr>
              <a:xfrm rot="-1717224">
                <a:off x="3995593" y="1304319"/>
                <a:ext cx="2227087" cy="2227087"/>
              </a:xfrm>
              <a:prstGeom prst="rect">
                <a:avLst/>
              </a:prstGeom>
              <a:noFill/>
              <a:ln>
                <a:noFill/>
              </a:ln>
            </p:spPr>
          </p:pic>
          <p:pic>
            <p:nvPicPr>
              <p:cNvPr id="169" name="Google Shape;169;p14"/>
              <p:cNvPicPr preferRelativeResize="0"/>
              <p:nvPr/>
            </p:nvPicPr>
            <p:blipFill rotWithShape="1">
              <a:blip r:embed="rId3">
                <a:alphaModFix/>
              </a:blip>
              <a:srcRect/>
              <a:stretch/>
            </p:blipFill>
            <p:spPr>
              <a:xfrm rot="-6786609">
                <a:off x="5711558" y="1407318"/>
                <a:ext cx="2421006" cy="2420996"/>
              </a:xfrm>
              <a:prstGeom prst="rect">
                <a:avLst/>
              </a:prstGeom>
              <a:noFill/>
              <a:ln>
                <a:noFill/>
              </a:ln>
            </p:spPr>
          </p:pic>
          <p:pic>
            <p:nvPicPr>
              <p:cNvPr id="170" name="Google Shape;170;p14"/>
              <p:cNvPicPr preferRelativeResize="0"/>
              <p:nvPr/>
            </p:nvPicPr>
            <p:blipFill rotWithShape="1">
              <a:blip r:embed="rId6">
                <a:alphaModFix/>
              </a:blip>
              <a:srcRect/>
              <a:stretch/>
            </p:blipFill>
            <p:spPr>
              <a:xfrm rot="9938371" flipH="1">
                <a:off x="4971070" y="2213290"/>
                <a:ext cx="1819940" cy="1843909"/>
              </a:xfrm>
              <a:prstGeom prst="rect">
                <a:avLst/>
              </a:prstGeom>
              <a:noFill/>
              <a:ln>
                <a:noFill/>
              </a:ln>
            </p:spPr>
          </p:pic>
        </p:grpSp>
      </p:grpSp>
      <p:pic>
        <p:nvPicPr>
          <p:cNvPr id="171" name="Google Shape;171;p14"/>
          <p:cNvPicPr preferRelativeResize="0"/>
          <p:nvPr/>
        </p:nvPicPr>
        <p:blipFill rotWithShape="1">
          <a:blip r:embed="rId6">
            <a:alphaModFix/>
          </a:blip>
          <a:srcRect/>
          <a:stretch/>
        </p:blipFill>
        <p:spPr>
          <a:xfrm rot="4329079" flipH="1">
            <a:off x="-424171" y="-465615"/>
            <a:ext cx="1675083" cy="1697146"/>
          </a:xfrm>
          <a:prstGeom prst="rect">
            <a:avLst/>
          </a:prstGeom>
          <a:noFill/>
          <a:ln>
            <a:noFill/>
          </a:ln>
        </p:spPr>
      </p:pic>
      <p:pic>
        <p:nvPicPr>
          <p:cNvPr id="172" name="Google Shape;172;p14"/>
          <p:cNvPicPr preferRelativeResize="0"/>
          <p:nvPr/>
        </p:nvPicPr>
        <p:blipFill rotWithShape="1">
          <a:blip r:embed="rId3">
            <a:alphaModFix/>
          </a:blip>
          <a:srcRect/>
          <a:stretch/>
        </p:blipFill>
        <p:spPr>
          <a:xfrm rot="-10233731">
            <a:off x="-656146" y="3752271"/>
            <a:ext cx="2187469" cy="21874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3"/>
        <p:cNvGrpSpPr/>
        <p:nvPr/>
      </p:nvGrpSpPr>
      <p:grpSpPr>
        <a:xfrm>
          <a:off x="0" y="0"/>
          <a:ext cx="0" cy="0"/>
          <a:chOff x="0" y="0"/>
          <a:chExt cx="0" cy="0"/>
        </a:xfrm>
      </p:grpSpPr>
      <p:sp>
        <p:nvSpPr>
          <p:cNvPr id="174" name="Google Shape;174;p15"/>
          <p:cNvSpPr txBox="1">
            <a:spLocks noGrp="1"/>
          </p:cNvSpPr>
          <p:nvPr>
            <p:ph type="subTitle" idx="1"/>
          </p:nvPr>
        </p:nvSpPr>
        <p:spPr>
          <a:xfrm>
            <a:off x="1092300" y="2392700"/>
            <a:ext cx="2907600" cy="1354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5"/>
          <p:cNvSpPr txBox="1">
            <a:spLocks noGrp="1"/>
          </p:cNvSpPr>
          <p:nvPr>
            <p:ph type="title"/>
          </p:nvPr>
        </p:nvSpPr>
        <p:spPr>
          <a:xfrm>
            <a:off x="1794300" y="1396600"/>
            <a:ext cx="2205600" cy="810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76" name="Google Shape;176;p15"/>
          <p:cNvPicPr preferRelativeResize="0"/>
          <p:nvPr/>
        </p:nvPicPr>
        <p:blipFill rotWithShape="1">
          <a:blip r:embed="rId2">
            <a:alphaModFix/>
          </a:blip>
          <a:srcRect/>
          <a:stretch/>
        </p:blipFill>
        <p:spPr>
          <a:xfrm rot="3439747" flipH="1">
            <a:off x="7561633" y="-1744205"/>
            <a:ext cx="3221451" cy="3387875"/>
          </a:xfrm>
          <a:prstGeom prst="rect">
            <a:avLst/>
          </a:prstGeom>
          <a:noFill/>
          <a:ln>
            <a:noFill/>
          </a:ln>
        </p:spPr>
      </p:pic>
      <p:pic>
        <p:nvPicPr>
          <p:cNvPr id="177" name="Google Shape;177;p15"/>
          <p:cNvPicPr preferRelativeResize="0"/>
          <p:nvPr/>
        </p:nvPicPr>
        <p:blipFill rotWithShape="1">
          <a:blip r:embed="rId3">
            <a:alphaModFix/>
          </a:blip>
          <a:srcRect/>
          <a:stretch/>
        </p:blipFill>
        <p:spPr>
          <a:xfrm rot="-7167356">
            <a:off x="7942468" y="1389334"/>
            <a:ext cx="3031028" cy="3259109"/>
          </a:xfrm>
          <a:prstGeom prst="rect">
            <a:avLst/>
          </a:prstGeom>
          <a:noFill/>
          <a:ln>
            <a:noFill/>
          </a:ln>
        </p:spPr>
      </p:pic>
      <p:pic>
        <p:nvPicPr>
          <p:cNvPr id="178" name="Google Shape;178;p15"/>
          <p:cNvPicPr preferRelativeResize="0"/>
          <p:nvPr/>
        </p:nvPicPr>
        <p:blipFill>
          <a:blip r:embed="rId4">
            <a:alphaModFix/>
          </a:blip>
          <a:stretch>
            <a:fillRect/>
          </a:stretch>
        </p:blipFill>
        <p:spPr>
          <a:xfrm rot="5102698" flipH="1">
            <a:off x="-1369297" y="-1072233"/>
            <a:ext cx="2997317" cy="3303046"/>
          </a:xfrm>
          <a:prstGeom prst="rect">
            <a:avLst/>
          </a:prstGeom>
          <a:noFill/>
          <a:ln>
            <a:noFill/>
          </a:ln>
        </p:spPr>
      </p:pic>
      <p:pic>
        <p:nvPicPr>
          <p:cNvPr id="179" name="Google Shape;179;p15"/>
          <p:cNvPicPr preferRelativeResize="0"/>
          <p:nvPr/>
        </p:nvPicPr>
        <p:blipFill>
          <a:blip r:embed="rId5">
            <a:alphaModFix/>
          </a:blip>
          <a:stretch>
            <a:fillRect/>
          </a:stretch>
        </p:blipFill>
        <p:spPr>
          <a:xfrm rot="178220" flipH="1">
            <a:off x="4702290" y="-2203772"/>
            <a:ext cx="3875322" cy="3503498"/>
          </a:xfrm>
          <a:prstGeom prst="rect">
            <a:avLst/>
          </a:prstGeom>
          <a:noFill/>
          <a:ln>
            <a:noFill/>
          </a:ln>
        </p:spPr>
      </p:pic>
      <p:pic>
        <p:nvPicPr>
          <p:cNvPr id="180" name="Google Shape;180;p15"/>
          <p:cNvPicPr preferRelativeResize="0"/>
          <p:nvPr/>
        </p:nvPicPr>
        <p:blipFill rotWithShape="1">
          <a:blip r:embed="rId3">
            <a:alphaModFix/>
          </a:blip>
          <a:srcRect/>
          <a:stretch/>
        </p:blipFill>
        <p:spPr>
          <a:xfrm rot="9601557">
            <a:off x="40443" y="-1877089"/>
            <a:ext cx="3117703" cy="2956126"/>
          </a:xfrm>
          <a:prstGeom prst="rect">
            <a:avLst/>
          </a:prstGeom>
          <a:noFill/>
          <a:ln>
            <a:noFill/>
          </a:ln>
        </p:spPr>
      </p:pic>
      <p:pic>
        <p:nvPicPr>
          <p:cNvPr id="181" name="Google Shape;181;p15"/>
          <p:cNvPicPr preferRelativeResize="0"/>
          <p:nvPr/>
        </p:nvPicPr>
        <p:blipFill rotWithShape="1">
          <a:blip r:embed="rId6">
            <a:alphaModFix/>
          </a:blip>
          <a:srcRect/>
          <a:stretch/>
        </p:blipFill>
        <p:spPr>
          <a:xfrm rot="-6563011" flipH="1">
            <a:off x="7498161" y="1631645"/>
            <a:ext cx="3742539" cy="4065629"/>
          </a:xfrm>
          <a:prstGeom prst="rect">
            <a:avLst/>
          </a:prstGeom>
          <a:noFill/>
          <a:ln>
            <a:noFill/>
          </a:ln>
        </p:spPr>
      </p:pic>
      <p:pic>
        <p:nvPicPr>
          <p:cNvPr id="182" name="Google Shape;182;p15"/>
          <p:cNvPicPr preferRelativeResize="0"/>
          <p:nvPr/>
        </p:nvPicPr>
        <p:blipFill rotWithShape="1">
          <a:blip r:embed="rId2">
            <a:alphaModFix/>
          </a:blip>
          <a:srcRect/>
          <a:stretch/>
        </p:blipFill>
        <p:spPr>
          <a:xfrm rot="-6601933" flipH="1">
            <a:off x="-1909972" y="2456616"/>
            <a:ext cx="2906157" cy="3176455"/>
          </a:xfrm>
          <a:prstGeom prst="rect">
            <a:avLst/>
          </a:prstGeom>
          <a:noFill/>
          <a:ln>
            <a:noFill/>
          </a:ln>
        </p:spPr>
      </p:pic>
      <p:pic>
        <p:nvPicPr>
          <p:cNvPr id="183" name="Google Shape;183;p15"/>
          <p:cNvPicPr preferRelativeResize="0"/>
          <p:nvPr/>
        </p:nvPicPr>
        <p:blipFill rotWithShape="1">
          <a:blip r:embed="rId7">
            <a:alphaModFix/>
          </a:blip>
          <a:srcRect/>
          <a:stretch/>
        </p:blipFill>
        <p:spPr>
          <a:xfrm rot="7906013" flipH="1">
            <a:off x="-1186638" y="3292536"/>
            <a:ext cx="3566086" cy="3631455"/>
          </a:xfrm>
          <a:prstGeom prst="rect">
            <a:avLst/>
          </a:prstGeom>
          <a:noFill/>
          <a:ln>
            <a:noFill/>
          </a:ln>
        </p:spPr>
      </p:pic>
      <p:pic>
        <p:nvPicPr>
          <p:cNvPr id="184" name="Google Shape;184;p15"/>
          <p:cNvPicPr preferRelativeResize="0"/>
          <p:nvPr/>
        </p:nvPicPr>
        <p:blipFill rotWithShape="1">
          <a:blip r:embed="rId3">
            <a:alphaModFix/>
          </a:blip>
          <a:srcRect/>
          <a:stretch/>
        </p:blipFill>
        <p:spPr>
          <a:xfrm rot="-687556">
            <a:off x="6222448" y="3712963"/>
            <a:ext cx="2486016" cy="2297968"/>
          </a:xfrm>
          <a:prstGeom prst="rect">
            <a:avLst/>
          </a:prstGeom>
          <a:noFill/>
          <a:ln>
            <a:noFill/>
          </a:ln>
        </p:spPr>
      </p:pic>
      <p:pic>
        <p:nvPicPr>
          <p:cNvPr id="185" name="Google Shape;185;p15"/>
          <p:cNvPicPr preferRelativeResize="0"/>
          <p:nvPr/>
        </p:nvPicPr>
        <p:blipFill>
          <a:blip r:embed="rId4">
            <a:alphaModFix/>
          </a:blip>
          <a:stretch>
            <a:fillRect/>
          </a:stretch>
        </p:blipFill>
        <p:spPr>
          <a:xfrm rot="-10501844" flipH="1">
            <a:off x="7808489" y="456755"/>
            <a:ext cx="3042902" cy="2754261"/>
          </a:xfrm>
          <a:prstGeom prst="rect">
            <a:avLst/>
          </a:prstGeom>
          <a:noFill/>
          <a:ln>
            <a:noFill/>
          </a:ln>
        </p:spPr>
      </p:pic>
      <p:pic>
        <p:nvPicPr>
          <p:cNvPr id="186" name="Google Shape;186;p15"/>
          <p:cNvPicPr preferRelativeResize="0"/>
          <p:nvPr/>
        </p:nvPicPr>
        <p:blipFill>
          <a:blip r:embed="rId5">
            <a:alphaModFix/>
          </a:blip>
          <a:stretch>
            <a:fillRect/>
          </a:stretch>
        </p:blipFill>
        <p:spPr>
          <a:xfrm rot="-4235243" flipH="1">
            <a:off x="7763795" y="3491623"/>
            <a:ext cx="3132319" cy="3402551"/>
          </a:xfrm>
          <a:prstGeom prst="rect">
            <a:avLst/>
          </a:prstGeom>
          <a:noFill/>
          <a:ln>
            <a:noFill/>
          </a:ln>
        </p:spPr>
      </p:pic>
      <p:pic>
        <p:nvPicPr>
          <p:cNvPr id="187" name="Google Shape;187;p15"/>
          <p:cNvPicPr preferRelativeResize="0"/>
          <p:nvPr/>
        </p:nvPicPr>
        <p:blipFill>
          <a:blip r:embed="rId4">
            <a:alphaModFix/>
          </a:blip>
          <a:stretch>
            <a:fillRect/>
          </a:stretch>
        </p:blipFill>
        <p:spPr>
          <a:xfrm rot="-6396814" flipH="1">
            <a:off x="4896968" y="4366028"/>
            <a:ext cx="2723132" cy="29727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hivo"/>
              <a:buChar char="●"/>
              <a:defRPr>
                <a:solidFill>
                  <a:schemeClr val="lt2"/>
                </a:solidFill>
                <a:latin typeface="Chivo"/>
                <a:ea typeface="Chivo"/>
                <a:cs typeface="Chivo"/>
                <a:sym typeface="Chivo"/>
              </a:defRPr>
            </a:lvl1pPr>
            <a:lvl2pPr marL="914400" lvl="1"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2pPr>
            <a:lvl3pPr marL="1371600" lvl="2"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3pPr>
            <a:lvl4pPr marL="1828800" lvl="3"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4pPr>
            <a:lvl5pPr marL="2286000" lvl="4"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5pPr>
            <a:lvl6pPr marL="2743200" lvl="5"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6pPr>
            <a:lvl7pPr marL="3200400" lvl="6"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7pPr>
            <a:lvl8pPr marL="3657600" lvl="7"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8pPr>
            <a:lvl9pPr marL="4114800" lvl="8" indent="-317500">
              <a:lnSpc>
                <a:spcPct val="115000"/>
              </a:lnSpc>
              <a:spcBef>
                <a:spcPts val="1600"/>
              </a:spcBef>
              <a:spcAft>
                <a:spcPts val="1600"/>
              </a:spcAft>
              <a:buClr>
                <a:schemeClr val="lt2"/>
              </a:buClr>
              <a:buSzPts val="1400"/>
              <a:buFont typeface="Chivo"/>
              <a:buChar char="■"/>
              <a:defRPr>
                <a:solidFill>
                  <a:schemeClr val="lt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7" r:id="rId6"/>
    <p:sldLayoutId id="2147483658" r:id="rId7"/>
    <p:sldLayoutId id="2147483660" r:id="rId8"/>
    <p:sldLayoutId id="2147483661" r:id="rId9"/>
    <p:sldLayoutId id="2147483662" r:id="rId10"/>
    <p:sldLayoutId id="2147483663" r:id="rId11"/>
    <p:sldLayoutId id="2147483668" r:id="rId12"/>
    <p:sldLayoutId id="2147483672" r:id="rId13"/>
    <p:sldLayoutId id="2147483673" r:id="rId14"/>
    <p:sldLayoutId id="214748367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1"/>
          <p:cNvSpPr txBox="1">
            <a:spLocks noGrp="1"/>
          </p:cNvSpPr>
          <p:nvPr>
            <p:ph type="ctrTitle"/>
          </p:nvPr>
        </p:nvSpPr>
        <p:spPr>
          <a:xfrm>
            <a:off x="1669825" y="1614263"/>
            <a:ext cx="5804400" cy="156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Gut Punch:</a:t>
            </a:r>
            <a:br>
              <a:rPr lang="en" sz="4400" dirty="0"/>
            </a:br>
            <a:r>
              <a:rPr lang="en" sz="3800" dirty="0"/>
              <a:t>Pediatric blunt abdominal trauma</a:t>
            </a:r>
            <a:endParaRPr sz="3800" dirty="0"/>
          </a:p>
        </p:txBody>
      </p:sp>
      <p:sp>
        <p:nvSpPr>
          <p:cNvPr id="367" name="Google Shape;367;p31"/>
          <p:cNvSpPr txBox="1">
            <a:spLocks noGrp="1"/>
          </p:cNvSpPr>
          <p:nvPr>
            <p:ph type="subTitle" idx="1"/>
          </p:nvPr>
        </p:nvSpPr>
        <p:spPr>
          <a:xfrm>
            <a:off x="2392500" y="3295228"/>
            <a:ext cx="4359000" cy="10458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Dina </a:t>
            </a:r>
            <a:r>
              <a:rPr lang="en" sz="2000" b="1" dirty="0" err="1"/>
              <a:t>Wallin</a:t>
            </a:r>
            <a:r>
              <a:rPr lang="en" sz="2000" b="1" dirty="0"/>
              <a:t>, MD</a:t>
            </a:r>
          </a:p>
          <a:p>
            <a:pPr marL="0" lvl="0" indent="0" algn="ctr" rtl="0">
              <a:spcBef>
                <a:spcPts val="0"/>
              </a:spcBef>
              <a:spcAft>
                <a:spcPts val="0"/>
              </a:spcAft>
              <a:buNone/>
            </a:pPr>
            <a:r>
              <a:rPr lang="en"/>
              <a:t>February 19, </a:t>
            </a:r>
            <a:r>
              <a:rPr lang="en" dirty="0"/>
              <a:t>2024</a:t>
            </a:r>
          </a:p>
          <a:p>
            <a:pPr marL="0" lvl="0" indent="0" algn="ctr" rtl="0">
              <a:spcBef>
                <a:spcPts val="0"/>
              </a:spcBef>
              <a:spcAft>
                <a:spcPts val="0"/>
              </a:spcAft>
              <a:buNone/>
            </a:pPr>
            <a:r>
              <a:rPr lang="en" dirty="0"/>
              <a:t>UCSF-San Francisco General Hospital</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05 at 3.08.40 PM.png">
            <a:extLst>
              <a:ext uri="{FF2B5EF4-FFF2-40B4-BE49-F238E27FC236}">
                <a16:creationId xmlns:a16="http://schemas.microsoft.com/office/drawing/2014/main" id="{C945626D-FE39-8FF8-D6C1-31144C4C0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198" y="17542"/>
            <a:ext cx="3875604" cy="5108416"/>
          </a:xfrm>
          <a:prstGeom prst="rect">
            <a:avLst/>
          </a:prstGeom>
        </p:spPr>
      </p:pic>
    </p:spTree>
    <p:extLst>
      <p:ext uri="{BB962C8B-B14F-4D97-AF65-F5344CB8AC3E}">
        <p14:creationId xmlns:p14="http://schemas.microsoft.com/office/powerpoint/2010/main" val="143102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0E4C-72DB-A7B2-6037-BF7B545AB14B}"/>
              </a:ext>
            </a:extLst>
          </p:cNvPr>
          <p:cNvSpPr>
            <a:spLocks noGrp="1"/>
          </p:cNvSpPr>
          <p:nvPr>
            <p:ph type="title"/>
          </p:nvPr>
        </p:nvSpPr>
        <p:spPr/>
        <p:txBody>
          <a:bodyPr/>
          <a:lstStyle/>
          <a:p>
            <a:r>
              <a:rPr lang="en-US" dirty="0"/>
              <a:t>Seven questions:</a:t>
            </a:r>
          </a:p>
        </p:txBody>
      </p:sp>
      <p:sp>
        <p:nvSpPr>
          <p:cNvPr id="3" name="Text Placeholder 2">
            <a:extLst>
              <a:ext uri="{FF2B5EF4-FFF2-40B4-BE49-F238E27FC236}">
                <a16:creationId xmlns:a16="http://schemas.microsoft.com/office/drawing/2014/main" id="{990366B0-0A5C-9906-25E6-F91DA7CBCF51}"/>
              </a:ext>
            </a:extLst>
          </p:cNvPr>
          <p:cNvSpPr>
            <a:spLocks noGrp="1"/>
          </p:cNvSpPr>
          <p:nvPr>
            <p:ph type="body" idx="1"/>
          </p:nvPr>
        </p:nvSpPr>
        <p:spPr>
          <a:xfrm>
            <a:off x="720000" y="1152475"/>
            <a:ext cx="4841704" cy="3416400"/>
          </a:xfrm>
        </p:spPr>
        <p:txBody>
          <a:bodyPr/>
          <a:lstStyle/>
          <a:p>
            <a:r>
              <a:rPr lang="en-US" sz="1800" dirty="0"/>
              <a:t>Abdominal wall trauma/seatbelt sign?</a:t>
            </a:r>
          </a:p>
          <a:p>
            <a:r>
              <a:rPr lang="en-US" sz="1800" dirty="0"/>
              <a:t>GCS &lt; 14?</a:t>
            </a:r>
          </a:p>
          <a:p>
            <a:r>
              <a:rPr lang="en-US" sz="1800" dirty="0"/>
              <a:t>Abdominal tenderness?</a:t>
            </a:r>
          </a:p>
          <a:p>
            <a:r>
              <a:rPr lang="en-US" sz="1800" dirty="0"/>
              <a:t>Thoracic wall trauma?</a:t>
            </a:r>
          </a:p>
          <a:p>
            <a:r>
              <a:rPr lang="en-US" sz="1800" dirty="0"/>
              <a:t>Abdominal pain?</a:t>
            </a:r>
          </a:p>
          <a:p>
            <a:r>
              <a:rPr lang="en-US" sz="1800" dirty="0"/>
              <a:t>Absent or decreased breath sounds?</a:t>
            </a:r>
          </a:p>
          <a:p>
            <a:r>
              <a:rPr lang="en-US" sz="1800" dirty="0"/>
              <a:t>Vomiting?</a:t>
            </a:r>
          </a:p>
          <a:p>
            <a:pPr lvl="1"/>
            <a:r>
              <a:rPr lang="en-US" sz="1800" b="1" dirty="0"/>
              <a:t>0.1% chance of IAI-I</a:t>
            </a:r>
          </a:p>
          <a:p>
            <a:pPr lvl="1"/>
            <a:r>
              <a:rPr lang="en-US" sz="1800" dirty="0"/>
              <a:t>Sensitivity </a:t>
            </a:r>
            <a:r>
              <a:rPr lang="en-US" sz="1800" b="1" dirty="0"/>
              <a:t>97%</a:t>
            </a:r>
            <a:r>
              <a:rPr lang="en-US" sz="1800" dirty="0"/>
              <a:t>, specificity 43%</a:t>
            </a:r>
          </a:p>
        </p:txBody>
      </p:sp>
      <p:pic>
        <p:nvPicPr>
          <p:cNvPr id="4" name="Picture 3">
            <a:extLst>
              <a:ext uri="{FF2B5EF4-FFF2-40B4-BE49-F238E27FC236}">
                <a16:creationId xmlns:a16="http://schemas.microsoft.com/office/drawing/2014/main" id="{C729B84F-4B1C-0105-2AB9-9F48C8EE30F9}"/>
              </a:ext>
            </a:extLst>
          </p:cNvPr>
          <p:cNvPicPr>
            <a:picLocks noChangeAspect="1"/>
          </p:cNvPicPr>
          <p:nvPr/>
        </p:nvPicPr>
        <p:blipFill>
          <a:blip r:embed="rId3"/>
          <a:stretch>
            <a:fillRect/>
          </a:stretch>
        </p:blipFill>
        <p:spPr>
          <a:xfrm>
            <a:off x="6698104" y="1465614"/>
            <a:ext cx="2212272" cy="2212272"/>
          </a:xfrm>
          <a:prstGeom prst="rect">
            <a:avLst/>
          </a:prstGeom>
        </p:spPr>
      </p:pic>
    </p:spTree>
    <p:extLst>
      <p:ext uri="{BB962C8B-B14F-4D97-AF65-F5344CB8AC3E}">
        <p14:creationId xmlns:p14="http://schemas.microsoft.com/office/powerpoint/2010/main" val="14063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D33F-371B-E1D0-FD72-1DB20C3037A5}"/>
              </a:ext>
            </a:extLst>
          </p:cNvPr>
          <p:cNvSpPr>
            <a:spLocks noGrp="1"/>
          </p:cNvSpPr>
          <p:nvPr>
            <p:ph type="title"/>
          </p:nvPr>
        </p:nvSpPr>
        <p:spPr>
          <a:xfrm>
            <a:off x="1388100" y="2021605"/>
            <a:ext cx="6367800" cy="1398000"/>
          </a:xfrm>
        </p:spPr>
        <p:txBody>
          <a:bodyPr/>
          <a:lstStyle/>
          <a:p>
            <a:pPr algn="l"/>
            <a:r>
              <a:rPr lang="en-US" sz="2400" dirty="0"/>
              <a:t>1. If a patient cannot be ruled out by the decision instrument, </a:t>
            </a:r>
            <a:r>
              <a:rPr lang="en-US" sz="2400" b="1" dirty="0"/>
              <a:t>this does not mean that the patient </a:t>
            </a:r>
            <a:r>
              <a:rPr lang="en-US" sz="2400" b="1" i="1" u="sng" dirty="0"/>
              <a:t>needs</a:t>
            </a:r>
            <a:r>
              <a:rPr lang="en-US" sz="2400" b="1" dirty="0"/>
              <a:t> a scan.</a:t>
            </a:r>
            <a:br>
              <a:rPr lang="en-US" sz="2400" b="1" dirty="0"/>
            </a:br>
            <a:br>
              <a:rPr lang="en-US" sz="2400" dirty="0"/>
            </a:br>
            <a:br>
              <a:rPr lang="en-US" sz="2400" dirty="0"/>
            </a:br>
            <a:endParaRPr lang="en-US" sz="2400" dirty="0"/>
          </a:p>
        </p:txBody>
      </p:sp>
    </p:spTree>
    <p:extLst>
      <p:ext uri="{BB962C8B-B14F-4D97-AF65-F5344CB8AC3E}">
        <p14:creationId xmlns:p14="http://schemas.microsoft.com/office/powerpoint/2010/main" val="60436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D33F-371B-E1D0-FD72-1DB20C3037A5}"/>
              </a:ext>
            </a:extLst>
          </p:cNvPr>
          <p:cNvSpPr>
            <a:spLocks noGrp="1"/>
          </p:cNvSpPr>
          <p:nvPr>
            <p:ph type="title"/>
          </p:nvPr>
        </p:nvSpPr>
        <p:spPr>
          <a:xfrm>
            <a:off x="1388100" y="2021605"/>
            <a:ext cx="6367800" cy="1398000"/>
          </a:xfrm>
        </p:spPr>
        <p:txBody>
          <a:bodyPr/>
          <a:lstStyle/>
          <a:p>
            <a:pPr algn="l"/>
            <a:r>
              <a:rPr lang="en-US" sz="2400" dirty="0"/>
              <a:t>1. If a patient cannot be ruled out by the decision instrument, </a:t>
            </a:r>
            <a:r>
              <a:rPr lang="en-US" sz="2400" b="1" dirty="0"/>
              <a:t>this does not mean that the patient </a:t>
            </a:r>
            <a:r>
              <a:rPr lang="en-US" sz="2400" b="1" i="1" u="sng" dirty="0"/>
              <a:t>needs</a:t>
            </a:r>
            <a:r>
              <a:rPr lang="en-US" sz="2400" b="1" dirty="0"/>
              <a:t> a scan.</a:t>
            </a:r>
            <a:br>
              <a:rPr lang="en-US" sz="2400" b="1" dirty="0"/>
            </a:br>
            <a:br>
              <a:rPr lang="en-US" sz="2400" dirty="0"/>
            </a:br>
            <a:r>
              <a:rPr lang="en-US" sz="2400" dirty="0"/>
              <a:t>2. This decision rule is </a:t>
            </a:r>
            <a:r>
              <a:rPr lang="en-US" sz="2400" i="1" u="sng" dirty="0"/>
              <a:t>not</a:t>
            </a:r>
            <a:r>
              <a:rPr lang="en-US" sz="2400" dirty="0"/>
              <a:t> intended for non-accidental trauma.</a:t>
            </a:r>
          </a:p>
        </p:txBody>
      </p:sp>
    </p:spTree>
    <p:extLst>
      <p:ext uri="{BB962C8B-B14F-4D97-AF65-F5344CB8AC3E}">
        <p14:creationId xmlns:p14="http://schemas.microsoft.com/office/powerpoint/2010/main" val="205977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Rules rule!</a:t>
            </a:r>
            <a:endParaRPr sz="2400" dirty="0"/>
          </a:p>
        </p:txBody>
      </p:sp>
      <p:pic>
        <p:nvPicPr>
          <p:cNvPr id="448" name="Google Shape;448;p39"/>
          <p:cNvPicPr preferRelativeResize="0"/>
          <p:nvPr/>
        </p:nvPicPr>
        <p:blipFill rotWithShape="1">
          <a:blip r:embed="rId3">
            <a:alphaModFix/>
          </a:blip>
          <a:srcRect t="768" b="758"/>
          <a:stretch/>
        </p:blipFill>
        <p:spPr>
          <a:xfrm>
            <a:off x="1403341" y="1503809"/>
            <a:ext cx="969715" cy="954875"/>
          </a:xfrm>
          <a:prstGeom prst="rect">
            <a:avLst/>
          </a:prstGeom>
          <a:noFill/>
          <a:ln>
            <a:noFill/>
          </a:ln>
        </p:spPr>
      </p:pic>
    </p:spTree>
    <p:extLst>
      <p:ext uri="{BB962C8B-B14F-4D97-AF65-F5344CB8AC3E}">
        <p14:creationId xmlns:p14="http://schemas.microsoft.com/office/powerpoint/2010/main" val="289934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7F54C-29CA-428C-E053-52517157412D}"/>
              </a:ext>
            </a:extLst>
          </p:cNvPr>
          <p:cNvSpPr>
            <a:spLocks noGrp="1"/>
          </p:cNvSpPr>
          <p:nvPr>
            <p:ph type="title" idx="2"/>
          </p:nvPr>
        </p:nvSpPr>
        <p:spPr>
          <a:xfrm>
            <a:off x="3241124" y="2150850"/>
            <a:ext cx="3150900" cy="841800"/>
          </a:xfrm>
        </p:spPr>
        <p:txBody>
          <a:bodyPr/>
          <a:lstStyle/>
          <a:p>
            <a:r>
              <a:rPr lang="en-US" sz="8800" b="1" dirty="0"/>
              <a:t>LABS</a:t>
            </a:r>
            <a:endParaRPr lang="en-US" b="1" dirty="0"/>
          </a:p>
        </p:txBody>
      </p:sp>
    </p:spTree>
    <p:extLst>
      <p:ext uri="{BB962C8B-B14F-4D97-AF65-F5344CB8AC3E}">
        <p14:creationId xmlns:p14="http://schemas.microsoft.com/office/powerpoint/2010/main" val="285734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01752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Hematuria</a:t>
            </a:r>
            <a:endParaRPr sz="4000" dirty="0"/>
          </a:p>
        </p:txBody>
      </p:sp>
      <p:sp>
        <p:nvSpPr>
          <p:cNvPr id="419" name="Google Shape;419;p37"/>
          <p:cNvSpPr txBox="1">
            <a:spLocks noGrp="1"/>
          </p:cNvSpPr>
          <p:nvPr>
            <p:ph type="body" idx="1"/>
          </p:nvPr>
        </p:nvSpPr>
        <p:spPr>
          <a:xfrm>
            <a:off x="3017520" y="1021080"/>
            <a:ext cx="512702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2800" dirty="0"/>
              <a:t>Microscopic (&gt; 5 RBC/</a:t>
            </a:r>
            <a:r>
              <a:rPr lang="en-US" sz="2800" dirty="0" err="1"/>
              <a:t>hpf</a:t>
            </a:r>
            <a:r>
              <a:rPr lang="en-US" sz="2800" dirty="0"/>
              <a:t>): </a:t>
            </a:r>
            <a:r>
              <a:rPr lang="en-US" sz="2800" b="1" dirty="0"/>
              <a:t>OR 4.8 </a:t>
            </a:r>
            <a:r>
              <a:rPr lang="en-US" sz="2800" dirty="0"/>
              <a:t>for IAI</a:t>
            </a:r>
          </a:p>
          <a:p>
            <a:pPr marL="241300" lvl="0" indent="-215900" algn="l" rtl="0">
              <a:spcBef>
                <a:spcPts val="0"/>
              </a:spcBef>
              <a:spcAft>
                <a:spcPts val="0"/>
              </a:spcAft>
              <a:buClr>
                <a:schemeClr val="dk2"/>
              </a:buClr>
              <a:buSzPts val="1400"/>
              <a:buChar char="●"/>
            </a:pPr>
            <a:r>
              <a:rPr lang="en-US" sz="2800" dirty="0"/>
              <a:t>Gross: </a:t>
            </a:r>
            <a:r>
              <a:rPr lang="en-US" sz="2800" b="1" dirty="0"/>
              <a:t>OR 5.8</a:t>
            </a:r>
          </a:p>
          <a:p>
            <a:pPr marL="241300" lvl="0" indent="-215900" algn="l" rtl="0">
              <a:spcBef>
                <a:spcPts val="0"/>
              </a:spcBef>
              <a:spcAft>
                <a:spcPts val="0"/>
              </a:spcAft>
              <a:buClr>
                <a:schemeClr val="dk2"/>
              </a:buClr>
              <a:buSzPts val="1400"/>
              <a:buChar char="●"/>
            </a:pPr>
            <a:r>
              <a:rPr lang="en-US" sz="2800" b="1" dirty="0"/>
              <a:t>Microscopic hematuria with otherwise normal exam likely does not need imaging.</a:t>
            </a:r>
            <a:endParaRPr sz="2800" b="1" dirty="0"/>
          </a:p>
        </p:txBody>
      </p:sp>
    </p:spTree>
    <p:extLst>
      <p:ext uri="{BB962C8B-B14F-4D97-AF65-F5344CB8AC3E}">
        <p14:creationId xmlns:p14="http://schemas.microsoft.com/office/powerpoint/2010/main" val="7447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283600" y="33937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Liver function tests</a:t>
            </a:r>
            <a:endParaRPr sz="3600" dirty="0"/>
          </a:p>
        </p:txBody>
      </p:sp>
      <p:sp>
        <p:nvSpPr>
          <p:cNvPr id="419" name="Google Shape;419;p37"/>
          <p:cNvSpPr txBox="1">
            <a:spLocks noGrp="1"/>
          </p:cNvSpPr>
          <p:nvPr>
            <p:ph type="body" idx="1"/>
          </p:nvPr>
        </p:nvSpPr>
        <p:spPr>
          <a:xfrm>
            <a:off x="2843213" y="1021080"/>
            <a:ext cx="525780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3200" b="1" dirty="0"/>
              <a:t>AST &gt; 200 U/L </a:t>
            </a:r>
            <a:r>
              <a:rPr lang="en-US" sz="3200" dirty="0"/>
              <a:t>or</a:t>
            </a:r>
            <a:r>
              <a:rPr lang="en-US" sz="3200" b="1" dirty="0"/>
              <a:t> ALT &gt; 125 U/L</a:t>
            </a:r>
            <a:r>
              <a:rPr lang="en-US" sz="3200" dirty="0"/>
              <a:t> independently associated with IAI</a:t>
            </a:r>
          </a:p>
          <a:p>
            <a:pPr marL="241300" lvl="0" indent="-215900" algn="l" rtl="0">
              <a:spcBef>
                <a:spcPts val="0"/>
              </a:spcBef>
              <a:spcAft>
                <a:spcPts val="0"/>
              </a:spcAft>
              <a:buClr>
                <a:schemeClr val="dk2"/>
              </a:buClr>
              <a:buSzPts val="1400"/>
              <a:buChar char="●"/>
            </a:pPr>
            <a:r>
              <a:rPr lang="en-US" sz="3200" dirty="0"/>
              <a:t>Most effective in combination with other tests</a:t>
            </a:r>
            <a:endParaRPr sz="3200" dirty="0"/>
          </a:p>
        </p:txBody>
      </p:sp>
    </p:spTree>
    <p:extLst>
      <p:ext uri="{BB962C8B-B14F-4D97-AF65-F5344CB8AC3E}">
        <p14:creationId xmlns:p14="http://schemas.microsoft.com/office/powerpoint/2010/main" val="237982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3017520" y="23269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Lipase</a:t>
            </a:r>
            <a:endParaRPr sz="4000" dirty="0"/>
          </a:p>
        </p:txBody>
      </p:sp>
      <p:sp>
        <p:nvSpPr>
          <p:cNvPr id="419" name="Google Shape;419;p37"/>
          <p:cNvSpPr txBox="1">
            <a:spLocks noGrp="1"/>
          </p:cNvSpPr>
          <p:nvPr>
            <p:ph type="body" idx="1"/>
          </p:nvPr>
        </p:nvSpPr>
        <p:spPr>
          <a:xfrm>
            <a:off x="3017520" y="1021080"/>
            <a:ext cx="5127020" cy="3783045"/>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dk2"/>
              </a:buClr>
              <a:buSzPts val="1400"/>
              <a:buChar char="●"/>
            </a:pPr>
            <a:r>
              <a:rPr lang="en-US" sz="3200" dirty="0"/>
              <a:t>No pancreatic injury detected on elevated lipase alone</a:t>
            </a:r>
          </a:p>
          <a:p>
            <a:pPr marL="241300" lvl="0" indent="-215900" algn="l" rtl="0">
              <a:spcBef>
                <a:spcPts val="0"/>
              </a:spcBef>
              <a:spcAft>
                <a:spcPts val="0"/>
              </a:spcAft>
              <a:buClr>
                <a:schemeClr val="dk2"/>
              </a:buClr>
              <a:buSzPts val="1400"/>
              <a:buChar char="●"/>
            </a:pPr>
            <a:r>
              <a:rPr lang="en-US" sz="3200" dirty="0"/>
              <a:t>Useful if clinical suspicion</a:t>
            </a:r>
            <a:endParaRPr sz="3200" dirty="0"/>
          </a:p>
        </p:txBody>
      </p:sp>
    </p:spTree>
    <p:extLst>
      <p:ext uri="{BB962C8B-B14F-4D97-AF65-F5344CB8AC3E}">
        <p14:creationId xmlns:p14="http://schemas.microsoft.com/office/powerpoint/2010/main" val="31032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FAST</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2400" dirty="0"/>
              <a:t>Various reports of test characteristics:</a:t>
            </a:r>
          </a:p>
          <a:p>
            <a:pPr marL="628650" lvl="1" indent="-171450"/>
            <a:r>
              <a:rPr lang="en-US" sz="1800" b="1" dirty="0"/>
              <a:t>Pooled meta-analysis: </a:t>
            </a:r>
            <a:r>
              <a:rPr lang="en-US" sz="1800" b="1" dirty="0" err="1"/>
              <a:t>sens</a:t>
            </a:r>
            <a:r>
              <a:rPr lang="en-US" sz="1800" b="1" dirty="0"/>
              <a:t> 35%, spec 96%</a:t>
            </a:r>
          </a:p>
          <a:p>
            <a:pPr marL="171450" indent="-171450"/>
            <a:r>
              <a:rPr lang="en-US" sz="2400" dirty="0"/>
              <a:t>Earth-shattering news for POCUS enthusiasts:</a:t>
            </a:r>
          </a:p>
        </p:txBody>
      </p:sp>
      <p:pic>
        <p:nvPicPr>
          <p:cNvPr id="2" name="Picture 1" descr="A screenshot of a computer&#10;&#10;Description automatically generated">
            <a:extLst>
              <a:ext uri="{FF2B5EF4-FFF2-40B4-BE49-F238E27FC236}">
                <a16:creationId xmlns:a16="http://schemas.microsoft.com/office/drawing/2014/main" id="{D4F94ABD-6B1E-ADC3-048A-DAABD57BB9E5}"/>
              </a:ext>
            </a:extLst>
          </p:cNvPr>
          <p:cNvPicPr>
            <a:picLocks noChangeAspect="1"/>
          </p:cNvPicPr>
          <p:nvPr/>
        </p:nvPicPr>
        <p:blipFill>
          <a:blip r:embed="rId3"/>
          <a:stretch>
            <a:fillRect/>
          </a:stretch>
        </p:blipFill>
        <p:spPr>
          <a:xfrm>
            <a:off x="1308080" y="2571750"/>
            <a:ext cx="6527839" cy="2398980"/>
          </a:xfrm>
          <a:prstGeom prst="rect">
            <a:avLst/>
          </a:prstGeom>
        </p:spPr>
      </p:pic>
      <p:pic>
        <p:nvPicPr>
          <p:cNvPr id="3" name="Google Shape;117;p24">
            <a:extLst>
              <a:ext uri="{FF2B5EF4-FFF2-40B4-BE49-F238E27FC236}">
                <a16:creationId xmlns:a16="http://schemas.microsoft.com/office/drawing/2014/main" id="{EE621938-8384-C5ED-94A7-BDD4FE2D8FFE}"/>
              </a:ext>
            </a:extLst>
          </p:cNvPr>
          <p:cNvPicPr preferRelativeResize="0"/>
          <p:nvPr/>
        </p:nvPicPr>
        <p:blipFill>
          <a:blip r:embed="rId4">
            <a:alphaModFix/>
          </a:blip>
          <a:stretch>
            <a:fillRect/>
          </a:stretch>
        </p:blipFill>
        <p:spPr>
          <a:xfrm>
            <a:off x="7787400" y="2414640"/>
            <a:ext cx="1356600" cy="1356600"/>
          </a:xfrm>
          <a:prstGeom prst="rect">
            <a:avLst/>
          </a:prstGeom>
          <a:noFill/>
          <a:ln>
            <a:noFill/>
          </a:ln>
        </p:spPr>
      </p:pic>
    </p:spTree>
    <p:extLst>
      <p:ext uri="{BB962C8B-B14F-4D97-AF65-F5344CB8AC3E}">
        <p14:creationId xmlns:p14="http://schemas.microsoft.com/office/powerpoint/2010/main" val="411100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Rules rule!</a:t>
            </a:r>
            <a:endParaRPr sz="24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r>
              <a:rPr lang="en-US" sz="2400" dirty="0"/>
              <a:t>Not so FAST– optimal use of the FAST is in flux.</a:t>
            </a:r>
            <a:endParaRPr dirty="0"/>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lvl="0"/>
            <a:r>
              <a:rPr lang="en" sz="2400" dirty="0"/>
              <a:t>If you don’t quit your </a:t>
            </a:r>
            <a:r>
              <a:rPr lang="en" sz="2400" dirty="0" err="1"/>
              <a:t>bellyachin</a:t>
            </a:r>
            <a:r>
              <a:rPr lang="en-US" sz="2400" dirty="0"/>
              <a:t>’… I’ll have to admit you.</a:t>
            </a:r>
            <a:endParaRPr sz="24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31593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3" grpId="0"/>
      <p:bldP spid="4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FAST</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2400" dirty="0"/>
              <a:t>FAST as part of initial evaluation:</a:t>
            </a:r>
          </a:p>
          <a:p>
            <a:pPr marL="628650" lvl="1" indent="-171450"/>
            <a:r>
              <a:rPr lang="en-US" sz="2000" b="1" dirty="0"/>
              <a:t>No change</a:t>
            </a:r>
            <a:r>
              <a:rPr lang="en-US" sz="2000" dirty="0"/>
              <a:t>: CT rate, missed injury, ED LOS, charges, hospital admission</a:t>
            </a:r>
          </a:p>
          <a:p>
            <a:pPr marL="628650" lvl="1" indent="-171450"/>
            <a:r>
              <a:rPr lang="en-US" sz="2000" dirty="0"/>
              <a:t>“These findings </a:t>
            </a:r>
            <a:r>
              <a:rPr lang="en-US" sz="2000" b="1" dirty="0"/>
              <a:t>do not support the routine use of FAST </a:t>
            </a:r>
            <a:r>
              <a:rPr lang="en-US" sz="2000" dirty="0"/>
              <a:t>in [hemodynamically stable children treated in an ED following blunt torso trauma].”</a:t>
            </a:r>
          </a:p>
          <a:p>
            <a:pPr marL="171450" indent="-171450"/>
            <a:r>
              <a:rPr lang="en-US" sz="2400" dirty="0"/>
              <a:t>Not so fast!!</a:t>
            </a:r>
          </a:p>
        </p:txBody>
      </p:sp>
    </p:spTree>
    <p:extLst>
      <p:ext uri="{BB962C8B-B14F-4D97-AF65-F5344CB8AC3E}">
        <p14:creationId xmlns:p14="http://schemas.microsoft.com/office/powerpoint/2010/main" val="8608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C3369-A936-0694-12EF-B08CE90BAA99}"/>
              </a:ext>
            </a:extLst>
          </p:cNvPr>
          <p:cNvSpPr>
            <a:spLocks noGrp="1"/>
          </p:cNvSpPr>
          <p:nvPr>
            <p:ph type="title"/>
          </p:nvPr>
        </p:nvSpPr>
        <p:spPr>
          <a:xfrm>
            <a:off x="2366399" y="267887"/>
            <a:ext cx="4348725" cy="810600"/>
          </a:xfrm>
        </p:spPr>
        <p:txBody>
          <a:bodyPr/>
          <a:lstStyle/>
          <a:p>
            <a:pPr algn="l"/>
            <a:r>
              <a:rPr lang="en-US" sz="4400" dirty="0"/>
              <a:t>FAST + exam</a:t>
            </a:r>
          </a:p>
        </p:txBody>
      </p:sp>
      <p:pic>
        <p:nvPicPr>
          <p:cNvPr id="4" name="Content Placeholder 6" descr="Table&#10;&#10;Description automatically generated">
            <a:extLst>
              <a:ext uri="{FF2B5EF4-FFF2-40B4-BE49-F238E27FC236}">
                <a16:creationId xmlns:a16="http://schemas.microsoft.com/office/drawing/2014/main" id="{EBD0D6C5-F938-AB85-6E38-E05047A4F159}"/>
              </a:ext>
            </a:extLst>
          </p:cNvPr>
          <p:cNvPicPr>
            <a:picLocks noChangeAspect="1"/>
          </p:cNvPicPr>
          <p:nvPr/>
        </p:nvPicPr>
        <p:blipFill>
          <a:blip r:embed="rId3"/>
          <a:stretch>
            <a:fillRect/>
          </a:stretch>
        </p:blipFill>
        <p:spPr>
          <a:xfrm>
            <a:off x="140675" y="1473584"/>
            <a:ext cx="8862650" cy="2588658"/>
          </a:xfrm>
          <a:prstGeom prst="rect">
            <a:avLst/>
          </a:prstGeom>
          <a:noFill/>
          <a:ln>
            <a:noFill/>
          </a:ln>
        </p:spPr>
      </p:pic>
      <p:sp>
        <p:nvSpPr>
          <p:cNvPr id="5" name="Rectangle 4">
            <a:extLst>
              <a:ext uri="{FF2B5EF4-FFF2-40B4-BE49-F238E27FC236}">
                <a16:creationId xmlns:a16="http://schemas.microsoft.com/office/drawing/2014/main" id="{08F77FDB-30BD-17DC-2CE0-9F38A1C342BD}"/>
              </a:ext>
            </a:extLst>
          </p:cNvPr>
          <p:cNvSpPr/>
          <p:nvPr/>
        </p:nvSpPr>
        <p:spPr>
          <a:xfrm>
            <a:off x="6315075" y="2157413"/>
            <a:ext cx="1400175" cy="857250"/>
          </a:xfrm>
          <a:prstGeom prst="rect">
            <a:avLst/>
          </a:prstGeom>
          <a:noFill/>
          <a:ln w="762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136;p26">
            <a:extLst>
              <a:ext uri="{FF2B5EF4-FFF2-40B4-BE49-F238E27FC236}">
                <a16:creationId xmlns:a16="http://schemas.microsoft.com/office/drawing/2014/main" id="{F885A317-D9DB-C998-13B8-B315365EE7BE}"/>
              </a:ext>
            </a:extLst>
          </p:cNvPr>
          <p:cNvPicPr preferRelativeResize="0"/>
          <p:nvPr/>
        </p:nvPicPr>
        <p:blipFill>
          <a:blip r:embed="rId4">
            <a:alphaModFix/>
          </a:blip>
          <a:stretch>
            <a:fillRect/>
          </a:stretch>
        </p:blipFill>
        <p:spPr>
          <a:xfrm>
            <a:off x="1843088" y="4062242"/>
            <a:ext cx="1163635" cy="1081258"/>
          </a:xfrm>
          <a:prstGeom prst="rect">
            <a:avLst/>
          </a:prstGeom>
          <a:noFill/>
          <a:ln>
            <a:noFill/>
          </a:ln>
        </p:spPr>
      </p:pic>
    </p:spTree>
    <p:extLst>
      <p:ext uri="{BB962C8B-B14F-4D97-AF65-F5344CB8AC3E}">
        <p14:creationId xmlns:p14="http://schemas.microsoft.com/office/powerpoint/2010/main" val="311658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C3369-A936-0694-12EF-B08CE90BAA99}"/>
              </a:ext>
            </a:extLst>
          </p:cNvPr>
          <p:cNvSpPr>
            <a:spLocks noGrp="1"/>
          </p:cNvSpPr>
          <p:nvPr>
            <p:ph type="title"/>
          </p:nvPr>
        </p:nvSpPr>
        <p:spPr>
          <a:xfrm>
            <a:off x="2366399" y="267887"/>
            <a:ext cx="4348725" cy="810600"/>
          </a:xfrm>
        </p:spPr>
        <p:txBody>
          <a:bodyPr/>
          <a:lstStyle/>
          <a:p>
            <a:pPr algn="l"/>
            <a:r>
              <a:rPr lang="en-US" sz="4400" dirty="0"/>
              <a:t>FAST + exam</a:t>
            </a:r>
          </a:p>
        </p:txBody>
      </p:sp>
      <p:pic>
        <p:nvPicPr>
          <p:cNvPr id="2" name="Content Placeholder 6" descr="Table&#10;&#10;Description automatically generated">
            <a:extLst>
              <a:ext uri="{FF2B5EF4-FFF2-40B4-BE49-F238E27FC236}">
                <a16:creationId xmlns:a16="http://schemas.microsoft.com/office/drawing/2014/main" id="{E83789A2-3EA8-099A-2D19-8FEFEA9EF3A2}"/>
              </a:ext>
            </a:extLst>
          </p:cNvPr>
          <p:cNvPicPr>
            <a:picLocks noChangeAspect="1"/>
          </p:cNvPicPr>
          <p:nvPr/>
        </p:nvPicPr>
        <p:blipFill>
          <a:blip r:embed="rId3"/>
          <a:stretch>
            <a:fillRect/>
          </a:stretch>
        </p:blipFill>
        <p:spPr>
          <a:xfrm>
            <a:off x="690120" y="985262"/>
            <a:ext cx="7968104" cy="3589648"/>
          </a:xfrm>
          <a:prstGeom prst="rect">
            <a:avLst/>
          </a:prstGeom>
          <a:noFill/>
          <a:ln>
            <a:noFill/>
          </a:ln>
        </p:spPr>
      </p:pic>
      <p:pic>
        <p:nvPicPr>
          <p:cNvPr id="7" name="Google Shape;136;p26">
            <a:extLst>
              <a:ext uri="{FF2B5EF4-FFF2-40B4-BE49-F238E27FC236}">
                <a16:creationId xmlns:a16="http://schemas.microsoft.com/office/drawing/2014/main" id="{A3F2F530-2808-1814-692B-7307C66E502F}"/>
              </a:ext>
            </a:extLst>
          </p:cNvPr>
          <p:cNvPicPr preferRelativeResize="0"/>
          <p:nvPr/>
        </p:nvPicPr>
        <p:blipFill>
          <a:blip r:embed="rId4">
            <a:alphaModFix/>
          </a:blip>
          <a:stretch>
            <a:fillRect/>
          </a:stretch>
        </p:blipFill>
        <p:spPr>
          <a:xfrm>
            <a:off x="8076406" y="3493652"/>
            <a:ext cx="1163635" cy="1081258"/>
          </a:xfrm>
          <a:prstGeom prst="rect">
            <a:avLst/>
          </a:prstGeom>
          <a:noFill/>
          <a:ln>
            <a:noFill/>
          </a:ln>
        </p:spPr>
      </p:pic>
      <p:sp>
        <p:nvSpPr>
          <p:cNvPr id="8" name="Left Arrow 7">
            <a:extLst>
              <a:ext uri="{FF2B5EF4-FFF2-40B4-BE49-F238E27FC236}">
                <a16:creationId xmlns:a16="http://schemas.microsoft.com/office/drawing/2014/main" id="{29BF0863-14F8-B874-14F9-892689798ED0}"/>
              </a:ext>
            </a:extLst>
          </p:cNvPr>
          <p:cNvSpPr/>
          <p:nvPr/>
        </p:nvSpPr>
        <p:spPr bwMode="auto">
          <a:xfrm>
            <a:off x="6799286" y="4101745"/>
            <a:ext cx="1042142" cy="45719"/>
          </a:xfrm>
          <a:prstGeom prst="leftArrow">
            <a:avLst/>
          </a:prstGeom>
          <a:solidFill>
            <a:schemeClr val="accent1"/>
          </a:solidFill>
          <a:ln w="7620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9" name="Left Arrow 8">
            <a:extLst>
              <a:ext uri="{FF2B5EF4-FFF2-40B4-BE49-F238E27FC236}">
                <a16:creationId xmlns:a16="http://schemas.microsoft.com/office/drawing/2014/main" id="{DBEBB464-F5E9-CD21-C6B6-ADF32221ADB5}"/>
              </a:ext>
            </a:extLst>
          </p:cNvPr>
          <p:cNvSpPr/>
          <p:nvPr/>
        </p:nvSpPr>
        <p:spPr bwMode="auto">
          <a:xfrm>
            <a:off x="7616081" y="2032339"/>
            <a:ext cx="1042142" cy="45719"/>
          </a:xfrm>
          <a:prstGeom prst="leftArrow">
            <a:avLst/>
          </a:prstGeom>
          <a:solidFill>
            <a:schemeClr val="accent1"/>
          </a:solidFill>
          <a:ln w="76200" algn="ctr">
            <a:solidFill>
              <a:schemeClr val="tx1"/>
            </a:solidFill>
            <a:miter lim="800000"/>
            <a:headEnd/>
            <a:tailEnd/>
          </a:ln>
        </p:spPr>
        <p:txBody>
          <a:bodyPr wrap="none" rtlCol="0" anchor="ctr"/>
          <a:lstStyle/>
          <a:p>
            <a:pPr algn="ctr">
              <a:lnSpc>
                <a:spcPct val="90000"/>
              </a:lnSpc>
            </a:pPr>
            <a:endParaRPr lang="en-US" sz="1800" b="1" dirty="0" err="1">
              <a:solidFill>
                <a:schemeClr val="bg1"/>
              </a:solidFill>
              <a:latin typeface="+mj-lt"/>
            </a:endParaRPr>
          </a:p>
        </p:txBody>
      </p:sp>
    </p:spTree>
    <p:extLst>
      <p:ext uri="{BB962C8B-B14F-4D97-AF65-F5344CB8AC3E}">
        <p14:creationId xmlns:p14="http://schemas.microsoft.com/office/powerpoint/2010/main" val="20297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0E4C-72DB-A7B2-6037-BF7B545AB14B}"/>
              </a:ext>
            </a:extLst>
          </p:cNvPr>
          <p:cNvSpPr>
            <a:spLocks noGrp="1"/>
          </p:cNvSpPr>
          <p:nvPr>
            <p:ph type="title"/>
          </p:nvPr>
        </p:nvSpPr>
        <p:spPr/>
        <p:txBody>
          <a:bodyPr/>
          <a:lstStyle/>
          <a:p>
            <a:r>
              <a:rPr lang="en-US" dirty="0"/>
              <a:t>Seven questions:</a:t>
            </a:r>
          </a:p>
        </p:txBody>
      </p:sp>
      <p:sp>
        <p:nvSpPr>
          <p:cNvPr id="3" name="Text Placeholder 2">
            <a:extLst>
              <a:ext uri="{FF2B5EF4-FFF2-40B4-BE49-F238E27FC236}">
                <a16:creationId xmlns:a16="http://schemas.microsoft.com/office/drawing/2014/main" id="{990366B0-0A5C-9906-25E6-F91DA7CBCF51}"/>
              </a:ext>
            </a:extLst>
          </p:cNvPr>
          <p:cNvSpPr>
            <a:spLocks noGrp="1"/>
          </p:cNvSpPr>
          <p:nvPr>
            <p:ph type="body" idx="1"/>
          </p:nvPr>
        </p:nvSpPr>
        <p:spPr>
          <a:xfrm>
            <a:off x="719999" y="1152475"/>
            <a:ext cx="5185041" cy="3416400"/>
          </a:xfrm>
        </p:spPr>
        <p:txBody>
          <a:bodyPr/>
          <a:lstStyle/>
          <a:p>
            <a:r>
              <a:rPr lang="en-US" sz="2000" dirty="0"/>
              <a:t>Abdominal wall trauma/seatbelt sign?</a:t>
            </a:r>
          </a:p>
          <a:p>
            <a:r>
              <a:rPr lang="en-US" sz="2000" dirty="0"/>
              <a:t>GCS &lt; 14?</a:t>
            </a:r>
          </a:p>
          <a:p>
            <a:r>
              <a:rPr lang="en-US" sz="2000" dirty="0"/>
              <a:t>Abdominal tenderness?</a:t>
            </a:r>
          </a:p>
          <a:p>
            <a:r>
              <a:rPr lang="en-US" sz="2000" dirty="0"/>
              <a:t>Thoracic wall trauma?</a:t>
            </a:r>
          </a:p>
          <a:p>
            <a:r>
              <a:rPr lang="en-US" sz="2000" dirty="0"/>
              <a:t>Abdominal pain?</a:t>
            </a:r>
          </a:p>
          <a:p>
            <a:r>
              <a:rPr lang="en-US" sz="2000" dirty="0"/>
              <a:t>Absent or decreased breath sounds?</a:t>
            </a:r>
          </a:p>
          <a:p>
            <a:r>
              <a:rPr lang="en-US" sz="2000" dirty="0"/>
              <a:t>Vomiting?</a:t>
            </a:r>
          </a:p>
        </p:txBody>
      </p:sp>
    </p:spTree>
    <p:extLst>
      <p:ext uri="{BB962C8B-B14F-4D97-AF65-F5344CB8AC3E}">
        <p14:creationId xmlns:p14="http://schemas.microsoft.com/office/powerpoint/2010/main" val="135338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0E4C-72DB-A7B2-6037-BF7B545AB14B}"/>
              </a:ext>
            </a:extLst>
          </p:cNvPr>
          <p:cNvSpPr>
            <a:spLocks noGrp="1"/>
          </p:cNvSpPr>
          <p:nvPr>
            <p:ph type="title"/>
          </p:nvPr>
        </p:nvSpPr>
        <p:spPr/>
        <p:txBody>
          <a:bodyPr/>
          <a:lstStyle/>
          <a:p>
            <a:r>
              <a:rPr lang="en-US" dirty="0"/>
              <a:t>Seven questions:</a:t>
            </a:r>
          </a:p>
        </p:txBody>
      </p:sp>
      <p:sp>
        <p:nvSpPr>
          <p:cNvPr id="3" name="Text Placeholder 2">
            <a:extLst>
              <a:ext uri="{FF2B5EF4-FFF2-40B4-BE49-F238E27FC236}">
                <a16:creationId xmlns:a16="http://schemas.microsoft.com/office/drawing/2014/main" id="{990366B0-0A5C-9906-25E6-F91DA7CBCF51}"/>
              </a:ext>
            </a:extLst>
          </p:cNvPr>
          <p:cNvSpPr>
            <a:spLocks noGrp="1"/>
          </p:cNvSpPr>
          <p:nvPr>
            <p:ph type="body" idx="1"/>
          </p:nvPr>
        </p:nvSpPr>
        <p:spPr>
          <a:xfrm>
            <a:off x="719999" y="1152475"/>
            <a:ext cx="5317243" cy="3416400"/>
          </a:xfrm>
        </p:spPr>
        <p:txBody>
          <a:bodyPr/>
          <a:lstStyle/>
          <a:p>
            <a:r>
              <a:rPr lang="en-US" sz="2000" b="1" dirty="0"/>
              <a:t>Abdominal wall trauma/seatbelt sign?</a:t>
            </a:r>
          </a:p>
          <a:p>
            <a:r>
              <a:rPr lang="en-US" sz="2000" b="1" dirty="0"/>
              <a:t>GCS &lt; 14?</a:t>
            </a:r>
          </a:p>
          <a:p>
            <a:r>
              <a:rPr lang="en-US" sz="2000" b="1" dirty="0"/>
              <a:t>Abdominal tenderness?</a:t>
            </a:r>
          </a:p>
          <a:p>
            <a:r>
              <a:rPr lang="en-US" sz="2000" i="1" dirty="0"/>
              <a:t>Thoracic wall trauma?</a:t>
            </a:r>
          </a:p>
          <a:p>
            <a:r>
              <a:rPr lang="en-US" sz="2000" i="1" dirty="0"/>
              <a:t>Abdominal pain?</a:t>
            </a:r>
          </a:p>
          <a:p>
            <a:r>
              <a:rPr lang="en-US" sz="2000" i="1" dirty="0"/>
              <a:t>Absent or decreased breath sounds?</a:t>
            </a:r>
          </a:p>
          <a:p>
            <a:r>
              <a:rPr lang="en-US" sz="2000" i="1" dirty="0"/>
              <a:t>Vomiting?</a:t>
            </a:r>
          </a:p>
        </p:txBody>
      </p:sp>
    </p:spTree>
    <p:extLst>
      <p:ext uri="{BB962C8B-B14F-4D97-AF65-F5344CB8AC3E}">
        <p14:creationId xmlns:p14="http://schemas.microsoft.com/office/powerpoint/2010/main" val="1674792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tx2">
                    <a:lumMod val="50000"/>
                    <a:lumOff val="50000"/>
                  </a:schemeClr>
                </a:solidFill>
              </a:rPr>
              <a:t>Rules rule!</a:t>
            </a:r>
            <a:endParaRPr sz="2400" dirty="0">
              <a:solidFill>
                <a:schemeClr val="tx2">
                  <a:lumMod val="50000"/>
                  <a:lumOff val="50000"/>
                </a:schemeClr>
              </a:solidFill>
            </a:endParaRPr>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r>
              <a:rPr lang="en-US" sz="2400" dirty="0"/>
              <a:t>Not so FAST– optimal use of the FAST is in flux.</a:t>
            </a:r>
          </a:p>
        </p:txBody>
      </p:sp>
      <p:pic>
        <p:nvPicPr>
          <p:cNvPr id="448" name="Google Shape;448;p39"/>
          <p:cNvPicPr preferRelativeResize="0"/>
          <p:nvPr/>
        </p:nvPicPr>
        <p:blipFill rotWithShape="1">
          <a:blip r:embed="rId3">
            <a:alphaModFix/>
            <a:extLst>
              <a:ext uri="{BEBA8EAE-BF5A-486C-A8C5-ECC9F3942E4B}">
                <a14:imgProps xmlns:a14="http://schemas.microsoft.com/office/drawing/2010/main">
                  <a14:imgLayer r:embed="rId4">
                    <a14:imgEffect>
                      <a14:artisticPencilGrayscale/>
                    </a14:imgEffect>
                  </a14:imgLayer>
                </a14:imgProps>
              </a:ext>
            </a:extLst>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771410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383581-CB61-9513-F755-5AB06E50D7C2}"/>
              </a:ext>
            </a:extLst>
          </p:cNvPr>
          <p:cNvSpPr>
            <a:spLocks noGrp="1"/>
          </p:cNvSpPr>
          <p:nvPr>
            <p:ph type="title"/>
          </p:nvPr>
        </p:nvSpPr>
        <p:spPr>
          <a:xfrm>
            <a:off x="1284000" y="2280704"/>
            <a:ext cx="6576000" cy="1013400"/>
          </a:xfrm>
        </p:spPr>
        <p:txBody>
          <a:bodyPr/>
          <a:lstStyle/>
          <a:p>
            <a:r>
              <a:rPr lang="en-US" sz="6600" dirty="0"/>
              <a:t>Put it all together.</a:t>
            </a:r>
          </a:p>
        </p:txBody>
      </p:sp>
    </p:spTree>
    <p:extLst>
      <p:ext uri="{BB962C8B-B14F-4D97-AF65-F5344CB8AC3E}">
        <p14:creationId xmlns:p14="http://schemas.microsoft.com/office/powerpoint/2010/main" val="3103821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E3DB-ADFF-DC97-9B3E-0304F7B09155}"/>
              </a:ext>
            </a:extLst>
          </p:cNvPr>
          <p:cNvSpPr txBox="1"/>
          <p:nvPr/>
        </p:nvSpPr>
        <p:spPr>
          <a:xfrm>
            <a:off x="3502892" y="401925"/>
            <a:ext cx="4274886" cy="433965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Three questions:</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342900" indent="-342900">
              <a:buAutoNum type="arabicPeriod"/>
            </a:pPr>
            <a:r>
              <a:rPr lang="en-US" sz="2800" dirty="0" err="1">
                <a:latin typeface="Calibri" panose="020F0502020204030204" pitchFamily="34" charset="0"/>
                <a:cs typeface="Calibri" panose="020F0502020204030204" pitchFamily="34" charset="0"/>
              </a:rPr>
              <a:t>Abd</a:t>
            </a:r>
            <a:r>
              <a:rPr lang="en-US" sz="2800" dirty="0">
                <a:latin typeface="Calibri" panose="020F0502020204030204" pitchFamily="34" charset="0"/>
                <a:cs typeface="Calibri" panose="020F0502020204030204" pitchFamily="34" charset="0"/>
              </a:rPr>
              <a:t> wall trauma/seatbelt sign?</a:t>
            </a:r>
          </a:p>
          <a:p>
            <a:pPr marL="342900" indent="-342900">
              <a:buAutoNum type="arabicPeriod"/>
            </a:pPr>
            <a:r>
              <a:rPr lang="en-US" sz="2800" dirty="0">
                <a:latin typeface="Calibri" panose="020F0502020204030204" pitchFamily="34" charset="0"/>
                <a:cs typeface="Calibri" panose="020F0502020204030204" pitchFamily="34" charset="0"/>
              </a:rPr>
              <a:t>GCS &lt; 14?</a:t>
            </a:r>
          </a:p>
          <a:p>
            <a:pPr marL="342900" indent="-342900">
              <a:buAutoNum type="arabicPeriod"/>
            </a:pPr>
            <a:r>
              <a:rPr lang="en-US" sz="2800" dirty="0">
                <a:latin typeface="Calibri" panose="020F0502020204030204" pitchFamily="34" charset="0"/>
                <a:cs typeface="Calibri" panose="020F0502020204030204" pitchFamily="34" charset="0"/>
              </a:rPr>
              <a:t>Abd tenderness?</a:t>
            </a:r>
          </a:p>
          <a:p>
            <a:br>
              <a:rPr lang="en-US" sz="2800"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AND</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342900" indent="-342900">
              <a:buAutoNum type="arabicPeriod"/>
            </a:pPr>
            <a:r>
              <a:rPr lang="en-US" sz="2800" dirty="0">
                <a:latin typeface="Calibri" panose="020F0502020204030204" pitchFamily="34" charset="0"/>
                <a:cs typeface="Calibri" panose="020F0502020204030204" pitchFamily="34" charset="0"/>
              </a:rPr>
              <a:t>FAST</a:t>
            </a:r>
          </a:p>
        </p:txBody>
      </p:sp>
    </p:spTree>
    <p:extLst>
      <p:ext uri="{BB962C8B-B14F-4D97-AF65-F5344CB8AC3E}">
        <p14:creationId xmlns:p14="http://schemas.microsoft.com/office/powerpoint/2010/main" val="15548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edical procedure&#10;&#10;Description automatically generated">
            <a:extLst>
              <a:ext uri="{FF2B5EF4-FFF2-40B4-BE49-F238E27FC236}">
                <a16:creationId xmlns:a16="http://schemas.microsoft.com/office/drawing/2014/main" id="{6F5D484C-389B-CAA4-11CD-7852DA01E01C}"/>
              </a:ext>
            </a:extLst>
          </p:cNvPr>
          <p:cNvPicPr>
            <a:picLocks noChangeAspect="1"/>
          </p:cNvPicPr>
          <p:nvPr/>
        </p:nvPicPr>
        <p:blipFill>
          <a:blip r:embed="rId3"/>
          <a:stretch>
            <a:fillRect/>
          </a:stretch>
        </p:blipFill>
        <p:spPr>
          <a:xfrm>
            <a:off x="-1" y="0"/>
            <a:ext cx="9127791" cy="4335332"/>
          </a:xfrm>
          <a:prstGeom prst="rect">
            <a:avLst/>
          </a:prstGeom>
        </p:spPr>
      </p:pic>
      <p:pic>
        <p:nvPicPr>
          <p:cNvPr id="10" name="Picture 9" descr="A qr code with green squares&#10;&#10;Description automatically generated">
            <a:extLst>
              <a:ext uri="{FF2B5EF4-FFF2-40B4-BE49-F238E27FC236}">
                <a16:creationId xmlns:a16="http://schemas.microsoft.com/office/drawing/2014/main" id="{5DCB3F0B-C1CF-963E-A943-5EF9A7909808}"/>
              </a:ext>
            </a:extLst>
          </p:cNvPr>
          <p:cNvPicPr>
            <a:picLocks noChangeAspect="1"/>
          </p:cNvPicPr>
          <p:nvPr/>
        </p:nvPicPr>
        <p:blipFill>
          <a:blip r:embed="rId4"/>
          <a:stretch>
            <a:fillRect/>
          </a:stretch>
        </p:blipFill>
        <p:spPr>
          <a:xfrm>
            <a:off x="2727553" y="735725"/>
            <a:ext cx="3688894" cy="3672049"/>
          </a:xfrm>
          <a:prstGeom prst="rect">
            <a:avLst/>
          </a:prstGeom>
        </p:spPr>
      </p:pic>
    </p:spTree>
    <p:extLst>
      <p:ext uri="{BB962C8B-B14F-4D97-AF65-F5344CB8AC3E}">
        <p14:creationId xmlns:p14="http://schemas.microsoft.com/office/powerpoint/2010/main" val="74795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t>Kai</a:t>
            </a:r>
            <a:r>
              <a:rPr lang="en-US" sz="1800" dirty="0"/>
              <a:t>: 8yo restrained passenger in rollover MVC with totaled vehicle. Scared-appearing with normal vital signs, no symptoms, no abdominal TTP.</a:t>
            </a:r>
            <a:endParaRPr lang="en-US" sz="1800" b="1" dirty="0"/>
          </a:p>
          <a:p>
            <a:pPr marL="171450" indent="-171450"/>
            <a:r>
              <a:rPr lang="en-US" sz="1800" b="1" dirty="0"/>
              <a:t>Riley</a:t>
            </a:r>
            <a:r>
              <a:rPr lang="en-US" sz="1800" dirty="0"/>
              <a:t>: 4yo restrained passenger in rollover MVC with totaled vehicle. Crying, mild tachycardia for age, scattered abrasions, mild </a:t>
            </a:r>
            <a:r>
              <a:rPr lang="en-US" sz="1800" dirty="0" err="1"/>
              <a:t>abd</a:t>
            </a:r>
            <a:r>
              <a:rPr lang="en-US" sz="1800" dirty="0"/>
              <a:t> TTP without R/G.</a:t>
            </a:r>
          </a:p>
          <a:p>
            <a:pPr marL="171450" indent="-171450"/>
            <a:r>
              <a:rPr lang="en-US" sz="1800" b="1" dirty="0"/>
              <a:t>Taylor</a:t>
            </a:r>
            <a:r>
              <a:rPr lang="en-US" sz="1800" dirty="0"/>
              <a:t>: 6yo restrained passenger in rollover MVC with totaled vehicle. Crying, mild tachycardia for age, bruising across </a:t>
            </a:r>
            <a:r>
              <a:rPr lang="en-US" sz="1800" dirty="0" err="1"/>
              <a:t>abd</a:t>
            </a:r>
            <a:r>
              <a:rPr lang="en-US" sz="1800" dirty="0"/>
              <a:t> with TTP and R/G.</a:t>
            </a:r>
          </a:p>
        </p:txBody>
      </p:sp>
    </p:spTree>
    <p:extLst>
      <p:ext uri="{BB962C8B-B14F-4D97-AF65-F5344CB8AC3E}">
        <p14:creationId xmlns:p14="http://schemas.microsoft.com/office/powerpoint/2010/main" val="162154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t>Kai</a:t>
            </a:r>
            <a:r>
              <a:rPr lang="en-US" sz="1800" dirty="0"/>
              <a:t>: 8yo restrained passenger in rollover MVC with totaled vehicle. Scared-appearing with normal vital signs, no symptoms, no abdominal TTP.</a:t>
            </a:r>
            <a:endParaRPr lang="en-US" sz="1800" b="1" dirty="0"/>
          </a:p>
          <a:p>
            <a:pPr marL="171450" indent="-171450"/>
            <a:r>
              <a:rPr lang="en-US" sz="1800" b="1" dirty="0"/>
              <a:t>Riley</a:t>
            </a:r>
            <a:r>
              <a:rPr lang="en-US" sz="1800" dirty="0"/>
              <a:t>: 4yo restrained passenger in rollover MVC with totaled vehicle. Crying, mild tachycardia for age, scattered abrasions, mild </a:t>
            </a:r>
            <a:r>
              <a:rPr lang="en-US" sz="1800" dirty="0" err="1"/>
              <a:t>abd</a:t>
            </a:r>
            <a:r>
              <a:rPr lang="en-US" sz="1800" dirty="0"/>
              <a:t> TTP without R/G.</a:t>
            </a:r>
          </a:p>
          <a:p>
            <a:pPr marL="171450" indent="-171450"/>
            <a:r>
              <a:rPr lang="en-US" sz="1800" b="1" dirty="0"/>
              <a:t>Taylor</a:t>
            </a:r>
            <a:r>
              <a:rPr lang="en-US" sz="1800" dirty="0"/>
              <a:t>: 6yo restrained passenger in rollover MVC with totaled vehicle. Crying, mild tachycardia for age, bruising across </a:t>
            </a:r>
            <a:r>
              <a:rPr lang="en-US" sz="1800" dirty="0" err="1"/>
              <a:t>abd</a:t>
            </a:r>
            <a:r>
              <a:rPr lang="en-US" sz="1800" dirty="0"/>
              <a:t> with TTP and R/G.</a:t>
            </a:r>
          </a:p>
        </p:txBody>
      </p:sp>
    </p:spTree>
    <p:extLst>
      <p:ext uri="{BB962C8B-B14F-4D97-AF65-F5344CB8AC3E}">
        <p14:creationId xmlns:p14="http://schemas.microsoft.com/office/powerpoint/2010/main" val="17267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t>Kai</a:t>
            </a:r>
            <a:r>
              <a:rPr lang="en-US" sz="1800" dirty="0"/>
              <a:t>: 8yo restrained passenger in rollover MVC with totaled vehicle. Scared-appearing with normal vital signs, no symptoms, no abdominal TTP.</a:t>
            </a:r>
            <a:endParaRPr lang="en-US" sz="1800" b="1" dirty="0"/>
          </a:p>
          <a:p>
            <a:pPr marL="171450" indent="-171450"/>
            <a:r>
              <a:rPr lang="en-US" sz="1800" b="1" dirty="0">
                <a:solidFill>
                  <a:schemeClr val="accent6">
                    <a:lumMod val="50000"/>
                  </a:schemeClr>
                </a:solidFill>
              </a:rPr>
              <a:t>Riley</a:t>
            </a:r>
            <a:r>
              <a:rPr lang="en-US" sz="1800" dirty="0">
                <a:solidFill>
                  <a:schemeClr val="accent6">
                    <a:lumMod val="50000"/>
                  </a:schemeClr>
                </a:solidFill>
              </a:rPr>
              <a:t>: 4yo restrained passenger in rollover MVC with totaled vehicle. Crying, mild tachycardia for age, scattered abrasions, mild </a:t>
            </a:r>
            <a:r>
              <a:rPr lang="en-US" sz="1800" dirty="0" err="1">
                <a:solidFill>
                  <a:schemeClr val="accent6">
                    <a:lumMod val="50000"/>
                  </a:schemeClr>
                </a:solidFill>
              </a:rPr>
              <a:t>abd</a:t>
            </a:r>
            <a:r>
              <a:rPr lang="en-US" sz="1800" dirty="0">
                <a:solidFill>
                  <a:schemeClr val="accent6">
                    <a:lumMod val="50000"/>
                  </a:schemeClr>
                </a:solidFill>
              </a:rPr>
              <a:t> TTP without R/G.</a:t>
            </a:r>
          </a:p>
          <a:p>
            <a:pPr marL="171450" indent="-171450"/>
            <a:r>
              <a:rPr lang="en-US" sz="1800" b="1" dirty="0">
                <a:solidFill>
                  <a:schemeClr val="accent6">
                    <a:lumMod val="50000"/>
                  </a:schemeClr>
                </a:solidFill>
              </a:rPr>
              <a:t>Taylor</a:t>
            </a:r>
            <a:r>
              <a:rPr lang="en-US" sz="1800" dirty="0">
                <a:solidFill>
                  <a:schemeClr val="accent6">
                    <a:lumMod val="50000"/>
                  </a:schemeClr>
                </a:solidFill>
              </a:rPr>
              <a:t>: 6yo restrained passenger in rollover MVC with totaled vehicle. Crying, mild tachycardia for age, bruising across </a:t>
            </a:r>
            <a:r>
              <a:rPr lang="en-US" sz="1800" dirty="0" err="1">
                <a:solidFill>
                  <a:schemeClr val="accent6">
                    <a:lumMod val="50000"/>
                  </a:schemeClr>
                </a:solidFill>
              </a:rPr>
              <a:t>abd</a:t>
            </a:r>
            <a:r>
              <a:rPr lang="en-US" sz="1800" dirty="0">
                <a:solidFill>
                  <a:schemeClr val="accent6">
                    <a:lumMod val="50000"/>
                  </a:schemeClr>
                </a:solidFill>
              </a:rPr>
              <a:t> with TTP and R/G.</a:t>
            </a:r>
          </a:p>
        </p:txBody>
      </p:sp>
    </p:spTree>
    <p:extLst>
      <p:ext uri="{BB962C8B-B14F-4D97-AF65-F5344CB8AC3E}">
        <p14:creationId xmlns:p14="http://schemas.microsoft.com/office/powerpoint/2010/main" val="3998052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E3DB-ADFF-DC97-9B3E-0304F7B09155}"/>
              </a:ext>
            </a:extLst>
          </p:cNvPr>
          <p:cNvSpPr txBox="1"/>
          <p:nvPr/>
        </p:nvSpPr>
        <p:spPr>
          <a:xfrm>
            <a:off x="3502892" y="401925"/>
            <a:ext cx="4274886" cy="433965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Three questions:</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342900" indent="-342900">
              <a:buAutoNum type="arabicPeriod"/>
            </a:pPr>
            <a:r>
              <a:rPr lang="en-US" sz="2800" dirty="0" err="1">
                <a:latin typeface="Calibri" panose="020F0502020204030204" pitchFamily="34" charset="0"/>
                <a:cs typeface="Calibri" panose="020F0502020204030204" pitchFamily="34" charset="0"/>
              </a:rPr>
              <a:t>Abd</a:t>
            </a:r>
            <a:r>
              <a:rPr lang="en-US" sz="2800" dirty="0">
                <a:latin typeface="Calibri" panose="020F0502020204030204" pitchFamily="34" charset="0"/>
                <a:cs typeface="Calibri" panose="020F0502020204030204" pitchFamily="34" charset="0"/>
              </a:rPr>
              <a:t> wall trauma/seatbelt sign?</a:t>
            </a:r>
          </a:p>
          <a:p>
            <a:pPr marL="342900" indent="-342900">
              <a:buAutoNum type="arabicPeriod"/>
            </a:pPr>
            <a:r>
              <a:rPr lang="en-US" sz="2800" dirty="0">
                <a:latin typeface="Calibri" panose="020F0502020204030204" pitchFamily="34" charset="0"/>
                <a:cs typeface="Calibri" panose="020F0502020204030204" pitchFamily="34" charset="0"/>
              </a:rPr>
              <a:t>GCS &lt; 14?</a:t>
            </a:r>
          </a:p>
          <a:p>
            <a:pPr marL="342900" indent="-342900">
              <a:buAutoNum type="arabicPeriod"/>
            </a:pPr>
            <a:r>
              <a:rPr lang="en-US" sz="2800" dirty="0">
                <a:latin typeface="Calibri" panose="020F0502020204030204" pitchFamily="34" charset="0"/>
                <a:cs typeface="Calibri" panose="020F0502020204030204" pitchFamily="34" charset="0"/>
              </a:rPr>
              <a:t>Abd tenderness?</a:t>
            </a:r>
          </a:p>
          <a:p>
            <a:br>
              <a:rPr lang="en-US" sz="2800"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AND</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342900" indent="-342900">
              <a:buAutoNum type="arabicPeriod"/>
            </a:pPr>
            <a:r>
              <a:rPr lang="en-US" sz="2800" dirty="0">
                <a:latin typeface="Calibri" panose="020F0502020204030204" pitchFamily="34" charset="0"/>
                <a:cs typeface="Calibri" panose="020F0502020204030204" pitchFamily="34" charset="0"/>
              </a:rPr>
              <a:t>FAST</a:t>
            </a:r>
          </a:p>
        </p:txBody>
      </p:sp>
    </p:spTree>
    <p:extLst>
      <p:ext uri="{BB962C8B-B14F-4D97-AF65-F5344CB8AC3E}">
        <p14:creationId xmlns:p14="http://schemas.microsoft.com/office/powerpoint/2010/main" val="618508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2000" b="1" dirty="0"/>
              <a:t>Kai</a:t>
            </a:r>
            <a:r>
              <a:rPr lang="en-US" sz="2000" dirty="0"/>
              <a:t>: 8yo restrained passenger in rollover MVC with totaled vehicle. Scared-appearing with normal vital signs, no symptoms, no abdominal TTP.</a:t>
            </a:r>
          </a:p>
          <a:p>
            <a:pPr marL="628650" lvl="1" indent="-171450"/>
            <a:r>
              <a:rPr lang="en-US" sz="1800" dirty="0"/>
              <a:t>Emotional validation</a:t>
            </a:r>
          </a:p>
          <a:p>
            <a:pPr marL="628650" lvl="1" indent="-171450"/>
            <a:r>
              <a:rPr lang="en-US" sz="1800" dirty="0"/>
              <a:t>+/- analgesia</a:t>
            </a:r>
          </a:p>
          <a:p>
            <a:pPr marL="628650" lvl="1" indent="-171450"/>
            <a:r>
              <a:rPr lang="en-US" sz="1800" dirty="0"/>
              <a:t>PO challenge in ED</a:t>
            </a:r>
          </a:p>
          <a:p>
            <a:pPr marL="628650" lvl="1" indent="-171450"/>
            <a:r>
              <a:rPr lang="en-US" sz="1800" b="1" dirty="0"/>
              <a:t>VERY supported to discharge without further testing!</a:t>
            </a:r>
          </a:p>
        </p:txBody>
      </p:sp>
    </p:spTree>
    <p:extLst>
      <p:ext uri="{BB962C8B-B14F-4D97-AF65-F5344CB8AC3E}">
        <p14:creationId xmlns:p14="http://schemas.microsoft.com/office/powerpoint/2010/main" val="28473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solidFill>
                  <a:schemeClr val="accent6">
                    <a:lumMod val="50000"/>
                  </a:schemeClr>
                </a:solidFill>
              </a:rPr>
              <a:t>Kai</a:t>
            </a:r>
            <a:r>
              <a:rPr lang="en-US" sz="1800" dirty="0">
                <a:solidFill>
                  <a:schemeClr val="accent6">
                    <a:lumMod val="50000"/>
                  </a:schemeClr>
                </a:solidFill>
              </a:rPr>
              <a:t>: 8yo restrained passenger in rollover MVC with totaled vehicle. Scared-appearing with normal vital signs, no symptoms, no abdominal TTP.</a:t>
            </a:r>
            <a:endParaRPr lang="en-US" sz="1800" b="1" dirty="0">
              <a:solidFill>
                <a:schemeClr val="accent6">
                  <a:lumMod val="50000"/>
                </a:schemeClr>
              </a:solidFill>
            </a:endParaRPr>
          </a:p>
          <a:p>
            <a:pPr marL="171450" indent="-171450"/>
            <a:r>
              <a:rPr lang="en-US" sz="1800" b="1" dirty="0"/>
              <a:t>Riley</a:t>
            </a:r>
            <a:r>
              <a:rPr lang="en-US" sz="1800" dirty="0"/>
              <a:t>: 4yo restrained passenger in rollover MVC with totaled vehicle. Crying, mild tachycardia for age, scattered abrasions, mild </a:t>
            </a:r>
            <a:r>
              <a:rPr lang="en-US" sz="1800" dirty="0" err="1"/>
              <a:t>abd</a:t>
            </a:r>
            <a:r>
              <a:rPr lang="en-US" sz="1800" dirty="0"/>
              <a:t> TTP without R/G.</a:t>
            </a:r>
          </a:p>
          <a:p>
            <a:pPr marL="171450" indent="-171450"/>
            <a:r>
              <a:rPr lang="en-US" sz="1800" b="1" dirty="0">
                <a:solidFill>
                  <a:schemeClr val="accent6">
                    <a:lumMod val="50000"/>
                  </a:schemeClr>
                </a:solidFill>
              </a:rPr>
              <a:t>Taylor</a:t>
            </a:r>
            <a:r>
              <a:rPr lang="en-US" sz="1800" dirty="0">
                <a:solidFill>
                  <a:schemeClr val="accent6">
                    <a:lumMod val="50000"/>
                  </a:schemeClr>
                </a:solidFill>
              </a:rPr>
              <a:t>: 6yo restrained passenger in rollover MVC with totaled vehicle. Crying, mild tachycardia for age, bruising across </a:t>
            </a:r>
            <a:r>
              <a:rPr lang="en-US" sz="1800" dirty="0" err="1">
                <a:solidFill>
                  <a:schemeClr val="accent6">
                    <a:lumMod val="50000"/>
                  </a:schemeClr>
                </a:solidFill>
              </a:rPr>
              <a:t>abd</a:t>
            </a:r>
            <a:r>
              <a:rPr lang="en-US" sz="1800" dirty="0">
                <a:solidFill>
                  <a:schemeClr val="accent6">
                    <a:lumMod val="50000"/>
                  </a:schemeClr>
                </a:solidFill>
              </a:rPr>
              <a:t> with TTP and R/G</a:t>
            </a:r>
            <a:r>
              <a:rPr lang="en-US" sz="1800" dirty="0"/>
              <a:t>.</a:t>
            </a:r>
          </a:p>
        </p:txBody>
      </p:sp>
    </p:spTree>
    <p:extLst>
      <p:ext uri="{BB962C8B-B14F-4D97-AF65-F5344CB8AC3E}">
        <p14:creationId xmlns:p14="http://schemas.microsoft.com/office/powerpoint/2010/main" val="352848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E3DB-ADFF-DC97-9B3E-0304F7B09155}"/>
              </a:ext>
            </a:extLst>
          </p:cNvPr>
          <p:cNvSpPr txBox="1"/>
          <p:nvPr/>
        </p:nvSpPr>
        <p:spPr>
          <a:xfrm>
            <a:off x="3502892" y="401925"/>
            <a:ext cx="4274886" cy="433965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Three questions:</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342900" indent="-342900">
              <a:buAutoNum type="arabicPeriod"/>
            </a:pPr>
            <a:r>
              <a:rPr lang="en-US" sz="2800" dirty="0" err="1">
                <a:latin typeface="Calibri" panose="020F0502020204030204" pitchFamily="34" charset="0"/>
                <a:cs typeface="Calibri" panose="020F0502020204030204" pitchFamily="34" charset="0"/>
              </a:rPr>
              <a:t>Abd</a:t>
            </a:r>
            <a:r>
              <a:rPr lang="en-US" sz="2800" dirty="0">
                <a:latin typeface="Calibri" panose="020F0502020204030204" pitchFamily="34" charset="0"/>
                <a:cs typeface="Calibri" panose="020F0502020204030204" pitchFamily="34" charset="0"/>
              </a:rPr>
              <a:t> wall trauma/seatbelt sign?</a:t>
            </a:r>
          </a:p>
          <a:p>
            <a:pPr marL="342900" indent="-342900">
              <a:buAutoNum type="arabicPeriod"/>
            </a:pPr>
            <a:r>
              <a:rPr lang="en-US" sz="2800" dirty="0">
                <a:latin typeface="Calibri" panose="020F0502020204030204" pitchFamily="34" charset="0"/>
                <a:cs typeface="Calibri" panose="020F0502020204030204" pitchFamily="34" charset="0"/>
              </a:rPr>
              <a:t>GCS &lt; 14?</a:t>
            </a:r>
          </a:p>
          <a:p>
            <a:pPr marL="342900" indent="-342900">
              <a:buAutoNum type="arabicPeriod"/>
            </a:pPr>
            <a:r>
              <a:rPr lang="en-US" sz="2800" dirty="0">
                <a:latin typeface="Calibri" panose="020F0502020204030204" pitchFamily="34" charset="0"/>
                <a:cs typeface="Calibri" panose="020F0502020204030204" pitchFamily="34" charset="0"/>
              </a:rPr>
              <a:t>Abd tenderness?</a:t>
            </a:r>
          </a:p>
          <a:p>
            <a:br>
              <a:rPr lang="en-US" sz="2800"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AND</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342900" indent="-342900">
              <a:buAutoNum type="arabicPeriod"/>
            </a:pPr>
            <a:r>
              <a:rPr lang="en-US" sz="2800" dirty="0">
                <a:latin typeface="Calibri" panose="020F0502020204030204" pitchFamily="34" charset="0"/>
                <a:cs typeface="Calibri" panose="020F0502020204030204" pitchFamily="34" charset="0"/>
              </a:rPr>
              <a:t>FAST</a:t>
            </a:r>
          </a:p>
        </p:txBody>
      </p:sp>
    </p:spTree>
    <p:extLst>
      <p:ext uri="{BB962C8B-B14F-4D97-AF65-F5344CB8AC3E}">
        <p14:creationId xmlns:p14="http://schemas.microsoft.com/office/powerpoint/2010/main" val="2173638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t>Riley</a:t>
            </a:r>
            <a:r>
              <a:rPr lang="en-US" sz="1800" dirty="0"/>
              <a:t>: 4yo restrained passenger in rollover MVC with totaled vehicle. Crying, mild tachycardia for age, scattered abrasions, mild </a:t>
            </a:r>
            <a:r>
              <a:rPr lang="en-US" sz="1800" dirty="0" err="1"/>
              <a:t>abd</a:t>
            </a:r>
            <a:r>
              <a:rPr lang="en-US" sz="1800" dirty="0"/>
              <a:t> TTP without R/G.</a:t>
            </a:r>
          </a:p>
          <a:p>
            <a:pPr marL="628650" lvl="1" indent="-171450"/>
            <a:r>
              <a:rPr lang="en-US" sz="1600" dirty="0"/>
              <a:t>Perform FAST</a:t>
            </a:r>
          </a:p>
          <a:p>
            <a:pPr marL="628650" lvl="1" indent="-171450"/>
            <a:r>
              <a:rPr lang="en-US" sz="1600" dirty="0"/>
              <a:t>Analgesia</a:t>
            </a:r>
          </a:p>
          <a:p>
            <a:pPr marL="1085850" lvl="2" indent="-171450"/>
            <a:r>
              <a:rPr lang="en-US" dirty="0"/>
              <a:t>Acetaminophen IV/PO, ibuprofen PO</a:t>
            </a:r>
          </a:p>
          <a:p>
            <a:pPr marL="628650" lvl="1" indent="-171450"/>
            <a:r>
              <a:rPr lang="en-US" sz="1600" dirty="0"/>
              <a:t>CBC, LFTs, +/- lipase, gross UA</a:t>
            </a:r>
          </a:p>
          <a:p>
            <a:pPr marL="171450" indent="-171450"/>
            <a:r>
              <a:rPr lang="en-US" sz="1800" dirty="0"/>
              <a:t>LFTs are elevated?</a:t>
            </a:r>
          </a:p>
          <a:p>
            <a:pPr marL="171450" indent="-171450"/>
            <a:r>
              <a:rPr lang="en-US" sz="1800" dirty="0"/>
              <a:t>Labs are normal; has persistent TTP?</a:t>
            </a:r>
          </a:p>
          <a:p>
            <a:pPr marL="171450" indent="-171450"/>
            <a:r>
              <a:rPr lang="en-US" sz="1800" dirty="0"/>
              <a:t>Labs are normal; TTP resolved?</a:t>
            </a:r>
          </a:p>
        </p:txBody>
      </p:sp>
    </p:spTree>
    <p:extLst>
      <p:ext uri="{BB962C8B-B14F-4D97-AF65-F5344CB8AC3E}">
        <p14:creationId xmlns:p14="http://schemas.microsoft.com/office/powerpoint/2010/main" val="369936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1800" b="1" dirty="0">
                <a:solidFill>
                  <a:schemeClr val="accent6">
                    <a:lumMod val="50000"/>
                  </a:schemeClr>
                </a:solidFill>
              </a:rPr>
              <a:t>Kai</a:t>
            </a:r>
            <a:r>
              <a:rPr lang="en-US" sz="1800" dirty="0">
                <a:solidFill>
                  <a:schemeClr val="accent6">
                    <a:lumMod val="50000"/>
                  </a:schemeClr>
                </a:solidFill>
              </a:rPr>
              <a:t>: 8yo restrained passenger in rollover MVC with totaled vehicle. Scared-appearing with normal vital signs, no symptoms, no abdominal TTP.</a:t>
            </a:r>
            <a:endParaRPr lang="en-US" sz="1800" b="1" dirty="0">
              <a:solidFill>
                <a:schemeClr val="accent6">
                  <a:lumMod val="50000"/>
                </a:schemeClr>
              </a:solidFill>
            </a:endParaRPr>
          </a:p>
          <a:p>
            <a:pPr marL="171450" indent="-171450"/>
            <a:r>
              <a:rPr lang="en-US" sz="1800" b="1" dirty="0">
                <a:solidFill>
                  <a:schemeClr val="accent6">
                    <a:lumMod val="50000"/>
                  </a:schemeClr>
                </a:solidFill>
              </a:rPr>
              <a:t>Riley</a:t>
            </a:r>
            <a:r>
              <a:rPr lang="en-US" sz="1800" dirty="0">
                <a:solidFill>
                  <a:schemeClr val="accent6">
                    <a:lumMod val="50000"/>
                  </a:schemeClr>
                </a:solidFill>
              </a:rPr>
              <a:t>: 4yo restrained passenger in rollover MVC with totaled vehicle. Crying, mild tachycardia for age, scattered abrasions, mild </a:t>
            </a:r>
            <a:r>
              <a:rPr lang="en-US" sz="1800" dirty="0" err="1">
                <a:solidFill>
                  <a:schemeClr val="accent6">
                    <a:lumMod val="50000"/>
                  </a:schemeClr>
                </a:solidFill>
              </a:rPr>
              <a:t>abd</a:t>
            </a:r>
            <a:r>
              <a:rPr lang="en-US" sz="1800" dirty="0">
                <a:solidFill>
                  <a:schemeClr val="accent6">
                    <a:lumMod val="50000"/>
                  </a:schemeClr>
                </a:solidFill>
              </a:rPr>
              <a:t> TTP without R/G.</a:t>
            </a:r>
          </a:p>
          <a:p>
            <a:pPr marL="171450" indent="-171450"/>
            <a:r>
              <a:rPr lang="en-US" sz="1800" b="1" dirty="0"/>
              <a:t>Taylor</a:t>
            </a:r>
            <a:r>
              <a:rPr lang="en-US" sz="1800" dirty="0"/>
              <a:t>: 6yo restrained passenger in rollover MVC with totaled vehicle. Crying, mild tachycardia for age, bruising across </a:t>
            </a:r>
            <a:r>
              <a:rPr lang="en-US" sz="1800" dirty="0" err="1"/>
              <a:t>abd</a:t>
            </a:r>
            <a:r>
              <a:rPr lang="en-US" sz="1800" dirty="0"/>
              <a:t> with TTP and R/G.</a:t>
            </a:r>
          </a:p>
        </p:txBody>
      </p:sp>
    </p:spTree>
    <p:extLst>
      <p:ext uri="{BB962C8B-B14F-4D97-AF65-F5344CB8AC3E}">
        <p14:creationId xmlns:p14="http://schemas.microsoft.com/office/powerpoint/2010/main" val="2939490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CE3DB-ADFF-DC97-9B3E-0304F7B09155}"/>
              </a:ext>
            </a:extLst>
          </p:cNvPr>
          <p:cNvSpPr txBox="1"/>
          <p:nvPr/>
        </p:nvSpPr>
        <p:spPr>
          <a:xfrm>
            <a:off x="3502892" y="401925"/>
            <a:ext cx="4274886" cy="433965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Three questions:</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a:p>
            <a:pPr marL="342900" indent="-342900">
              <a:buAutoNum type="arabicPeriod"/>
            </a:pPr>
            <a:r>
              <a:rPr lang="en-US" sz="2800" dirty="0" err="1">
                <a:latin typeface="Calibri" panose="020F0502020204030204" pitchFamily="34" charset="0"/>
                <a:cs typeface="Calibri" panose="020F0502020204030204" pitchFamily="34" charset="0"/>
              </a:rPr>
              <a:t>Abd</a:t>
            </a:r>
            <a:r>
              <a:rPr lang="en-US" sz="2800" dirty="0">
                <a:latin typeface="Calibri" panose="020F0502020204030204" pitchFamily="34" charset="0"/>
                <a:cs typeface="Calibri" panose="020F0502020204030204" pitchFamily="34" charset="0"/>
              </a:rPr>
              <a:t> wall trauma/seatbelt sign?</a:t>
            </a:r>
          </a:p>
          <a:p>
            <a:pPr marL="342900" indent="-342900">
              <a:buAutoNum type="arabicPeriod"/>
            </a:pPr>
            <a:r>
              <a:rPr lang="en-US" sz="2800" dirty="0">
                <a:latin typeface="Calibri" panose="020F0502020204030204" pitchFamily="34" charset="0"/>
                <a:cs typeface="Calibri" panose="020F0502020204030204" pitchFamily="34" charset="0"/>
              </a:rPr>
              <a:t>GCS &lt; 14?</a:t>
            </a:r>
          </a:p>
          <a:p>
            <a:pPr marL="342900" indent="-342900">
              <a:buAutoNum type="arabicPeriod"/>
            </a:pPr>
            <a:r>
              <a:rPr lang="en-US" sz="2800" dirty="0">
                <a:latin typeface="Calibri" panose="020F0502020204030204" pitchFamily="34" charset="0"/>
                <a:cs typeface="Calibri" panose="020F0502020204030204" pitchFamily="34" charset="0"/>
              </a:rPr>
              <a:t>Abd tenderness?</a:t>
            </a:r>
          </a:p>
          <a:p>
            <a:br>
              <a:rPr lang="en-US" sz="2800"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AND</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342900" indent="-342900">
              <a:buAutoNum type="arabicPeriod"/>
            </a:pPr>
            <a:r>
              <a:rPr lang="en-US" sz="2800" dirty="0">
                <a:latin typeface="Calibri" panose="020F0502020204030204" pitchFamily="34" charset="0"/>
                <a:cs typeface="Calibri" panose="020F0502020204030204" pitchFamily="34" charset="0"/>
              </a:rPr>
              <a:t>FAST</a:t>
            </a:r>
          </a:p>
        </p:txBody>
      </p:sp>
    </p:spTree>
    <p:extLst>
      <p:ext uri="{BB962C8B-B14F-4D97-AF65-F5344CB8AC3E}">
        <p14:creationId xmlns:p14="http://schemas.microsoft.com/office/powerpoint/2010/main" val="3458836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Cases</a:t>
            </a:r>
            <a:endParaRPr dirty="0"/>
          </a:p>
        </p:txBody>
      </p:sp>
      <p:sp>
        <p:nvSpPr>
          <p:cNvPr id="373" name="Google Shape;373;p32"/>
          <p:cNvSpPr txBox="1">
            <a:spLocks noGrp="1"/>
          </p:cNvSpPr>
          <p:nvPr>
            <p:ph type="body" idx="1"/>
          </p:nvPr>
        </p:nvSpPr>
        <p:spPr>
          <a:xfrm>
            <a:off x="720000" y="1017725"/>
            <a:ext cx="7594660" cy="3168851"/>
          </a:xfrm>
          <a:prstGeom prst="rect">
            <a:avLst/>
          </a:prstGeom>
        </p:spPr>
        <p:txBody>
          <a:bodyPr spcFirstLastPara="1" wrap="square" lIns="91425" tIns="91425" rIns="91425" bIns="91425" anchor="t" anchorCtr="0">
            <a:noAutofit/>
          </a:bodyPr>
          <a:lstStyle/>
          <a:p>
            <a:pPr marL="171450" indent="-171450"/>
            <a:r>
              <a:rPr lang="en-US" sz="1800" b="1" dirty="0"/>
              <a:t>Taylor</a:t>
            </a:r>
            <a:r>
              <a:rPr lang="en-US" sz="1800" dirty="0"/>
              <a:t>: 6yo restrained passenger in rollover MVC with totaled vehicle. Crying, mild tachycardia for age, bruising across </a:t>
            </a:r>
            <a:r>
              <a:rPr lang="en-US" sz="1800" dirty="0" err="1"/>
              <a:t>abd</a:t>
            </a:r>
            <a:r>
              <a:rPr lang="en-US" sz="1800" dirty="0"/>
              <a:t> with TTP and R/G.</a:t>
            </a:r>
          </a:p>
          <a:p>
            <a:pPr marL="628650" lvl="1" indent="-171450"/>
            <a:r>
              <a:rPr lang="en-US" sz="1600" dirty="0"/>
              <a:t>+/- FAST</a:t>
            </a:r>
          </a:p>
          <a:p>
            <a:pPr marL="628650" lvl="1" indent="-171450"/>
            <a:r>
              <a:rPr lang="en-US" sz="1600" dirty="0"/>
              <a:t>Analgesia</a:t>
            </a:r>
          </a:p>
          <a:p>
            <a:pPr marL="1085850" lvl="2" indent="-171450"/>
            <a:r>
              <a:rPr lang="en-US" dirty="0"/>
              <a:t>Acetaminophen IV, fentanyl IV or IN</a:t>
            </a:r>
          </a:p>
          <a:p>
            <a:pPr marL="628650" lvl="1" indent="-171450"/>
            <a:r>
              <a:rPr lang="en-US" sz="1600" dirty="0"/>
              <a:t>CT A/P with IV contrast!</a:t>
            </a:r>
          </a:p>
          <a:p>
            <a:pPr marL="171450" indent="-171450"/>
            <a:r>
              <a:rPr lang="en-US" sz="1800" dirty="0"/>
              <a:t>CT positive for IAI?</a:t>
            </a:r>
          </a:p>
          <a:p>
            <a:pPr marL="171450" indent="-171450"/>
            <a:r>
              <a:rPr lang="en-US" sz="1800" dirty="0"/>
              <a:t>CT negative and:</a:t>
            </a:r>
          </a:p>
          <a:p>
            <a:pPr marL="628650" lvl="1" indent="-171450"/>
            <a:r>
              <a:rPr lang="en-US" sz="1600" dirty="0"/>
              <a:t>All symptoms have resolved?</a:t>
            </a:r>
          </a:p>
          <a:p>
            <a:pPr marL="628650" lvl="1" indent="-171450"/>
            <a:r>
              <a:rPr lang="en-US" sz="1600" dirty="0"/>
              <a:t>Persistent TTP?</a:t>
            </a:r>
          </a:p>
        </p:txBody>
      </p:sp>
    </p:spTree>
    <p:extLst>
      <p:ext uri="{BB962C8B-B14F-4D97-AF65-F5344CB8AC3E}">
        <p14:creationId xmlns:p14="http://schemas.microsoft.com/office/powerpoint/2010/main" val="1733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56341B-CF40-5BFA-4004-E2434191306F}"/>
              </a:ext>
            </a:extLst>
          </p:cNvPr>
          <p:cNvSpPr>
            <a:spLocks noGrp="1"/>
          </p:cNvSpPr>
          <p:nvPr>
            <p:ph type="title"/>
          </p:nvPr>
        </p:nvSpPr>
        <p:spPr>
          <a:xfrm>
            <a:off x="2792156" y="899721"/>
            <a:ext cx="4576800" cy="572700"/>
          </a:xfrm>
        </p:spPr>
        <p:txBody>
          <a:bodyPr/>
          <a:lstStyle/>
          <a:p>
            <a:r>
              <a:rPr lang="en-US" sz="3600" dirty="0"/>
              <a:t>Blunt bowel injury</a:t>
            </a:r>
          </a:p>
        </p:txBody>
      </p:sp>
      <p:sp>
        <p:nvSpPr>
          <p:cNvPr id="5" name="Text Placeholder 4">
            <a:extLst>
              <a:ext uri="{FF2B5EF4-FFF2-40B4-BE49-F238E27FC236}">
                <a16:creationId xmlns:a16="http://schemas.microsoft.com/office/drawing/2014/main" id="{8484B830-6086-F84B-2958-076D58BFE992}"/>
              </a:ext>
            </a:extLst>
          </p:cNvPr>
          <p:cNvSpPr>
            <a:spLocks noGrp="1"/>
          </p:cNvSpPr>
          <p:nvPr>
            <p:ph type="body" idx="1"/>
          </p:nvPr>
        </p:nvSpPr>
        <p:spPr>
          <a:xfrm>
            <a:off x="2792156" y="1472421"/>
            <a:ext cx="4576800" cy="3121527"/>
          </a:xfrm>
        </p:spPr>
        <p:txBody>
          <a:bodyPr/>
          <a:lstStyle/>
          <a:p>
            <a:r>
              <a:rPr lang="en-US" sz="2400" dirty="0"/>
              <a:t>Less common than solid organ injury</a:t>
            </a:r>
          </a:p>
          <a:p>
            <a:r>
              <a:rPr lang="en-US" sz="2400" dirty="0"/>
              <a:t>Hematoma, perf, ileus</a:t>
            </a:r>
          </a:p>
          <a:p>
            <a:pPr lvl="1"/>
            <a:r>
              <a:rPr lang="en-US" sz="1800" dirty="0"/>
              <a:t>Perf: 0.3% incidence!</a:t>
            </a:r>
          </a:p>
          <a:p>
            <a:r>
              <a:rPr lang="en-US" sz="2400" dirty="0"/>
              <a:t>Vague presentation</a:t>
            </a:r>
          </a:p>
          <a:p>
            <a:r>
              <a:rPr lang="en-US" sz="2400" dirty="0"/>
              <a:t>Worse mortality with delayed diagnosis</a:t>
            </a:r>
          </a:p>
        </p:txBody>
      </p:sp>
    </p:spTree>
    <p:extLst>
      <p:ext uri="{BB962C8B-B14F-4D97-AF65-F5344CB8AC3E}">
        <p14:creationId xmlns:p14="http://schemas.microsoft.com/office/powerpoint/2010/main" val="17122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ubTitle" idx="1"/>
          </p:nvPr>
        </p:nvSpPr>
        <p:spPr>
          <a:xfrm>
            <a:off x="721900" y="1162637"/>
            <a:ext cx="4923988" cy="30159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To improve and streamline evaluation and management of pediatric blunt abdominal trauma, balancing avoidance of unnecessary testing with detection of clinically significant injury</a:t>
            </a:r>
          </a:p>
        </p:txBody>
      </p:sp>
      <p:sp>
        <p:nvSpPr>
          <p:cNvPr id="2" name="Google Shape;372;p32">
            <a:extLst>
              <a:ext uri="{FF2B5EF4-FFF2-40B4-BE49-F238E27FC236}">
                <a16:creationId xmlns:a16="http://schemas.microsoft.com/office/drawing/2014/main" id="{4A40F339-7311-BCA0-B1C8-E327FBF37D25}"/>
              </a:ext>
            </a:extLst>
          </p:cNvPr>
          <p:cNvSpPr txBox="1">
            <a:spLocks/>
          </p:cNvSpPr>
          <p:nvPr/>
        </p:nvSpPr>
        <p:spPr>
          <a:xfrm>
            <a:off x="1198465" y="26967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ril Fatface"/>
              <a:buNone/>
              <a:defRPr sz="18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9pPr>
          </a:lstStyle>
          <a:p>
            <a:r>
              <a:rPr lang="en-US" sz="4000" dirty="0"/>
              <a:t>Goal</a:t>
            </a:r>
            <a:endParaRPr lang="en-US" dirty="0"/>
          </a:p>
        </p:txBody>
      </p:sp>
    </p:spTree>
    <p:extLst>
      <p:ext uri="{BB962C8B-B14F-4D97-AF65-F5344CB8AC3E}">
        <p14:creationId xmlns:p14="http://schemas.microsoft.com/office/powerpoint/2010/main" val="2825773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tx2">
                    <a:lumMod val="50000"/>
                    <a:lumOff val="50000"/>
                  </a:schemeClr>
                </a:solidFill>
              </a:rPr>
              <a:t>Rules rule!</a:t>
            </a:r>
            <a:endParaRPr sz="2400" dirty="0">
              <a:solidFill>
                <a:schemeClr val="tx2">
                  <a:lumMod val="50000"/>
                  <a:lumOff val="50000"/>
                </a:schemeClr>
              </a:solidFill>
            </a:endParaRPr>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r>
              <a:rPr lang="en-US" sz="2400" dirty="0">
                <a:solidFill>
                  <a:schemeClr val="tx2">
                    <a:lumMod val="50000"/>
                    <a:lumOff val="50000"/>
                  </a:schemeClr>
                </a:solidFill>
              </a:rPr>
              <a:t>Not so FAST– optimal use of the FAST is in flux.</a:t>
            </a:r>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lvl="0"/>
            <a:r>
              <a:rPr lang="en" sz="2400" dirty="0"/>
              <a:t>If you don’t quit your </a:t>
            </a:r>
            <a:r>
              <a:rPr lang="en" sz="2400" dirty="0" err="1"/>
              <a:t>bellyachin</a:t>
            </a:r>
            <a:r>
              <a:rPr lang="en-US" sz="2400" dirty="0"/>
              <a:t>’… I’ll have to admit you.</a:t>
            </a:r>
            <a:endParaRPr sz="24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extLst>
              <a:ext uri="{BEBA8EAE-BF5A-486C-A8C5-ECC9F3942E4B}">
                <a14:imgProps xmlns:a14="http://schemas.microsoft.com/office/drawing/2010/main">
                  <a14:imgLayer r:embed="rId5">
                    <a14:imgEffect>
                      <a14:artisticPencilGrayscale/>
                    </a14:imgEffect>
                  </a14:imgLayer>
                </a14:imgProps>
              </a:ext>
            </a:extLst>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6">
            <a:alphaModFix/>
            <a:extLst>
              <a:ext uri="{BEBA8EAE-BF5A-486C-A8C5-ECC9F3942E4B}">
                <a14:imgProps xmlns:a14="http://schemas.microsoft.com/office/drawing/2010/main">
                  <a14:imgLayer r:embed="rId7">
                    <a14:imgEffect>
                      <a14:artisticPencilGrayscale/>
                    </a14:imgEffect>
                  </a14:imgLayer>
                </a14:imgProps>
              </a:ext>
            </a:extLst>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3317416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775098" y="661029"/>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2775097" y="1424763"/>
            <a:ext cx="6113721"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1800" dirty="0"/>
              <a:t>Now that you’ve attended this session, you are able to:</a:t>
            </a:r>
            <a:br>
              <a:rPr lang="en" sz="1700" dirty="0"/>
            </a:br>
            <a:endParaRPr sz="1700" dirty="0"/>
          </a:p>
          <a:p>
            <a:pPr marL="241300" lvl="0" indent="-215900" algn="l" rtl="0">
              <a:spcBef>
                <a:spcPts val="0"/>
              </a:spcBef>
              <a:spcAft>
                <a:spcPts val="0"/>
              </a:spcAft>
              <a:buClr>
                <a:schemeClr val="dk2"/>
              </a:buClr>
              <a:buSzPts val="1400"/>
              <a:buChar char="●"/>
            </a:pPr>
            <a:r>
              <a:rPr lang="en-US" sz="1700" dirty="0"/>
              <a:t>Apply the PECARN clinical decision instrument for pediatric blunt torso trauma to the acutely injured child.</a:t>
            </a:r>
          </a:p>
          <a:p>
            <a:pPr marL="698500" lvl="1" indent="-215900">
              <a:buClr>
                <a:schemeClr val="dk2"/>
              </a:buClr>
              <a:buChar char="●"/>
            </a:pPr>
            <a:r>
              <a:rPr lang="en-US" sz="1600" b="1" dirty="0"/>
              <a:t>Abdominal wall trauma/seatbelt sign, GCS &lt; 14, abdominal tenderness, thoracic wall trauma, abdominal pain, absent/decreased breath sounds, vomiting</a:t>
            </a:r>
          </a:p>
        </p:txBody>
      </p:sp>
    </p:spTree>
    <p:extLst>
      <p:ext uri="{BB962C8B-B14F-4D97-AF65-F5344CB8AC3E}">
        <p14:creationId xmlns:p14="http://schemas.microsoft.com/office/powerpoint/2010/main" val="8288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775098" y="661029"/>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2775097" y="1424763"/>
            <a:ext cx="6113721"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1800" dirty="0"/>
              <a:t>Now that you’ve attended this session, you are able to:</a:t>
            </a:r>
            <a:br>
              <a:rPr lang="en" sz="1700" dirty="0"/>
            </a:br>
            <a:endParaRPr sz="1700" dirty="0"/>
          </a:p>
          <a:p>
            <a:pPr marL="241300" lvl="0" indent="-215900" algn="l" rtl="0">
              <a:spcBef>
                <a:spcPts val="0"/>
              </a:spcBef>
              <a:spcAft>
                <a:spcPts val="0"/>
              </a:spcAft>
              <a:buClr>
                <a:schemeClr val="dk2"/>
              </a:buClr>
              <a:buSzPts val="1400"/>
              <a:buChar char="●"/>
            </a:pPr>
            <a:r>
              <a:rPr lang="en-US" sz="1700" dirty="0"/>
              <a:t>Apply the PECARN clinical decision instrument for pediatric blunt torso trauma to the acutely injured child.</a:t>
            </a:r>
          </a:p>
          <a:p>
            <a:pPr marL="698500" lvl="1" indent="-215900">
              <a:buClr>
                <a:schemeClr val="dk2"/>
              </a:buClr>
              <a:buChar char="●"/>
            </a:pPr>
            <a:r>
              <a:rPr lang="en-US" sz="1600" b="1" dirty="0"/>
              <a:t>Abdominal wall trauma/seatbelt sign, GCS &lt; 14, abdominal tenderness, </a:t>
            </a:r>
            <a:r>
              <a:rPr lang="en-US" sz="1600" i="1" dirty="0"/>
              <a:t>thoracic wall trauma, abdominal pain, absent/decreased breath sounds, vomiting</a:t>
            </a:r>
          </a:p>
        </p:txBody>
      </p:sp>
    </p:spTree>
    <p:extLst>
      <p:ext uri="{BB962C8B-B14F-4D97-AF65-F5344CB8AC3E}">
        <p14:creationId xmlns:p14="http://schemas.microsoft.com/office/powerpoint/2010/main" val="3502885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775098" y="661029"/>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2775097" y="1424763"/>
            <a:ext cx="6113721"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1800" dirty="0"/>
              <a:t>Now that you’ve attended this session, you are able to:</a:t>
            </a:r>
            <a:br>
              <a:rPr lang="en" sz="1700" dirty="0"/>
            </a:br>
            <a:endParaRPr sz="1700" dirty="0"/>
          </a:p>
          <a:p>
            <a:pPr marL="241300" lvl="0" indent="-215900" algn="l" rtl="0">
              <a:spcBef>
                <a:spcPts val="0"/>
              </a:spcBef>
              <a:spcAft>
                <a:spcPts val="0"/>
              </a:spcAft>
              <a:buClr>
                <a:schemeClr val="dk2"/>
              </a:buClr>
              <a:buSzPts val="1400"/>
              <a:buChar char="●"/>
            </a:pPr>
            <a:r>
              <a:rPr lang="en-US" sz="1700" dirty="0">
                <a:solidFill>
                  <a:schemeClr val="tx2">
                    <a:lumMod val="50000"/>
                    <a:lumOff val="50000"/>
                  </a:schemeClr>
                </a:solidFill>
              </a:rPr>
              <a:t>Apply the PECARN clinical decision instrument for pediatric blunt torso trauma to the acutely injured child.</a:t>
            </a:r>
          </a:p>
          <a:p>
            <a:pPr marL="241300" indent="-215900">
              <a:buClr>
                <a:schemeClr val="dk2"/>
              </a:buClr>
            </a:pPr>
            <a:r>
              <a:rPr lang="en-US" sz="1700" dirty="0"/>
              <a:t>Describe the utility of the FAST exam in pediatric patients with blunt abdominal trauma.</a:t>
            </a:r>
          </a:p>
          <a:p>
            <a:pPr marL="698500" lvl="1" indent="-215900">
              <a:buClr>
                <a:schemeClr val="dk2"/>
              </a:buClr>
            </a:pPr>
            <a:r>
              <a:rPr lang="en-US" sz="1600" b="1" dirty="0"/>
              <a:t>90s% specific, 50s% sensitive, best with higher skill and confidence and in combination with other data</a:t>
            </a:r>
          </a:p>
        </p:txBody>
      </p:sp>
    </p:spTree>
    <p:extLst>
      <p:ext uri="{BB962C8B-B14F-4D97-AF65-F5344CB8AC3E}">
        <p14:creationId xmlns:p14="http://schemas.microsoft.com/office/powerpoint/2010/main" val="8128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775098" y="661029"/>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2570702" y="1233729"/>
            <a:ext cx="6113721"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1600" dirty="0"/>
              <a:t>Now that you’ve attended this session, you are able to:</a:t>
            </a:r>
            <a:br>
              <a:rPr lang="en" sz="1600" dirty="0"/>
            </a:br>
            <a:endParaRPr sz="1600" dirty="0"/>
          </a:p>
          <a:p>
            <a:pPr marL="241300" lvl="0" indent="-215900" algn="l" rtl="0">
              <a:spcBef>
                <a:spcPts val="0"/>
              </a:spcBef>
              <a:spcAft>
                <a:spcPts val="0"/>
              </a:spcAft>
              <a:buClr>
                <a:schemeClr val="dk2"/>
              </a:buClr>
              <a:buSzPts val="1400"/>
              <a:buChar char="●"/>
            </a:pPr>
            <a:r>
              <a:rPr lang="en-US" sz="1600" dirty="0">
                <a:solidFill>
                  <a:schemeClr val="tx2">
                    <a:lumMod val="50000"/>
                    <a:lumOff val="50000"/>
                  </a:schemeClr>
                </a:solidFill>
              </a:rPr>
              <a:t>Apply the PECARN clinical decision instrument for pediatric blunt torso trauma to the acutely injured child.</a:t>
            </a:r>
          </a:p>
          <a:p>
            <a:pPr marL="241300" indent="-215900">
              <a:buClr>
                <a:schemeClr val="dk2"/>
              </a:buClr>
            </a:pPr>
            <a:r>
              <a:rPr lang="en-US" sz="1600" dirty="0">
                <a:solidFill>
                  <a:schemeClr val="tx2">
                    <a:lumMod val="50000"/>
                    <a:lumOff val="50000"/>
                  </a:schemeClr>
                </a:solidFill>
              </a:rPr>
              <a:t>Describe the utility of the FAST exam in pediatric patients with blunt abdominal trauma.</a:t>
            </a:r>
          </a:p>
          <a:p>
            <a:pPr marL="241300" indent="-215900">
              <a:buClr>
                <a:schemeClr val="dk2"/>
              </a:buClr>
            </a:pPr>
            <a:r>
              <a:rPr lang="en-US" sz="1600" dirty="0"/>
              <a:t>Discuss potential next steps for the evaluation and management of the child with suspected intra-abdominal injury.</a:t>
            </a:r>
          </a:p>
          <a:p>
            <a:pPr marL="698500" lvl="1" indent="-215900">
              <a:buClr>
                <a:schemeClr val="dk2"/>
              </a:buClr>
            </a:pPr>
            <a:r>
              <a:rPr lang="en-US" b="1" dirty="0">
                <a:solidFill>
                  <a:schemeClr val="bg1">
                    <a:lumMod val="10000"/>
                  </a:schemeClr>
                </a:solidFill>
              </a:rPr>
              <a:t>Analgesia, labs, FAST, sometimes CT, sometimes admission</a:t>
            </a:r>
          </a:p>
        </p:txBody>
      </p:sp>
    </p:spTree>
    <p:extLst>
      <p:ext uri="{BB962C8B-B14F-4D97-AF65-F5344CB8AC3E}">
        <p14:creationId xmlns:p14="http://schemas.microsoft.com/office/powerpoint/2010/main" val="28496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subTitle" idx="1"/>
          </p:nvPr>
        </p:nvSpPr>
        <p:spPr>
          <a:xfrm>
            <a:off x="721900" y="1162637"/>
            <a:ext cx="4923988" cy="30159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To improve and streamline evaluation and management of pediatric blunt abdominal trauma, balancing avoidance of unnecessary testing with detection of clinically significant injury</a:t>
            </a:r>
          </a:p>
        </p:txBody>
      </p:sp>
      <p:sp>
        <p:nvSpPr>
          <p:cNvPr id="2" name="Google Shape;372;p32">
            <a:extLst>
              <a:ext uri="{FF2B5EF4-FFF2-40B4-BE49-F238E27FC236}">
                <a16:creationId xmlns:a16="http://schemas.microsoft.com/office/drawing/2014/main" id="{4A40F339-7311-BCA0-B1C8-E327FBF37D25}"/>
              </a:ext>
            </a:extLst>
          </p:cNvPr>
          <p:cNvSpPr txBox="1">
            <a:spLocks/>
          </p:cNvSpPr>
          <p:nvPr/>
        </p:nvSpPr>
        <p:spPr>
          <a:xfrm>
            <a:off x="1198465" y="26967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bril Fatface"/>
              <a:buNone/>
              <a:defRPr sz="18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3000"/>
              <a:buFont typeface="Abril Fatface"/>
              <a:buNone/>
              <a:defRPr sz="3000" b="0" i="0" u="none" strike="noStrike" cap="none">
                <a:solidFill>
                  <a:schemeClr val="dk1"/>
                </a:solidFill>
                <a:latin typeface="Abril Fatface"/>
                <a:ea typeface="Abril Fatface"/>
                <a:cs typeface="Abril Fatface"/>
                <a:sym typeface="Abril Fatface"/>
              </a:defRPr>
            </a:lvl9pPr>
          </a:lstStyle>
          <a:p>
            <a:r>
              <a:rPr lang="en-US" sz="4000" dirty="0"/>
              <a:t>Goal</a:t>
            </a:r>
            <a:endParaRPr lang="en-US" dirty="0"/>
          </a:p>
        </p:txBody>
      </p:sp>
    </p:spTree>
    <p:extLst>
      <p:ext uri="{BB962C8B-B14F-4D97-AF65-F5344CB8AC3E}">
        <p14:creationId xmlns:p14="http://schemas.microsoft.com/office/powerpoint/2010/main" val="1484445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Rules rule!</a:t>
            </a:r>
            <a:endParaRPr sz="24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r>
              <a:rPr lang="en-US" sz="2400" dirty="0"/>
              <a:t>Not so FAST– optimal use of the FAST is in flux.</a:t>
            </a:r>
            <a:endParaRPr dirty="0"/>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lvl="0"/>
            <a:r>
              <a:rPr lang="en" sz="2400" dirty="0"/>
              <a:t>If you don’t quit your </a:t>
            </a:r>
            <a:r>
              <a:rPr lang="en" sz="2400" dirty="0" err="1"/>
              <a:t>bellyachin</a:t>
            </a:r>
            <a:r>
              <a:rPr lang="en-US" sz="2400" dirty="0"/>
              <a:t>’… I’ll have to admit you.</a:t>
            </a:r>
            <a:endParaRPr sz="24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21362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3" grpId="0"/>
      <p:bldP spid="4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5"/>
          <p:cNvSpPr txBox="1">
            <a:spLocks noGrp="1"/>
          </p:cNvSpPr>
          <p:nvPr>
            <p:ph type="ctrTitle"/>
          </p:nvPr>
        </p:nvSpPr>
        <p:spPr>
          <a:xfrm>
            <a:off x="2190285" y="1370865"/>
            <a:ext cx="476333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Thank you!</a:t>
            </a:r>
            <a:endParaRPr sz="6600" dirty="0"/>
          </a:p>
        </p:txBody>
      </p:sp>
      <p:sp>
        <p:nvSpPr>
          <p:cNvPr id="1003" name="Google Shape;1003;p65"/>
          <p:cNvSpPr txBox="1">
            <a:spLocks noGrp="1"/>
          </p:cNvSpPr>
          <p:nvPr>
            <p:ph type="subTitle" idx="2"/>
          </p:nvPr>
        </p:nvSpPr>
        <p:spPr>
          <a:xfrm>
            <a:off x="1706950" y="2571750"/>
            <a:ext cx="5730000" cy="4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d</a:t>
            </a:r>
            <a:r>
              <a:rPr lang="en" sz="2800" dirty="0" err="1"/>
              <a:t>ina.wallin@ucsf.edu</a:t>
            </a:r>
            <a:endParaRPr sz="2800" dirty="0"/>
          </a:p>
        </p:txBody>
      </p:sp>
    </p:spTree>
    <p:extLst>
      <p:ext uri="{BB962C8B-B14F-4D97-AF65-F5344CB8AC3E}">
        <p14:creationId xmlns:p14="http://schemas.microsoft.com/office/powerpoint/2010/main" val="921346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6DEB-7DB0-9F1A-5811-F8FAA78EAA02}"/>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832A15ED-A7FA-7A85-A7D4-08F36671C1B6}"/>
              </a:ext>
            </a:extLst>
          </p:cNvPr>
          <p:cNvSpPr>
            <a:spLocks noGrp="1"/>
          </p:cNvSpPr>
          <p:nvPr>
            <p:ph type="body" idx="1"/>
          </p:nvPr>
        </p:nvSpPr>
        <p:spPr/>
        <p:txBody>
          <a:bodyPr/>
          <a:lstStyle/>
          <a:p>
            <a:pPr marL="514350" indent="-514350">
              <a:buFont typeface="+mj-lt"/>
              <a:buAutoNum type="arabicPeriod"/>
            </a:pPr>
            <a:r>
              <a:rPr lang="en-US" sz="800" dirty="0"/>
              <a:t>Lee LK, Fleisher G.  An Approach to the Injured Child.  In: Fleisher GR, Ludwig S, editors.  Textbook of Pediatric Emergency Medicine, 6</a:t>
            </a:r>
            <a:r>
              <a:rPr lang="en-US" sz="800" baseline="30000" dirty="0"/>
              <a:t>th</a:t>
            </a:r>
            <a:r>
              <a:rPr lang="en-US" sz="800" dirty="0"/>
              <a:t> ed.  </a:t>
            </a:r>
            <a:r>
              <a:rPr lang="en-US" sz="800" dirty="0" err="1"/>
              <a:t>Philadephia</a:t>
            </a:r>
            <a:r>
              <a:rPr lang="en-US" sz="800" dirty="0"/>
              <a:t>: Lippincott Williams &amp; Wilkins;2010. p. 1233-1243.</a:t>
            </a:r>
          </a:p>
          <a:p>
            <a:pPr marL="514350" indent="-514350">
              <a:buFont typeface="+mj-lt"/>
              <a:buAutoNum type="arabicPeriod"/>
            </a:pPr>
            <a:r>
              <a:rPr lang="en-US" sz="800" dirty="0"/>
              <a:t>O’Connell KJ, Carter EA, </a:t>
            </a:r>
            <a:r>
              <a:rPr lang="en-US" sz="800" dirty="0" err="1"/>
              <a:t>Fritzeen</a:t>
            </a:r>
            <a:r>
              <a:rPr lang="en-US" sz="800" dirty="0"/>
              <a:t> JL, Waterhouse LJ, </a:t>
            </a:r>
            <a:r>
              <a:rPr lang="en-US" sz="800" dirty="0" err="1"/>
              <a:t>Burd</a:t>
            </a:r>
            <a:r>
              <a:rPr lang="en-US" sz="800" dirty="0"/>
              <a:t> RS.  Effect of Family Presence on Advanced Trauma Life Support Task Performance During Pediatric Trauma Team Evaluation.  </a:t>
            </a:r>
            <a:r>
              <a:rPr lang="en-US" sz="800" dirty="0" err="1"/>
              <a:t>Pediatr</a:t>
            </a:r>
            <a:r>
              <a:rPr lang="en-US" sz="800" dirty="0"/>
              <a:t> Emer Care 2017 May 8.  </a:t>
            </a:r>
            <a:r>
              <a:rPr lang="en-US" sz="800" dirty="0" err="1"/>
              <a:t>doi</a:t>
            </a:r>
            <a:r>
              <a:rPr lang="en-US" sz="800" dirty="0"/>
              <a:t>: 10.1097/PEC.0000000000001164. [</a:t>
            </a:r>
            <a:r>
              <a:rPr lang="en-US" sz="800" dirty="0" err="1"/>
              <a:t>Epub</a:t>
            </a:r>
            <a:r>
              <a:rPr lang="en-US" sz="800" dirty="0"/>
              <a:t> ahead of print].</a:t>
            </a:r>
          </a:p>
          <a:p>
            <a:pPr marL="514350" indent="-514350">
              <a:buFont typeface="+mj-lt"/>
              <a:buAutoNum type="arabicPeriod"/>
            </a:pPr>
            <a:r>
              <a:rPr lang="en-US" sz="800" dirty="0"/>
              <a:t>Oliver J, Avraham J, </a:t>
            </a:r>
            <a:r>
              <a:rPr lang="en-US" sz="800" dirty="0" err="1"/>
              <a:t>Frangos</a:t>
            </a:r>
            <a:r>
              <a:rPr lang="en-US" sz="800" dirty="0"/>
              <a:t> S, Tomita S, DiMaggio C.  The epidemiology of inpatient pediatric trauma in United States hospitals 2000 to 2011.  Jour </a:t>
            </a:r>
            <a:r>
              <a:rPr lang="en-US" sz="800" dirty="0" err="1"/>
              <a:t>Pediatr</a:t>
            </a:r>
            <a:r>
              <a:rPr lang="en-US" sz="800" dirty="0"/>
              <a:t> Surg 2017 Apr 30. </a:t>
            </a:r>
            <a:r>
              <a:rPr lang="en-US" sz="800" dirty="0" err="1"/>
              <a:t>pii</a:t>
            </a:r>
            <a:r>
              <a:rPr lang="en-US" sz="800" dirty="0"/>
              <a:t>: S0022-3468(17)30255-5. </a:t>
            </a:r>
            <a:r>
              <a:rPr lang="en-US" sz="800" dirty="0" err="1"/>
              <a:t>doi</a:t>
            </a:r>
            <a:r>
              <a:rPr lang="en-US" sz="800" dirty="0"/>
              <a:t>: 10.1016/j.jpedsurg.2017.04.014. [</a:t>
            </a:r>
            <a:r>
              <a:rPr lang="en-US" sz="800" dirty="0" err="1"/>
              <a:t>Epub</a:t>
            </a:r>
            <a:r>
              <a:rPr lang="en-US" sz="800" dirty="0"/>
              <a:t> ahead of print].</a:t>
            </a:r>
          </a:p>
          <a:p>
            <a:pPr marL="514350" indent="-514350">
              <a:buFont typeface="+mj-lt"/>
              <a:buAutoNum type="arabicPeriod"/>
            </a:pPr>
            <a:r>
              <a:rPr lang="en-US" sz="800" dirty="0" err="1"/>
              <a:t>Waltzman</a:t>
            </a:r>
            <a:r>
              <a:rPr lang="en-US" sz="800" dirty="0"/>
              <a:t> ML, Mooney DP.  Major Trauma. In: Fleisher GR, Ludwig S, editors.  Textbook of Pediatric Emergency Medicine, 6</a:t>
            </a:r>
            <a:r>
              <a:rPr lang="en-US" sz="800" baseline="30000" dirty="0"/>
              <a:t>th</a:t>
            </a:r>
            <a:r>
              <a:rPr lang="en-US" sz="800" dirty="0"/>
              <a:t> ed.  </a:t>
            </a:r>
            <a:r>
              <a:rPr lang="en-US" sz="800" dirty="0" err="1"/>
              <a:t>Philadephia</a:t>
            </a:r>
            <a:r>
              <a:rPr lang="en-US" sz="800" dirty="0"/>
              <a:t>: Lippincott Williams &amp; Wilkins;2010. p. 1244-1255.</a:t>
            </a:r>
          </a:p>
          <a:p>
            <a:pPr marL="514350" indent="-514350">
              <a:buFont typeface="+mj-lt"/>
              <a:buAutoNum type="arabicPeriod"/>
            </a:pPr>
            <a:r>
              <a:rPr lang="en-US" sz="800" dirty="0"/>
              <a:t>American College of Surgeons Committee on Trauma.  Advanced Trauma Life Support for Doctors Student Course Manual, 8</a:t>
            </a:r>
            <a:r>
              <a:rPr lang="en-US" sz="800" baseline="30000" dirty="0"/>
              <a:t>th</a:t>
            </a:r>
            <a:r>
              <a:rPr lang="en-US" sz="800" dirty="0"/>
              <a:t> ed. American College of Surgeons: Chicago, IL.  2008.</a:t>
            </a:r>
          </a:p>
          <a:p>
            <a:pPr marL="514350" indent="-514350">
              <a:buFont typeface="+mj-lt"/>
              <a:buAutoNum type="arabicPeriod"/>
            </a:pPr>
            <a:r>
              <a:rPr lang="en-US" sz="800" dirty="0"/>
              <a:t>Scaife ER, Rollins MD, Barnhart DC, Downey EC, Black RE, Meyers RL, et al.  The role of focused abdominal sonography for trauma (FAST) in pediatric trauma evaluation.  Jour Ped Surg 2013;48:1377-1383.</a:t>
            </a:r>
          </a:p>
          <a:p>
            <a:pPr marL="514350" indent="-514350">
              <a:buFont typeface="+mj-lt"/>
              <a:buAutoNum type="arabicPeriod"/>
            </a:pPr>
            <a:r>
              <a:rPr lang="en-US" sz="800" dirty="0"/>
              <a:t>Fox JC, Boysen M, </a:t>
            </a:r>
            <a:r>
              <a:rPr lang="en-US" sz="800" dirty="0" err="1"/>
              <a:t>Gharahbaghuan</a:t>
            </a:r>
            <a:r>
              <a:rPr lang="en-US" sz="800" dirty="0"/>
              <a:t> L, Cusick D, Ahmed SS, Anderson CL, et al.  Test Characteristics of Focused Assessment of Sonography for Trauma for Clinically Significant Abdominal Free Fluid in Pediatric Blunt Abdominal Trauma.  </a:t>
            </a:r>
            <a:r>
              <a:rPr lang="en-US" sz="800" dirty="0" err="1"/>
              <a:t>Acad</a:t>
            </a:r>
            <a:r>
              <a:rPr lang="en-US" sz="800" dirty="0"/>
              <a:t> </a:t>
            </a:r>
            <a:r>
              <a:rPr lang="en-US" sz="800" dirty="0" err="1"/>
              <a:t>Emerg</a:t>
            </a:r>
            <a:r>
              <a:rPr lang="en-US" sz="800" dirty="0"/>
              <a:t> Med 2011;18:477-482.</a:t>
            </a:r>
          </a:p>
          <a:p>
            <a:pPr marL="514350" indent="-514350">
              <a:buFont typeface="+mj-lt"/>
              <a:buAutoNum type="arabicPeriod"/>
            </a:pPr>
            <a:r>
              <a:rPr lang="en-US" sz="800" dirty="0" err="1"/>
              <a:t>Soudack</a:t>
            </a:r>
            <a:r>
              <a:rPr lang="en-US" sz="800" dirty="0"/>
              <a:t> M, </a:t>
            </a:r>
            <a:r>
              <a:rPr lang="en-US" sz="800" dirty="0" err="1"/>
              <a:t>Epelman</a:t>
            </a:r>
            <a:r>
              <a:rPr lang="en-US" sz="800" dirty="0"/>
              <a:t> M, </a:t>
            </a:r>
            <a:r>
              <a:rPr lang="en-US" sz="800" dirty="0" err="1"/>
              <a:t>Maor</a:t>
            </a:r>
            <a:r>
              <a:rPr lang="en-US" sz="800" dirty="0"/>
              <a:t> R, </a:t>
            </a:r>
            <a:r>
              <a:rPr lang="en-US" sz="800" dirty="0" err="1"/>
              <a:t>Hayari</a:t>
            </a:r>
            <a:r>
              <a:rPr lang="en-US" sz="800" dirty="0"/>
              <a:t> L, </a:t>
            </a:r>
            <a:r>
              <a:rPr lang="en-US" sz="800" dirty="0" err="1"/>
              <a:t>Shoshani</a:t>
            </a:r>
            <a:r>
              <a:rPr lang="en-US" sz="800" dirty="0"/>
              <a:t> G, Heyman-Reiss A, et al.  Experience with Focused Abdominal Sonography for Trauma (FAST) in 313 Pediatric Patients. J Clin Ultrasound 2004;32:53-61.</a:t>
            </a:r>
          </a:p>
          <a:p>
            <a:pPr marL="514350" indent="-514350">
              <a:buFont typeface="+mj-lt"/>
              <a:buAutoNum type="arabicPeriod"/>
            </a:pPr>
            <a:r>
              <a:rPr lang="en-US" sz="800" dirty="0"/>
              <a:t>Sola JE, Cheung MC, </a:t>
            </a:r>
            <a:r>
              <a:rPr lang="en-US" sz="800" dirty="0" err="1"/>
              <a:t>Yanf</a:t>
            </a:r>
            <a:r>
              <a:rPr lang="en-US" sz="800" dirty="0"/>
              <a:t> R, </a:t>
            </a:r>
            <a:r>
              <a:rPr lang="en-US" sz="800" dirty="0" err="1"/>
              <a:t>Koslow</a:t>
            </a:r>
            <a:r>
              <a:rPr lang="en-US" sz="800" dirty="0"/>
              <a:t> S, </a:t>
            </a:r>
            <a:r>
              <a:rPr lang="en-US" sz="800" dirty="0" err="1"/>
              <a:t>Lanuti</a:t>
            </a:r>
            <a:r>
              <a:rPr lang="en-US" sz="800" dirty="0"/>
              <a:t> E, </a:t>
            </a:r>
            <a:r>
              <a:rPr lang="en-US" sz="800" dirty="0" err="1"/>
              <a:t>Seaver</a:t>
            </a:r>
            <a:r>
              <a:rPr lang="en-US" sz="800" dirty="0"/>
              <a:t> C, et al.  Pediatric FAST and Elevated Liver Transaminases: An Effective Screening Tool in Blunt Abdominal Trauma.  J Surg Research 2009;157:103-107.</a:t>
            </a:r>
          </a:p>
          <a:p>
            <a:pPr marL="514350" indent="-514350">
              <a:buFont typeface="+mj-lt"/>
              <a:buAutoNum type="arabicPeriod"/>
            </a:pPr>
            <a:r>
              <a:rPr lang="en-US" sz="800" dirty="0" err="1"/>
              <a:t>Kornblith</a:t>
            </a:r>
            <a:r>
              <a:rPr lang="en-US" sz="800" dirty="0"/>
              <a:t> AE, Newton C, Graff J, Jaffe DM.  The Utility of the Focused Assessment with Sonography for Trauma (FAST) Enhanced Physical Examination in Children with Blunt Torso Trauma.  Abstract presented at Pediatric Academic Societies annual meeting, May 2019.</a:t>
            </a:r>
          </a:p>
          <a:p>
            <a:pPr marL="482600" indent="-342900">
              <a:buFont typeface="+mj-lt"/>
              <a:buAutoNum type="arabicPeriod"/>
            </a:pPr>
            <a:endParaRPr lang="en-US" sz="800" dirty="0"/>
          </a:p>
        </p:txBody>
      </p:sp>
    </p:spTree>
    <p:extLst>
      <p:ext uri="{BB962C8B-B14F-4D97-AF65-F5344CB8AC3E}">
        <p14:creationId xmlns:p14="http://schemas.microsoft.com/office/powerpoint/2010/main" val="427845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2775098" y="661029"/>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Objectives</a:t>
            </a:r>
            <a:endParaRPr sz="4000" dirty="0"/>
          </a:p>
        </p:txBody>
      </p:sp>
      <p:sp>
        <p:nvSpPr>
          <p:cNvPr id="419" name="Google Shape;419;p37"/>
          <p:cNvSpPr txBox="1">
            <a:spLocks noGrp="1"/>
          </p:cNvSpPr>
          <p:nvPr>
            <p:ph type="body" idx="1"/>
          </p:nvPr>
        </p:nvSpPr>
        <p:spPr>
          <a:xfrm>
            <a:off x="2775097" y="1424763"/>
            <a:ext cx="6113721" cy="3074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 sz="1800" dirty="0"/>
              <a:t>After attending this session, learners will be able to:</a:t>
            </a:r>
            <a:br>
              <a:rPr lang="en" sz="1700" dirty="0"/>
            </a:br>
            <a:endParaRPr sz="1700" dirty="0"/>
          </a:p>
          <a:p>
            <a:pPr marL="241300" lvl="0" indent="-215900" algn="l" rtl="0">
              <a:spcBef>
                <a:spcPts val="0"/>
              </a:spcBef>
              <a:spcAft>
                <a:spcPts val="0"/>
              </a:spcAft>
              <a:buClr>
                <a:schemeClr val="dk2"/>
              </a:buClr>
              <a:buSzPts val="1400"/>
              <a:buChar char="●"/>
            </a:pPr>
            <a:r>
              <a:rPr lang="en-US" sz="1700" dirty="0"/>
              <a:t>Apply the PECARN clinical decision instrument for pediatric blunt torso trauma to the acutely injured child.</a:t>
            </a:r>
          </a:p>
          <a:p>
            <a:pPr marL="241300" indent="-215900">
              <a:buClr>
                <a:schemeClr val="dk2"/>
              </a:buClr>
            </a:pPr>
            <a:r>
              <a:rPr lang="en-US" sz="1700" dirty="0"/>
              <a:t>Describe the utility of the FAST exam in pediatric patients with blunt abdominal trauma.</a:t>
            </a:r>
          </a:p>
          <a:p>
            <a:pPr marL="241300" lvl="0" indent="-215900" algn="l" rtl="0">
              <a:spcBef>
                <a:spcPts val="0"/>
              </a:spcBef>
              <a:spcAft>
                <a:spcPts val="0"/>
              </a:spcAft>
              <a:buClr>
                <a:schemeClr val="dk2"/>
              </a:buClr>
              <a:buSzPts val="1400"/>
              <a:buChar char="●"/>
            </a:pPr>
            <a:r>
              <a:rPr lang="en-US" sz="1700" dirty="0"/>
              <a:t>Discuss potential next steps for the evaluation and management of the child with suspected intra-abdominal injury.</a:t>
            </a:r>
          </a:p>
        </p:txBody>
      </p:sp>
    </p:spTree>
    <p:extLst>
      <p:ext uri="{BB962C8B-B14F-4D97-AF65-F5344CB8AC3E}">
        <p14:creationId xmlns:p14="http://schemas.microsoft.com/office/powerpoint/2010/main" val="250541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Take-aways</a:t>
            </a:r>
            <a:endParaRPr sz="4000" dirty="0"/>
          </a:p>
        </p:txBody>
      </p:sp>
      <p:sp>
        <p:nvSpPr>
          <p:cNvPr id="441" name="Google Shape;441;p39"/>
          <p:cNvSpPr txBox="1">
            <a:spLocks noGrp="1"/>
          </p:cNvSpPr>
          <p:nvPr>
            <p:ph type="title"/>
          </p:nvPr>
        </p:nvSpPr>
        <p:spPr>
          <a:xfrm>
            <a:off x="720000" y="2566105"/>
            <a:ext cx="2336400" cy="21323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Rules rule!</a:t>
            </a:r>
            <a:endParaRPr sz="2400" dirty="0"/>
          </a:p>
        </p:txBody>
      </p:sp>
      <p:sp>
        <p:nvSpPr>
          <p:cNvPr id="443" name="Google Shape;443;p39"/>
          <p:cNvSpPr txBox="1">
            <a:spLocks noGrp="1"/>
          </p:cNvSpPr>
          <p:nvPr>
            <p:ph type="title" idx="2"/>
          </p:nvPr>
        </p:nvSpPr>
        <p:spPr>
          <a:xfrm>
            <a:off x="3403800" y="2566104"/>
            <a:ext cx="2336400" cy="2132369"/>
          </a:xfrm>
          <a:prstGeom prst="rect">
            <a:avLst/>
          </a:prstGeom>
        </p:spPr>
        <p:txBody>
          <a:bodyPr spcFirstLastPara="1" wrap="square" lIns="91425" tIns="91425" rIns="91425" bIns="91425" anchor="ctr" anchorCtr="0">
            <a:noAutofit/>
          </a:bodyPr>
          <a:lstStyle/>
          <a:p>
            <a:r>
              <a:rPr lang="en-US" sz="2400" dirty="0"/>
              <a:t>Not so FAST– optimal use of the FAST is in flux.</a:t>
            </a:r>
          </a:p>
        </p:txBody>
      </p:sp>
      <p:sp>
        <p:nvSpPr>
          <p:cNvPr id="445" name="Google Shape;445;p39"/>
          <p:cNvSpPr txBox="1">
            <a:spLocks noGrp="1"/>
          </p:cNvSpPr>
          <p:nvPr>
            <p:ph type="title" idx="4"/>
          </p:nvPr>
        </p:nvSpPr>
        <p:spPr>
          <a:xfrm>
            <a:off x="6087600" y="2566105"/>
            <a:ext cx="2336400" cy="2132368"/>
          </a:xfrm>
          <a:prstGeom prst="rect">
            <a:avLst/>
          </a:prstGeom>
        </p:spPr>
        <p:txBody>
          <a:bodyPr spcFirstLastPara="1" wrap="square" lIns="91425" tIns="91425" rIns="91425" bIns="91425" anchor="ctr" anchorCtr="0">
            <a:noAutofit/>
          </a:bodyPr>
          <a:lstStyle/>
          <a:p>
            <a:pPr lvl="0"/>
            <a:r>
              <a:rPr lang="en" sz="2400" dirty="0"/>
              <a:t>If you don’t quit your </a:t>
            </a:r>
            <a:r>
              <a:rPr lang="en" sz="2400" dirty="0" err="1"/>
              <a:t>bellyachin</a:t>
            </a:r>
            <a:r>
              <a:rPr lang="en-US" sz="2400" dirty="0"/>
              <a:t>’… I’ll have to admit you.</a:t>
            </a:r>
            <a:endParaRPr sz="2400" dirty="0"/>
          </a:p>
        </p:txBody>
      </p:sp>
      <p:pic>
        <p:nvPicPr>
          <p:cNvPr id="447" name="Google Shape;447;p39"/>
          <p:cNvPicPr preferRelativeResize="0"/>
          <p:nvPr/>
        </p:nvPicPr>
        <p:blipFill rotWithShape="1">
          <a:blip r:embed="rId3">
            <a:alphaModFix/>
          </a:blip>
          <a:srcRect/>
          <a:stretch/>
        </p:blipFill>
        <p:spPr>
          <a:xfrm>
            <a:off x="6674376" y="1392647"/>
            <a:ext cx="1082075" cy="1082075"/>
          </a:xfrm>
          <a:prstGeom prst="rect">
            <a:avLst/>
          </a:prstGeom>
          <a:noFill/>
          <a:ln>
            <a:noFill/>
          </a:ln>
        </p:spPr>
      </p:pic>
      <p:pic>
        <p:nvPicPr>
          <p:cNvPr id="448" name="Google Shape;448;p39"/>
          <p:cNvPicPr preferRelativeResize="0"/>
          <p:nvPr/>
        </p:nvPicPr>
        <p:blipFill rotWithShape="1">
          <a:blip r:embed="rId4">
            <a:alphaModFix/>
          </a:blip>
          <a:srcRect t="768" b="758"/>
          <a:stretch/>
        </p:blipFill>
        <p:spPr>
          <a:xfrm>
            <a:off x="1403341" y="1503809"/>
            <a:ext cx="969715" cy="954875"/>
          </a:xfrm>
          <a:prstGeom prst="rect">
            <a:avLst/>
          </a:prstGeom>
          <a:noFill/>
          <a:ln>
            <a:noFill/>
          </a:ln>
        </p:spPr>
      </p:pic>
      <p:pic>
        <p:nvPicPr>
          <p:cNvPr id="449" name="Google Shape;449;p39"/>
          <p:cNvPicPr preferRelativeResize="0"/>
          <p:nvPr/>
        </p:nvPicPr>
        <p:blipFill>
          <a:blip r:embed="rId5">
            <a:alphaModFix/>
          </a:blip>
          <a:stretch>
            <a:fillRect/>
          </a:stretch>
        </p:blipFill>
        <p:spPr>
          <a:xfrm>
            <a:off x="3973300" y="1248815"/>
            <a:ext cx="1311565" cy="1311565"/>
          </a:xfrm>
          <a:prstGeom prst="rect">
            <a:avLst/>
          </a:prstGeom>
          <a:noFill/>
          <a:ln>
            <a:noFill/>
          </a:ln>
        </p:spPr>
      </p:pic>
    </p:spTree>
    <p:extLst>
      <p:ext uri="{BB962C8B-B14F-4D97-AF65-F5344CB8AC3E}">
        <p14:creationId xmlns:p14="http://schemas.microsoft.com/office/powerpoint/2010/main" val="247002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0"/>
          <p:cNvSpPr txBox="1">
            <a:spLocks noGrp="1"/>
          </p:cNvSpPr>
          <p:nvPr>
            <p:ph type="title"/>
          </p:nvPr>
        </p:nvSpPr>
        <p:spPr>
          <a:xfrm>
            <a:off x="5306149" y="990812"/>
            <a:ext cx="3391283" cy="31619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No commercial or financial interests to disclose.</a:t>
            </a:r>
            <a:endParaRPr dirty="0"/>
          </a:p>
        </p:txBody>
      </p:sp>
    </p:spTree>
    <p:extLst>
      <p:ext uri="{BB962C8B-B14F-4D97-AF65-F5344CB8AC3E}">
        <p14:creationId xmlns:p14="http://schemas.microsoft.com/office/powerpoint/2010/main" val="1280801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Intra-abdominal injury</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2400" dirty="0"/>
              <a:t>Leading cause of morbidity</a:t>
            </a:r>
          </a:p>
          <a:p>
            <a:pPr marL="171450" indent="-171450"/>
            <a:r>
              <a:rPr lang="en-US" sz="2400" dirty="0"/>
              <a:t>Kids more likely to sustain than adults…</a:t>
            </a:r>
          </a:p>
          <a:p>
            <a:pPr marL="171450" indent="-171450"/>
            <a:r>
              <a:rPr lang="en-US" sz="2400" dirty="0"/>
              <a:t>but are less likely to receive intervention.</a:t>
            </a:r>
          </a:p>
          <a:p>
            <a:pPr marL="628650" lvl="1" indent="-171450"/>
            <a:r>
              <a:rPr lang="en-US" sz="2100" dirty="0"/>
              <a:t>Adolescents cared for by </a:t>
            </a:r>
            <a:r>
              <a:rPr lang="en-US" sz="2100" dirty="0" err="1"/>
              <a:t>pedi</a:t>
            </a:r>
            <a:r>
              <a:rPr lang="en-US" sz="2100" dirty="0"/>
              <a:t> team less likely to receive IR/</a:t>
            </a:r>
            <a:r>
              <a:rPr lang="en-US" sz="2100" dirty="0" err="1"/>
              <a:t>angio</a:t>
            </a:r>
            <a:r>
              <a:rPr lang="en-US" sz="2100" dirty="0"/>
              <a:t> for confirmed splenic injury</a:t>
            </a:r>
          </a:p>
          <a:p>
            <a:pPr marL="171450" indent="-171450"/>
            <a:r>
              <a:rPr lang="en-US" sz="2400" dirty="0"/>
              <a:t>IAI vs IAI-I… ai </a:t>
            </a:r>
            <a:r>
              <a:rPr lang="en-US" sz="2400" dirty="0" err="1"/>
              <a:t>yi</a:t>
            </a:r>
            <a:r>
              <a:rPr lang="en-US" sz="2400" dirty="0"/>
              <a:t> </a:t>
            </a:r>
            <a:r>
              <a:rPr lang="en-US" sz="2400" dirty="0" err="1"/>
              <a:t>yi</a:t>
            </a:r>
            <a:r>
              <a:rPr lang="en-US" sz="2400" dirty="0"/>
              <a:t>!</a:t>
            </a:r>
            <a:endParaRPr lang="en-US" sz="1800" dirty="0"/>
          </a:p>
          <a:p>
            <a:pPr marL="171450" indent="-171450"/>
            <a:endParaRPr lang="en-US" dirty="0"/>
          </a:p>
          <a:p>
            <a:pPr marL="171450" indent="-171450"/>
            <a:endParaRPr sz="1100" dirty="0"/>
          </a:p>
        </p:txBody>
      </p:sp>
    </p:spTree>
    <p:extLst>
      <p:ext uri="{BB962C8B-B14F-4D97-AF65-F5344CB8AC3E}">
        <p14:creationId xmlns:p14="http://schemas.microsoft.com/office/powerpoint/2010/main" val="38370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Intra-abdominal injury</a:t>
            </a:r>
            <a:endParaRPr dirty="0"/>
          </a:p>
        </p:txBody>
      </p:sp>
      <p:sp>
        <p:nvSpPr>
          <p:cNvPr id="373" name="Google Shape;373;p32"/>
          <p:cNvSpPr txBox="1">
            <a:spLocks noGrp="1"/>
          </p:cNvSpPr>
          <p:nvPr>
            <p:ph type="body" idx="1"/>
          </p:nvPr>
        </p:nvSpPr>
        <p:spPr>
          <a:xfrm>
            <a:off x="720000" y="1265273"/>
            <a:ext cx="7594660" cy="3168851"/>
          </a:xfrm>
          <a:prstGeom prst="rect">
            <a:avLst/>
          </a:prstGeom>
        </p:spPr>
        <p:txBody>
          <a:bodyPr spcFirstLastPara="1" wrap="square" lIns="91425" tIns="91425" rIns="91425" bIns="91425" anchor="t" anchorCtr="0">
            <a:noAutofit/>
          </a:bodyPr>
          <a:lstStyle/>
          <a:p>
            <a:pPr marL="171450" indent="-171450"/>
            <a:r>
              <a:rPr lang="en-US" sz="3200" dirty="0"/>
              <a:t>Longer LOS</a:t>
            </a:r>
          </a:p>
          <a:p>
            <a:pPr marL="171450" indent="-171450"/>
            <a:r>
              <a:rPr lang="en-US" sz="3200" dirty="0"/>
              <a:t>Higher cost</a:t>
            </a:r>
          </a:p>
          <a:p>
            <a:pPr marL="171450" indent="-171450"/>
            <a:r>
              <a:rPr lang="en-US" sz="3200" dirty="0"/>
              <a:t>Poking a kid isn’t nothing!</a:t>
            </a:r>
          </a:p>
          <a:p>
            <a:pPr marL="171450" indent="-171450"/>
            <a:r>
              <a:rPr lang="en-US" sz="3200" dirty="0"/>
              <a:t>Incidentalomas a </a:t>
            </a:r>
            <a:r>
              <a:rPr lang="en-US" sz="3200" i="1" dirty="0"/>
              <a:t>tad</a:t>
            </a:r>
            <a:r>
              <a:rPr lang="en-US" sz="3200" dirty="0"/>
              <a:t> less relevant</a:t>
            </a:r>
          </a:p>
          <a:p>
            <a:pPr marL="171450" indent="-171450"/>
            <a:r>
              <a:rPr lang="en-US" sz="3200" b="1" dirty="0"/>
              <a:t>Radiation</a:t>
            </a:r>
            <a:endParaRPr lang="en-US" sz="2400" b="1" dirty="0"/>
          </a:p>
          <a:p>
            <a:pPr marL="171450" indent="-171450"/>
            <a:endParaRPr lang="en-US" dirty="0"/>
          </a:p>
          <a:p>
            <a:pPr marL="171450" indent="-171450"/>
            <a:endParaRPr sz="1100" dirty="0"/>
          </a:p>
        </p:txBody>
      </p:sp>
    </p:spTree>
    <p:extLst>
      <p:ext uri="{BB962C8B-B14F-4D97-AF65-F5344CB8AC3E}">
        <p14:creationId xmlns:p14="http://schemas.microsoft.com/office/powerpoint/2010/main" val="40214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national Day of the Tropics by Slidesgo">
  <a:themeElements>
    <a:clrScheme name="Simple Light">
      <a:dk1>
        <a:srgbClr val="005534"/>
      </a:dk1>
      <a:lt1>
        <a:srgbClr val="F2F2E8"/>
      </a:lt1>
      <a:dk2>
        <a:srgbClr val="7F0101"/>
      </a:dk2>
      <a:lt2>
        <a:srgbClr val="1F1F1F"/>
      </a:lt2>
      <a:accent1>
        <a:srgbClr val="FFFFFF"/>
      </a:accent1>
      <a:accent2>
        <a:srgbClr val="FFFFFF"/>
      </a:accent2>
      <a:accent3>
        <a:srgbClr val="FFFFFF"/>
      </a:accent3>
      <a:accent4>
        <a:srgbClr val="FFFFFF"/>
      </a:accent4>
      <a:accent5>
        <a:srgbClr val="FFFFFF"/>
      </a:accent5>
      <a:accent6>
        <a:srgbClr val="FFFFFF"/>
      </a:accent6>
      <a:hlink>
        <a:srgbClr val="9D34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11332</TotalTime>
  <Words>4146</Words>
  <Application>Microsoft Macintosh PowerPoint</Application>
  <PresentationFormat>On-screen Show (16:9)</PresentationFormat>
  <Paragraphs>256</Paragraphs>
  <Slides>48</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AGaramond</vt:lpstr>
      <vt:lpstr>Abril Fatface</vt:lpstr>
      <vt:lpstr>Calibri</vt:lpstr>
      <vt:lpstr>Chivo</vt:lpstr>
      <vt:lpstr>Courier New</vt:lpstr>
      <vt:lpstr>Symbol</vt:lpstr>
      <vt:lpstr>Arial</vt:lpstr>
      <vt:lpstr>International Day of the Tropics by Slidesgo</vt:lpstr>
      <vt:lpstr>Gut Punch: Pediatric blunt abdominal trauma</vt:lpstr>
      <vt:lpstr>Take-aways</vt:lpstr>
      <vt:lpstr>Cases</vt:lpstr>
      <vt:lpstr>PowerPoint Presentation</vt:lpstr>
      <vt:lpstr>Objectives</vt:lpstr>
      <vt:lpstr>Take-aways</vt:lpstr>
      <vt:lpstr>No commercial or financial interests to disclose.</vt:lpstr>
      <vt:lpstr>Intra-abdominal injury</vt:lpstr>
      <vt:lpstr>Intra-abdominal injury</vt:lpstr>
      <vt:lpstr>PowerPoint Presentation</vt:lpstr>
      <vt:lpstr>Seven questions:</vt:lpstr>
      <vt:lpstr>1. If a patient cannot be ruled out by the decision instrument, this does not mean that the patient needs a scan.   </vt:lpstr>
      <vt:lpstr>1. If a patient cannot be ruled out by the decision instrument, this does not mean that the patient needs a scan.  2. This decision rule is not intended for non-accidental trauma.</vt:lpstr>
      <vt:lpstr>Take-aways</vt:lpstr>
      <vt:lpstr>LABS</vt:lpstr>
      <vt:lpstr>Hematuria</vt:lpstr>
      <vt:lpstr>Liver function tests</vt:lpstr>
      <vt:lpstr>Lipase</vt:lpstr>
      <vt:lpstr>FAST</vt:lpstr>
      <vt:lpstr>FAST</vt:lpstr>
      <vt:lpstr>FAST + exam</vt:lpstr>
      <vt:lpstr>FAST + exam</vt:lpstr>
      <vt:lpstr>Seven questions:</vt:lpstr>
      <vt:lpstr>Seven questions:</vt:lpstr>
      <vt:lpstr>Take-aways</vt:lpstr>
      <vt:lpstr>Put it all together.</vt:lpstr>
      <vt:lpstr>PowerPoint Presentation</vt:lpstr>
      <vt:lpstr>PowerPoint Presentation</vt:lpstr>
      <vt:lpstr>Cases</vt:lpstr>
      <vt:lpstr>Cases</vt:lpstr>
      <vt:lpstr>PowerPoint Presentation</vt:lpstr>
      <vt:lpstr>Cases</vt:lpstr>
      <vt:lpstr>Cases</vt:lpstr>
      <vt:lpstr>PowerPoint Presentation</vt:lpstr>
      <vt:lpstr>Cases</vt:lpstr>
      <vt:lpstr>Cases</vt:lpstr>
      <vt:lpstr>PowerPoint Presentation</vt:lpstr>
      <vt:lpstr>Cases</vt:lpstr>
      <vt:lpstr>Blunt bowel injury</vt:lpstr>
      <vt:lpstr>Take-aways</vt:lpstr>
      <vt:lpstr>Objectives</vt:lpstr>
      <vt:lpstr>Objectives</vt:lpstr>
      <vt:lpstr>Objectives</vt:lpstr>
      <vt:lpstr>Objectives</vt:lpstr>
      <vt:lpstr>PowerPoint Presentation</vt:lpstr>
      <vt:lpstr>Take-aways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Pediatric Respiratory Cases</dc:title>
  <cp:lastModifiedBy>Wallin, Dina</cp:lastModifiedBy>
  <cp:revision>15</cp:revision>
  <dcterms:modified xsi:type="dcterms:W3CDTF">2024-01-29T18:26:17Z</dcterms:modified>
</cp:coreProperties>
</file>