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1"/>
  </p:notesMasterIdLst>
  <p:sldIdLst>
    <p:sldId id="313" r:id="rId2"/>
    <p:sldId id="312" r:id="rId3"/>
    <p:sldId id="314" r:id="rId4"/>
    <p:sldId id="315" r:id="rId5"/>
    <p:sldId id="316" r:id="rId6"/>
    <p:sldId id="317" r:id="rId7"/>
    <p:sldId id="318" r:id="rId8"/>
    <p:sldId id="319" r:id="rId9"/>
    <p:sldId id="320" r:id="rId10"/>
    <p:sldId id="321" r:id="rId11"/>
    <p:sldId id="322" r:id="rId12"/>
    <p:sldId id="323" r:id="rId13"/>
    <p:sldId id="324" r:id="rId14"/>
    <p:sldId id="325" r:id="rId15"/>
    <p:sldId id="326" r:id="rId16"/>
    <p:sldId id="327" r:id="rId17"/>
    <p:sldId id="353" r:id="rId18"/>
    <p:sldId id="332" r:id="rId19"/>
    <p:sldId id="333" r:id="rId20"/>
    <p:sldId id="334" r:id="rId21"/>
    <p:sldId id="335" r:id="rId22"/>
    <p:sldId id="336" r:id="rId23"/>
    <p:sldId id="337" r:id="rId24"/>
    <p:sldId id="355" r:id="rId25"/>
    <p:sldId id="356" r:id="rId26"/>
    <p:sldId id="357" r:id="rId27"/>
    <p:sldId id="354" r:id="rId28"/>
    <p:sldId id="339" r:id="rId29"/>
    <p:sldId id="352" r:id="rId30"/>
    <p:sldId id="340" r:id="rId31"/>
    <p:sldId id="359" r:id="rId32"/>
    <p:sldId id="358" r:id="rId33"/>
    <p:sldId id="344" r:id="rId34"/>
    <p:sldId id="347" r:id="rId35"/>
    <p:sldId id="348" r:id="rId36"/>
    <p:sldId id="343" r:id="rId37"/>
    <p:sldId id="349" r:id="rId38"/>
    <p:sldId id="350" r:id="rId39"/>
    <p:sldId id="351" r:id="rId40"/>
  </p:sldIdLst>
  <p:sldSz cx="9144000" cy="5143500" type="screen16x9"/>
  <p:notesSz cx="6858000" cy="9144000"/>
  <p:embeddedFontLst>
    <p:embeddedFont>
      <p:font typeface="Abril Fatface" panose="02000503000000020003" pitchFamily="2" charset="77"/>
      <p:regular r:id="rId42"/>
    </p:embeddedFont>
    <p:embeddedFont>
      <p:font typeface="Chivo" pitchFamily="2"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A2DEC1-2CDF-46B8-A328-1719898D7E00}">
  <a:tblStyle styleId="{AAA2DEC1-2CDF-46B8-A328-1719898D7E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3434"/>
  </p:normalViewPr>
  <p:slideViewPr>
    <p:cSldViewPr snapToGrid="0">
      <p:cViewPr varScale="1">
        <p:scale>
          <a:sx n="123" d="100"/>
          <a:sy n="123" d="100"/>
        </p:scale>
        <p:origin x="208" y="3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Good morning! My name is… and I’m here to make you a true BRUE-master, to ace who to work up and who to safely send home.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77317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Planning out important aspects of the H&amp;P is impossible without a differential diagnosis in mind. Stop for a moment and list a few conditions that might cause an apneic event in an infant…anyone want to share? now, this isn’t comprehensive, of course, but some of these are definitely more </a:t>
            </a:r>
            <a:r>
              <a:rPr lang="en-US" dirty="0" err="1"/>
              <a:t>serius</a:t>
            </a:r>
            <a:r>
              <a:rPr lang="en-US" dirty="0"/>
              <a:t> than others! now that one’s got a </a:t>
            </a:r>
            <a:r>
              <a:rPr lang="en-US" dirty="0" err="1"/>
              <a:t>ddx</a:t>
            </a:r>
            <a:r>
              <a:rPr lang="en-US" dirty="0"/>
              <a:t>, one can quickly figure out important elements of the H&amp;P.</a:t>
            </a:r>
          </a:p>
        </p:txBody>
      </p:sp>
    </p:spTree>
    <p:extLst>
      <p:ext uri="{BB962C8B-B14F-4D97-AF65-F5344CB8AC3E}">
        <p14:creationId xmlns:p14="http://schemas.microsoft.com/office/powerpoint/2010/main" val="302105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kern="1200" dirty="0">
                <a:solidFill>
                  <a:schemeClr val="tx1"/>
                </a:solidFill>
                <a:effectLst/>
                <a:latin typeface="+mn-lt"/>
                <a:ea typeface="+mn-ea"/>
                <a:cs typeface="+mn-cs"/>
              </a:rPr>
              <a:t>state immediately before event, state during event, end of event, state after event;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FHx</a:t>
            </a:r>
            <a:r>
              <a:rPr lang="en-US" sz="1100" kern="1200" baseline="0" dirty="0">
                <a:solidFill>
                  <a:schemeClr val="tx1"/>
                </a:solidFill>
                <a:effectLst/>
                <a:latin typeface="+mn-lt"/>
                <a:ea typeface="+mn-ea"/>
                <a:cs typeface="+mn-cs"/>
              </a:rPr>
              <a:t> sudden cardiac death/arrhythmia, seizures, inborn errors, SIDS; </a:t>
            </a:r>
            <a:r>
              <a:rPr lang="en-US" sz="1100" kern="1200" dirty="0">
                <a:solidFill>
                  <a:schemeClr val="tx1"/>
                </a:solidFill>
                <a:effectLst/>
                <a:latin typeface="+mn-lt"/>
                <a:ea typeface="+mn-ea"/>
                <a:cs typeface="+mn-cs"/>
              </a:rPr>
              <a:t>Suspicious </a:t>
            </a:r>
            <a:r>
              <a:rPr lang="en-US" sz="1100" kern="1200" dirty="0" err="1">
                <a:solidFill>
                  <a:schemeClr val="tx1"/>
                </a:solidFill>
                <a:effectLst/>
                <a:latin typeface="+mn-lt"/>
                <a:ea typeface="+mn-ea"/>
                <a:cs typeface="+mn-cs"/>
              </a:rPr>
              <a:t>hx</a:t>
            </a:r>
            <a:r>
              <a:rPr lang="en-US" sz="1100" kern="1200" dirty="0">
                <a:solidFill>
                  <a:schemeClr val="tx1"/>
                </a:solidFill>
                <a:effectLst/>
                <a:latin typeface="+mn-lt"/>
                <a:ea typeface="+mn-ea"/>
                <a:cs typeface="+mn-cs"/>
              </a:rPr>
              <a:t> for NAT:  inconsistent or discrepant </a:t>
            </a:r>
            <a:r>
              <a:rPr lang="en-US" sz="1100" kern="1200" dirty="0" err="1">
                <a:solidFill>
                  <a:schemeClr val="tx1"/>
                </a:solidFill>
                <a:effectLst/>
                <a:latin typeface="+mn-lt"/>
                <a:ea typeface="+mn-ea"/>
                <a:cs typeface="+mn-cs"/>
              </a:rPr>
              <a:t>hx</a:t>
            </a:r>
            <a:r>
              <a:rPr lang="en-US" sz="1100" kern="1200" dirty="0">
                <a:solidFill>
                  <a:schemeClr val="tx1"/>
                </a:solidFill>
                <a:effectLst/>
                <a:latin typeface="+mn-lt"/>
                <a:ea typeface="+mn-ea"/>
                <a:cs typeface="+mn-cs"/>
              </a:rPr>
              <a:t>, history of vomiting or  irritability (“fussy baby”), social factors (young parent, single parent, experiencing food/housing insecurity) Pretty standard. Then we examine the kid…</a:t>
            </a:r>
            <a:endParaRPr lang="en-US" dirty="0"/>
          </a:p>
        </p:txBody>
      </p:sp>
    </p:spTree>
    <p:extLst>
      <p:ext uri="{BB962C8B-B14F-4D97-AF65-F5344CB8AC3E}">
        <p14:creationId xmlns:p14="http://schemas.microsoft.com/office/powerpoint/2010/main" val="3475036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 cannot emphasize this enough. It takes a few seconds to unwrap a swaddle and unsnap a onesie and a few hours to reassemble, but still. Rectal temp! Focus on face/airway, </a:t>
            </a:r>
            <a:r>
              <a:rPr lang="en-US" dirty="0" err="1"/>
              <a:t>cardiopulm</a:t>
            </a:r>
            <a:r>
              <a:rPr lang="en-US" dirty="0"/>
              <a:t>. But again, a head to toe exam of a person the size of a piece of produce can happen quickly. WHICH brings us to two of our takeaways:</a:t>
            </a:r>
          </a:p>
        </p:txBody>
      </p:sp>
    </p:spTree>
    <p:extLst>
      <p:ext uri="{BB962C8B-B14F-4D97-AF65-F5344CB8AC3E}">
        <p14:creationId xmlns:p14="http://schemas.microsoft.com/office/powerpoint/2010/main" val="1623867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\OK, so we’ve established that our patient did, indeed, have a BRUE. What now? As in all of emergency medicine, it’s time for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850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d55a0a8569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d55a0a8569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5812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As a reminder, corrected gestational age is the baby’s birth gestational age (ex 37 weeks) plus their current age. </a:t>
            </a:r>
            <a:r>
              <a:rPr lang="en-US" b="1" dirty="0"/>
              <a:t>Prematurity is the strongest factor predicting a serious alternate dx or poor outcome– take it seriously! </a:t>
            </a:r>
            <a:r>
              <a:rPr lang="en-US" dirty="0"/>
              <a:t>When studies were assessed to tease out low risk criteria, ALTE studies included longer events. Now, this last one is a bit tough– but I’d say one needs nothing on history and physical to suggest those alternate diagnoses we talked about, normal VS, and a normal </a:t>
            </a:r>
            <a:r>
              <a:rPr lang="en-US" dirty="0" err="1"/>
              <a:t>PEx</a:t>
            </a:r>
            <a:r>
              <a:rPr lang="en-US" dirty="0"/>
              <a:t>. And if all criteria are met?</a:t>
            </a:r>
          </a:p>
        </p:txBody>
      </p:sp>
    </p:spTree>
    <p:extLst>
      <p:ext uri="{BB962C8B-B14F-4D97-AF65-F5344CB8AC3E}">
        <p14:creationId xmlns:p14="http://schemas.microsoft.com/office/powerpoint/2010/main" val="358004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Do nothing! OK, we actually DON’T do NOTHING nothing, but close.</a:t>
            </a:r>
          </a:p>
        </p:txBody>
      </p:sp>
    </p:spTree>
    <p:extLst>
      <p:ext uri="{BB962C8B-B14F-4D97-AF65-F5344CB8AC3E}">
        <p14:creationId xmlns:p14="http://schemas.microsoft.com/office/powerpoint/2010/main" val="682845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If a parent is freaking out, then sometimes you’re just </a:t>
            </a:r>
            <a:r>
              <a:rPr lang="en-US" dirty="0" err="1"/>
              <a:t>gonna</a:t>
            </a:r>
            <a:r>
              <a:rPr lang="en-US" dirty="0"/>
              <a:t> have to either do a bit of a workup or admit them for observation. Especially if you’re on the fence, this will always be OK. So, what do </a:t>
            </a:r>
            <a:r>
              <a:rPr lang="en-US" i="1" dirty="0"/>
              <a:t>I</a:t>
            </a:r>
            <a:r>
              <a:rPr lang="en-US" i="0" dirty="0"/>
              <a:t> do?</a:t>
            </a:r>
            <a:endParaRPr lang="en-US" dirty="0"/>
          </a:p>
        </p:txBody>
      </p:sp>
    </p:spTree>
    <p:extLst>
      <p:ext uri="{BB962C8B-B14F-4D97-AF65-F5344CB8AC3E}">
        <p14:creationId xmlns:p14="http://schemas.microsoft.com/office/powerpoint/2010/main" val="2585085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55a0a8569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55a0a8569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educate the family. </a:t>
            </a:r>
            <a:r>
              <a:rPr lang="en-US" sz="1100" kern="1200" dirty="0">
                <a:solidFill>
                  <a:schemeClr val="tx1"/>
                </a:solidFill>
                <a:effectLst/>
                <a:latin typeface="+mn-lt"/>
                <a:ea typeface="+mn-ea"/>
                <a:cs typeface="+mn-cs"/>
              </a:rPr>
              <a:t>Continuous or spot pulse ox c observation a little less helpful given babies can have periodic dips, especially during sleep.</a:t>
            </a:r>
            <a:r>
              <a:rPr lang="en-US" sz="1100" kern="1200" baseline="0" dirty="0">
                <a:solidFill>
                  <a:schemeClr val="tx1"/>
                </a:solidFill>
                <a:effectLst/>
                <a:latin typeface="+mn-lt"/>
                <a:ea typeface="+mn-ea"/>
                <a:cs typeface="+mn-cs"/>
              </a:rPr>
              <a:t>  If they’re low risk, they’re low risk and I’m sticking to it, not getting into some weird no-person’s land of doing unindicated workup and not knowing what to do with it. Main point is, you should NOT do a fishing expedition to find something. In fact, that’s the only strong evidence:</a:t>
            </a:r>
            <a:endParaRPr lang="en-US" dirty="0"/>
          </a:p>
        </p:txBody>
      </p:sp>
    </p:spTree>
    <p:extLst>
      <p:ext uri="{BB962C8B-B14F-4D97-AF65-F5344CB8AC3E}">
        <p14:creationId xmlns:p14="http://schemas.microsoft.com/office/powerpoint/2010/main" val="375493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SHOULD NOT obtain blood or CSF to evaluate for occult SBI. </a:t>
            </a:r>
          </a:p>
        </p:txBody>
      </p:sp>
    </p:spTree>
    <p:extLst>
      <p:ext uri="{BB962C8B-B14F-4D97-AF65-F5344CB8AC3E}">
        <p14:creationId xmlns:p14="http://schemas.microsoft.com/office/powerpoint/2010/main" val="20287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Good morning! To get ourselves thinking, let’s place ourselves in our typical practice setting. It’s a typical day, and your coffee is just starting to kick in. Think about how you’d approach each of these infants: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3535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55a0a8569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55a0a856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OK, pop quiz again: what are our low risk criteria? See if you can list some out yourself! Which one is most important? YES, prematurity. And this brings us back to our third take-away point:</a:t>
            </a:r>
          </a:p>
        </p:txBody>
      </p:sp>
    </p:spTree>
    <p:extLst>
      <p:ext uri="{BB962C8B-B14F-4D97-AF65-F5344CB8AC3E}">
        <p14:creationId xmlns:p14="http://schemas.microsoft.com/office/powerpoint/2010/main" val="2767032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But what do we do if we don’t meet all the low risk criteria? The title of this conference is HIGH risk EM, isn’t it?</a:t>
            </a:r>
          </a:p>
        </p:txBody>
      </p:sp>
    </p:spTree>
    <p:extLst>
      <p:ext uri="{BB962C8B-B14F-4D97-AF65-F5344CB8AC3E}">
        <p14:creationId xmlns:p14="http://schemas.microsoft.com/office/powerpoint/2010/main" val="2018218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55a0a8569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55a0a8569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doesn’t mean these patients are HIGH risk, they’re just not lower. Based on expert consensus. ECG: ideally reviewed by </a:t>
            </a:r>
            <a:r>
              <a:rPr lang="en-US" dirty="0" err="1"/>
              <a:t>pedi</a:t>
            </a:r>
            <a:r>
              <a:rPr lang="en-US" dirty="0"/>
              <a:t> cardiologist. Covid has been known to cause BRUE; Pertussis: </a:t>
            </a:r>
            <a:r>
              <a:rPr lang="en-US" dirty="0" err="1"/>
              <a:t>underimmunized</a:t>
            </a:r>
            <a:r>
              <a:rPr lang="en-US" dirty="0"/>
              <a:t>, endemic area, meaningful turnaround time. At </a:t>
            </a:r>
            <a:r>
              <a:rPr lang="en-US" i="1" dirty="0"/>
              <a:t>least</a:t>
            </a:r>
            <a:r>
              <a:rPr lang="en-US" i="0" dirty="0"/>
              <a:t> those labs; could also consider CBC, CRP, PCT, CMP, UA. And once you’ve done those things, you’ve either found an explanation (making this not a BRUE) or you haven’t. What is our management?</a:t>
            </a:r>
            <a:endParaRPr lang="en-US" dirty="0"/>
          </a:p>
        </p:txBody>
      </p:sp>
    </p:spTree>
    <p:extLst>
      <p:ext uri="{BB962C8B-B14F-4D97-AF65-F5344CB8AC3E}">
        <p14:creationId xmlns:p14="http://schemas.microsoft.com/office/powerpoint/2010/main" val="4149403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Manage per that diagnosis– but low threshold to admit. Recommend admit for monitoring– you would be justified; OR if extreme resistance, can call pediatrician and discuss with them and parent (rec speakerphone). Now, WHAT might we be missing? Before we tie everything together, let’s think about serious potential alternate causes.</a:t>
            </a:r>
          </a:p>
        </p:txBody>
      </p:sp>
    </p:spTree>
    <p:extLst>
      <p:ext uri="{BB962C8B-B14F-4D97-AF65-F5344CB8AC3E}">
        <p14:creationId xmlns:p14="http://schemas.microsoft.com/office/powerpoint/2010/main" val="3447073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Remember this slide? How often are these things causing episodes of unresponsiveness? By far and away the most common causes are idiopathic, </a:t>
            </a:r>
            <a:r>
              <a:rPr lang="en-US" dirty="0" err="1"/>
              <a:t>ie</a:t>
            </a:r>
            <a:r>
              <a:rPr lang="en-US" dirty="0"/>
              <a:t> a true BRUE, or GERD. How often are we finding scary stuff?</a:t>
            </a:r>
          </a:p>
        </p:txBody>
      </p:sp>
    </p:spTree>
    <p:extLst>
      <p:ext uri="{BB962C8B-B14F-4D97-AF65-F5344CB8AC3E}">
        <p14:creationId xmlns:p14="http://schemas.microsoft.com/office/powerpoint/2010/main" val="50416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 one study, 4% of ALL kids admitted had a serious dx (87% were deemed not low risk); another had 1.5% serious dx, when 92% were deemed not low risk! 45% diagnosed after discharge; 0.6% of lab tests (one </a:t>
            </a:r>
            <a:r>
              <a:rPr lang="en-US" dirty="0" err="1"/>
              <a:t>Bcx</a:t>
            </a:r>
            <a:r>
              <a:rPr lang="en-US" dirty="0"/>
              <a:t>, 2 RVPs, 1 CSF enterovirus PCR), 0% of imaging, and 1.5% of ancillary studies (EEG) were diagnostic; prematurity c OR 9.4! This is an important take-away for all of peds– beware the </a:t>
            </a:r>
            <a:r>
              <a:rPr lang="en-US" dirty="0" err="1"/>
              <a:t>premie</a:t>
            </a:r>
            <a:r>
              <a:rPr lang="en-US" dirty="0"/>
              <a:t>!</a:t>
            </a:r>
          </a:p>
          <a:p>
            <a:r>
              <a:rPr lang="en-US" dirty="0"/>
              <a:t>You’re </a:t>
            </a:r>
            <a:r>
              <a:rPr lang="en-US" dirty="0" err="1"/>
              <a:t>nt</a:t>
            </a:r>
            <a:r>
              <a:rPr lang="en-US" dirty="0"/>
              <a:t> </a:t>
            </a:r>
            <a:r>
              <a:rPr lang="en-US" dirty="0" err="1"/>
              <a:t>gonna</a:t>
            </a:r>
            <a:r>
              <a:rPr lang="en-US" dirty="0"/>
              <a:t> miss these! If it sounds like a seizure, admit them and work it up!</a:t>
            </a:r>
          </a:p>
        </p:txBody>
      </p:sp>
    </p:spTree>
    <p:extLst>
      <p:ext uri="{BB962C8B-B14F-4D97-AF65-F5344CB8AC3E}">
        <p14:creationId xmlns:p14="http://schemas.microsoft.com/office/powerpoint/2010/main" val="215862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VERY low risk of recurrent event or serious underlying cause in the non-low risk, and extremely low in the low risk. Baseline risk of infant death over 4 month period using national data. </a:t>
            </a:r>
            <a:r>
              <a:rPr lang="en-US" sz="1100" b="0" i="0" u="none" strike="noStrike" kern="1200" dirty="0">
                <a:solidFill>
                  <a:schemeClr val="tx1"/>
                </a:solidFill>
                <a:effectLst/>
                <a:latin typeface="+mn-lt"/>
                <a:ea typeface="+mn-ea"/>
                <a:cs typeface="+mn-cs"/>
              </a:rPr>
              <a:t>3005 pts, 12 deaths, 4 were more than 4 </a:t>
            </a:r>
            <a:r>
              <a:rPr lang="en-US" sz="1100" b="0" i="0" u="none" strike="noStrike" kern="1200" dirty="0" err="1">
                <a:solidFill>
                  <a:schemeClr val="tx1"/>
                </a:solidFill>
                <a:effectLst/>
                <a:latin typeface="+mn-lt"/>
                <a:ea typeface="+mn-ea"/>
                <a:cs typeface="+mn-cs"/>
              </a:rPr>
              <a:t>mo</a:t>
            </a:r>
            <a:r>
              <a:rPr lang="en-US" sz="1100" b="0" i="0" u="none" strike="noStrike" kern="1200" dirty="0">
                <a:solidFill>
                  <a:schemeClr val="tx1"/>
                </a:solidFill>
                <a:effectLst/>
                <a:latin typeface="+mn-lt"/>
                <a:ea typeface="+mn-ea"/>
                <a:cs typeface="+mn-cs"/>
              </a:rPr>
              <a:t> out from event, 6 within 2 weeks of event, 3 from NAT, 2 PNA, 1 unknown. Larger proportion of ASD (3.4%) than general population (1.3%)-- unclear significance. So, we see over and over again that the youngest infants and those with prematurity are at the highest risk, and if we follow our guidelines, we are VERY unlikely to miss something that needed to be addressed immediately.</a:t>
            </a:r>
          </a:p>
        </p:txBody>
      </p:sp>
    </p:spTree>
    <p:extLst>
      <p:ext uri="{BB962C8B-B14F-4D97-AF65-F5344CB8AC3E}">
        <p14:creationId xmlns:p14="http://schemas.microsoft.com/office/powerpoint/2010/main" val="171133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UCSF algorithm. Now, hot off the presses:</a:t>
            </a:r>
          </a:p>
        </p:txBody>
      </p:sp>
    </p:spTree>
    <p:extLst>
      <p:ext uri="{BB962C8B-B14F-4D97-AF65-F5344CB8AC3E}">
        <p14:creationId xmlns:p14="http://schemas.microsoft.com/office/powerpoint/2010/main" val="3681432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clinical decision instrument! Go ahead and pull this up so we’re ready for our cases.</a:t>
            </a:r>
          </a:p>
        </p:txBody>
      </p:sp>
    </p:spTree>
    <p:extLst>
      <p:ext uri="{BB962C8B-B14F-4D97-AF65-F5344CB8AC3E}">
        <p14:creationId xmlns:p14="http://schemas.microsoft.com/office/powerpoint/2010/main" val="577710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55a0a8569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55a0a8569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3773142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d55a0a8569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d55a0a8569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Today’s content can be broken down to three take-away points: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4660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put this last one here </a:t>
            </a:r>
            <a:r>
              <a:rPr lang="en-US" dirty="0" err="1"/>
              <a:t>bc</a:t>
            </a:r>
            <a:r>
              <a:rPr lang="en-US" dirty="0"/>
              <a:t> … OK, let’s close by revisiting our cases.</a:t>
            </a:r>
          </a:p>
        </p:txBody>
      </p:sp>
    </p:spTree>
    <p:extLst>
      <p:ext uri="{BB962C8B-B14F-4D97-AF65-F5344CB8AC3E}">
        <p14:creationId xmlns:p14="http://schemas.microsoft.com/office/powerpoint/2010/main" val="172084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OK, so, for each of these babies, I want you to think of 1) IS this a BRUE? And 2) is this low risk or NOT low risk? EXPLAIN MGMT FOR EACH. Now, what if everything were true for baby A– except he had a barky cough on exam? What about something more benign, like a fever of 101 with a bunch of snotty siblings? Bottom line– a BRUE needs to be asymptomatic to even apply our criteria.  And if some alternate diagnosis that we often encounter, like croup or other viral illnesses, causes an episode of LOC, I would have a very low threshold to admit.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3951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again, these objectives boil down to our three take-aways: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54353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2504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All of this with the goal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19249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55a0a8569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55a0a856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And, for the final time– our three take-aways: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13914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9305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55a0a8569_1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d55a0a8569_1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7958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415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Your H&amp;P drives your evaluation and management– there’s no one tool or test that will give you your diagnosis. SO, we’re actually going to focus on the H&amp;P, rather than testing, for the majority of this talk. Our goal, our whole reason for being here, is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6683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55a0a8569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55a0a856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We’ll accomplish that via the following objectives: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5688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again, these objectives boil down to our three take-aways: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67879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Please make sure to keep track of your questions– we’ll have time later. </a:t>
            </a:r>
            <a:r>
              <a:rPr lang="en-US" dirty="0">
                <a:sym typeface="Wingdings" pitchFamily="2" charset="2"/>
              </a:rPr>
              <a:t> </a:t>
            </a:r>
            <a:r>
              <a:rPr lang="en-US" dirty="0"/>
              <a:t>Also, I’ll be using some QR codes later on, so you may want to get your phone out now. </a:t>
            </a:r>
            <a:r>
              <a:rPr lang="en-US" dirty="0">
                <a:sym typeface="Wingdings" pitchFamily="2" charset="2"/>
              </a:rPr>
              <a:t>Now, let’s get to it– what IS a BRUE?</a:t>
            </a:r>
            <a:endParaRPr lang="en-US" dirty="0"/>
          </a:p>
        </p:txBody>
      </p:sp>
    </p:spTree>
    <p:extLst>
      <p:ext uri="{BB962C8B-B14F-4D97-AF65-F5344CB8AC3E}">
        <p14:creationId xmlns:p14="http://schemas.microsoft.com/office/powerpoint/2010/main" val="1673429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kern="1200" dirty="0">
                <a:solidFill>
                  <a:schemeClr val="tx1"/>
                </a:solidFill>
                <a:effectLst/>
                <a:latin typeface="+mn-lt"/>
                <a:ea typeface="+mn-ea"/>
                <a:cs typeface="+mn-cs"/>
              </a:rPr>
              <a:t>Brief: &lt; 1 minute, most 20-30 sec, Resolved: back to baseline state of health c </a:t>
            </a:r>
            <a:r>
              <a:rPr lang="en-US" sz="1100" b="0" i="0" u="none" strike="noStrike" kern="1200" dirty="0" err="1">
                <a:solidFill>
                  <a:schemeClr val="tx1"/>
                </a:solidFill>
                <a:effectLst/>
                <a:latin typeface="+mn-lt"/>
                <a:ea typeface="+mn-ea"/>
                <a:cs typeface="+mn-cs"/>
              </a:rPr>
              <a:t>nl</a:t>
            </a:r>
            <a:r>
              <a:rPr lang="en-US" sz="1100" b="0" i="0" u="none" strike="noStrike" kern="1200" dirty="0">
                <a:solidFill>
                  <a:schemeClr val="tx1"/>
                </a:solidFill>
                <a:effectLst/>
                <a:latin typeface="+mn-lt"/>
                <a:ea typeface="+mn-ea"/>
                <a:cs typeface="+mn-cs"/>
              </a:rPr>
              <a:t> exam and VS on evaluation, Unexplained after thorough history and physical. </a:t>
            </a:r>
            <a:r>
              <a:rPr lang="en-US" baseline="0" dirty="0"/>
              <a:t>This new definition is more specific, yet also more inclusive. Changed in 2016 from ALTE (apparent life threatening event): </a:t>
            </a:r>
            <a:r>
              <a:rPr lang="en-US" sz="1100" b="0" i="0" u="none" strike="noStrike" kern="1200" dirty="0">
                <a:solidFill>
                  <a:schemeClr val="tx1"/>
                </a:solidFill>
                <a:effectLst/>
                <a:latin typeface="+mn-lt"/>
                <a:ea typeface="+mn-ea"/>
                <a:cs typeface="+mn-cs"/>
              </a:rPr>
              <a:t>strict age limit, no other likely explanation, based on clinician evaluation and NOT caregiver perception, “episodic cyanosis or pallor” rather than generic “color change”, expands beyond just “apnea”, “marked change in tone” rather than just “change in tone”</a:t>
            </a:r>
            <a:endParaRPr lang="en-US" baseline="0" dirty="0"/>
          </a:p>
        </p:txBody>
      </p:sp>
    </p:spTree>
    <p:extLst>
      <p:ext uri="{BB962C8B-B14F-4D97-AF65-F5344CB8AC3E}">
        <p14:creationId xmlns:p14="http://schemas.microsoft.com/office/powerpoint/2010/main" val="365349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OK, SO, we’re going to have a series of pop quizzes throughout this talk. Forcing ourselves to think critically and commit helps us learn most efficiently. … Awesome job! Now, before we launch into our H&amp;P, let’s think for a moment on what might cause something like this.</a:t>
            </a:r>
          </a:p>
        </p:txBody>
      </p:sp>
    </p:spTree>
    <p:extLst>
      <p:ext uri="{BB962C8B-B14F-4D97-AF65-F5344CB8AC3E}">
        <p14:creationId xmlns:p14="http://schemas.microsoft.com/office/powerpoint/2010/main" val="9292875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bit.ly/2TyoMsr" TargetMode="External"/><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hyperlink" Target="http://bit.ly/2TtBDfr" TargetMode="External"/><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8998666">
            <a:off x="7974573" y="4022296"/>
            <a:ext cx="1535478" cy="1535463"/>
          </a:xfrm>
          <a:prstGeom prst="rect">
            <a:avLst/>
          </a:prstGeom>
          <a:noFill/>
          <a:ln>
            <a:noFill/>
          </a:ln>
        </p:spPr>
      </p:pic>
      <p:pic>
        <p:nvPicPr>
          <p:cNvPr id="10" name="Google Shape;10;p2"/>
          <p:cNvPicPr preferRelativeResize="0"/>
          <p:nvPr/>
        </p:nvPicPr>
        <p:blipFill>
          <a:blip r:embed="rId2">
            <a:alphaModFix/>
          </a:blip>
          <a:stretch>
            <a:fillRect/>
          </a:stretch>
        </p:blipFill>
        <p:spPr>
          <a:xfrm rot="2699974">
            <a:off x="7827380" y="2881344"/>
            <a:ext cx="1425715" cy="1425715"/>
          </a:xfrm>
          <a:prstGeom prst="rect">
            <a:avLst/>
          </a:prstGeom>
          <a:noFill/>
          <a:ln>
            <a:noFill/>
          </a:ln>
        </p:spPr>
      </p:pic>
      <p:pic>
        <p:nvPicPr>
          <p:cNvPr id="11" name="Google Shape;11;p2"/>
          <p:cNvPicPr preferRelativeResize="0"/>
          <p:nvPr/>
        </p:nvPicPr>
        <p:blipFill>
          <a:blip r:embed="rId2">
            <a:alphaModFix/>
          </a:blip>
          <a:stretch>
            <a:fillRect/>
          </a:stretch>
        </p:blipFill>
        <p:spPr>
          <a:xfrm rot="-4863131">
            <a:off x="6648025" y="3639319"/>
            <a:ext cx="1535476" cy="1535464"/>
          </a:xfrm>
          <a:prstGeom prst="rect">
            <a:avLst/>
          </a:prstGeom>
          <a:noFill/>
          <a:ln>
            <a:noFill/>
          </a:ln>
        </p:spPr>
      </p:pic>
      <p:sp>
        <p:nvSpPr>
          <p:cNvPr id="12" name="Google Shape;12;p2"/>
          <p:cNvSpPr txBox="1">
            <a:spLocks noGrp="1"/>
          </p:cNvSpPr>
          <p:nvPr>
            <p:ph type="ctrTitle"/>
          </p:nvPr>
        </p:nvSpPr>
        <p:spPr>
          <a:xfrm>
            <a:off x="1669825" y="1614263"/>
            <a:ext cx="5804400" cy="15660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2392500" y="311973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rotWithShape="1">
          <a:blip r:embed="rId3">
            <a:alphaModFix/>
          </a:blip>
          <a:srcRect/>
          <a:stretch/>
        </p:blipFill>
        <p:spPr>
          <a:xfrm rot="-8099967">
            <a:off x="5811575" y="-1415909"/>
            <a:ext cx="3347900" cy="3347871"/>
          </a:xfrm>
          <a:prstGeom prst="rect">
            <a:avLst/>
          </a:prstGeom>
          <a:noFill/>
          <a:ln>
            <a:noFill/>
          </a:ln>
        </p:spPr>
      </p:pic>
      <p:pic>
        <p:nvPicPr>
          <p:cNvPr id="15" name="Google Shape;15;p2"/>
          <p:cNvPicPr preferRelativeResize="0"/>
          <p:nvPr/>
        </p:nvPicPr>
        <p:blipFill rotWithShape="1">
          <a:blip r:embed="rId4">
            <a:alphaModFix/>
          </a:blip>
          <a:srcRect/>
          <a:stretch/>
        </p:blipFill>
        <p:spPr>
          <a:xfrm rot="10799994">
            <a:off x="-324769" y="2596659"/>
            <a:ext cx="2985415" cy="2985410"/>
          </a:xfrm>
          <a:prstGeom prst="rect">
            <a:avLst/>
          </a:prstGeom>
          <a:noFill/>
          <a:ln>
            <a:noFill/>
          </a:ln>
        </p:spPr>
      </p:pic>
      <p:pic>
        <p:nvPicPr>
          <p:cNvPr id="16" name="Google Shape;16;p2"/>
          <p:cNvPicPr preferRelativeResize="0"/>
          <p:nvPr/>
        </p:nvPicPr>
        <p:blipFill rotWithShape="1">
          <a:blip r:embed="rId5">
            <a:alphaModFix/>
          </a:blip>
          <a:srcRect/>
          <a:stretch/>
        </p:blipFill>
        <p:spPr>
          <a:xfrm rot="2215985">
            <a:off x="359082" y="-1033585"/>
            <a:ext cx="3417360" cy="3417368"/>
          </a:xfrm>
          <a:prstGeom prst="rect">
            <a:avLst/>
          </a:prstGeom>
          <a:noFill/>
          <a:ln>
            <a:noFill/>
          </a:ln>
        </p:spPr>
      </p:pic>
      <p:pic>
        <p:nvPicPr>
          <p:cNvPr id="17" name="Google Shape;17;p2"/>
          <p:cNvPicPr preferRelativeResize="0"/>
          <p:nvPr/>
        </p:nvPicPr>
        <p:blipFill rotWithShape="1">
          <a:blip r:embed="rId6">
            <a:alphaModFix/>
          </a:blip>
          <a:srcRect/>
          <a:stretch/>
        </p:blipFill>
        <p:spPr>
          <a:xfrm rot="2699979">
            <a:off x="3506647" y="3488148"/>
            <a:ext cx="2356030" cy="2356006"/>
          </a:xfrm>
          <a:prstGeom prst="rect">
            <a:avLst/>
          </a:prstGeom>
          <a:noFill/>
          <a:ln>
            <a:noFill/>
          </a:ln>
        </p:spPr>
      </p:pic>
      <p:pic>
        <p:nvPicPr>
          <p:cNvPr id="18" name="Google Shape;18;p2"/>
          <p:cNvPicPr preferRelativeResize="0"/>
          <p:nvPr/>
        </p:nvPicPr>
        <p:blipFill rotWithShape="1">
          <a:blip r:embed="rId7">
            <a:alphaModFix/>
          </a:blip>
          <a:srcRect/>
          <a:stretch/>
        </p:blipFill>
        <p:spPr>
          <a:xfrm rot="-8399294">
            <a:off x="7106324" y="-138251"/>
            <a:ext cx="2381526" cy="2381526"/>
          </a:xfrm>
          <a:prstGeom prst="rect">
            <a:avLst/>
          </a:prstGeom>
          <a:noFill/>
          <a:ln>
            <a:noFill/>
          </a:ln>
        </p:spPr>
      </p:pic>
      <p:pic>
        <p:nvPicPr>
          <p:cNvPr id="19" name="Google Shape;19;p2"/>
          <p:cNvPicPr preferRelativeResize="0"/>
          <p:nvPr/>
        </p:nvPicPr>
        <p:blipFill rotWithShape="1">
          <a:blip r:embed="rId8">
            <a:alphaModFix/>
          </a:blip>
          <a:srcRect/>
          <a:stretch/>
        </p:blipFill>
        <p:spPr>
          <a:xfrm>
            <a:off x="7117100" y="3180275"/>
            <a:ext cx="2247525" cy="2247500"/>
          </a:xfrm>
          <a:prstGeom prst="rect">
            <a:avLst/>
          </a:prstGeom>
          <a:noFill/>
          <a:ln>
            <a:noFill/>
          </a:ln>
        </p:spPr>
      </p:pic>
      <p:pic>
        <p:nvPicPr>
          <p:cNvPr id="20" name="Google Shape;20;p2"/>
          <p:cNvPicPr preferRelativeResize="0"/>
          <p:nvPr/>
        </p:nvPicPr>
        <p:blipFill rotWithShape="1">
          <a:blip r:embed="rId9">
            <a:alphaModFix/>
          </a:blip>
          <a:srcRect/>
          <a:stretch/>
        </p:blipFill>
        <p:spPr>
          <a:xfrm>
            <a:off x="-362374" y="-316250"/>
            <a:ext cx="2272075" cy="2272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330"/>
        <p:cNvGrpSpPr/>
        <p:nvPr/>
      </p:nvGrpSpPr>
      <p:grpSpPr>
        <a:xfrm>
          <a:off x="0" y="0"/>
          <a:ext cx="0" cy="0"/>
          <a:chOff x="0" y="0"/>
          <a:chExt cx="0" cy="0"/>
        </a:xfrm>
      </p:grpSpPr>
      <p:sp>
        <p:nvSpPr>
          <p:cNvPr id="331" name="Google Shape;331;p26"/>
          <p:cNvSpPr txBox="1">
            <a:spLocks noGrp="1"/>
          </p:cNvSpPr>
          <p:nvPr>
            <p:ph type="ctrTitle"/>
          </p:nvPr>
        </p:nvSpPr>
        <p:spPr>
          <a:xfrm>
            <a:off x="2429950" y="66982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2" name="Google Shape;332;p26"/>
          <p:cNvSpPr txBox="1">
            <a:spLocks noGrp="1"/>
          </p:cNvSpPr>
          <p:nvPr>
            <p:ph type="subTitle" idx="1"/>
          </p:nvPr>
        </p:nvSpPr>
        <p:spPr>
          <a:xfrm>
            <a:off x="3307500" y="2076416"/>
            <a:ext cx="2529000" cy="6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33" name="Google Shape;333;p26"/>
          <p:cNvSpPr txBox="1">
            <a:spLocks noGrp="1"/>
          </p:cNvSpPr>
          <p:nvPr>
            <p:ph type="subTitle" idx="2"/>
          </p:nvPr>
        </p:nvSpPr>
        <p:spPr>
          <a:xfrm>
            <a:off x="1707000" y="1601018"/>
            <a:ext cx="5730000" cy="40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Abril Fatface"/>
              <a:buNone/>
              <a:defRPr sz="2200">
                <a:solidFill>
                  <a:schemeClr val="dk1"/>
                </a:solidFill>
                <a:latin typeface="Abril Fatface"/>
                <a:ea typeface="Abril Fatface"/>
                <a:cs typeface="Abril Fatface"/>
                <a:sym typeface="Abril Fatface"/>
              </a:defRPr>
            </a:lvl1pPr>
            <a:lvl2pPr lvl="1"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2pPr>
            <a:lvl3pPr lvl="2"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3pPr>
            <a:lvl4pPr lvl="3"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4pPr>
            <a:lvl5pPr lvl="4"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5pPr>
            <a:lvl6pPr lvl="5"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6pPr>
            <a:lvl7pPr lvl="6"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7pPr>
            <a:lvl8pPr lvl="7"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8pPr>
            <a:lvl9pPr lvl="8"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9pPr>
          </a:lstStyle>
          <a:p>
            <a:endParaRPr/>
          </a:p>
        </p:txBody>
      </p:sp>
      <p:sp>
        <p:nvSpPr>
          <p:cNvPr id="334" name="Google Shape;334;p26"/>
          <p:cNvSpPr txBox="1"/>
          <p:nvPr/>
        </p:nvSpPr>
        <p:spPr>
          <a:xfrm>
            <a:off x="2971500" y="3551600"/>
            <a:ext cx="3201000" cy="6927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100">
                <a:solidFill>
                  <a:schemeClr val="lt2"/>
                </a:solidFill>
                <a:latin typeface="Chivo"/>
                <a:ea typeface="Chivo"/>
                <a:cs typeface="Chivo"/>
                <a:sym typeface="Chivo"/>
              </a:rPr>
              <a:t>CREDITS: This presentation template was created by </a:t>
            </a:r>
            <a:r>
              <a:rPr lang="en" sz="1100" b="1">
                <a:solidFill>
                  <a:schemeClr val="lt2"/>
                </a:solidFill>
                <a:uFill>
                  <a:noFill/>
                </a:uFill>
                <a:latin typeface="Chivo"/>
                <a:ea typeface="Chivo"/>
                <a:cs typeface="Chivo"/>
                <a:sym typeface="Chivo"/>
                <a:hlinkClick r:id="rId2">
                  <a:extLst>
                    <a:ext uri="{A12FA001-AC4F-418D-AE19-62706E023703}">
                      <ahyp:hlinkClr xmlns:ahyp="http://schemas.microsoft.com/office/drawing/2018/hyperlinkcolor" val="tx"/>
                    </a:ext>
                  </a:extLst>
                </a:hlinkClick>
              </a:rPr>
              <a:t>Slidesgo</a:t>
            </a:r>
            <a:r>
              <a:rPr lang="en" sz="1100">
                <a:solidFill>
                  <a:schemeClr val="lt2"/>
                </a:solidFill>
                <a:latin typeface="Chivo"/>
                <a:ea typeface="Chivo"/>
                <a:cs typeface="Chivo"/>
                <a:sym typeface="Chivo"/>
              </a:rPr>
              <a:t>, including icons by </a:t>
            </a:r>
            <a:r>
              <a:rPr lang="en" sz="1100" b="1">
                <a:solidFill>
                  <a:schemeClr val="lt2"/>
                </a:solidFill>
                <a:uFill>
                  <a:noFill/>
                </a:uFill>
                <a:latin typeface="Chivo"/>
                <a:ea typeface="Chivo"/>
                <a:cs typeface="Chivo"/>
                <a:sym typeface="Chivo"/>
                <a:hlinkClick r:id="rId3">
                  <a:extLst>
                    <a:ext uri="{A12FA001-AC4F-418D-AE19-62706E023703}">
                      <ahyp:hlinkClr xmlns:ahyp="http://schemas.microsoft.com/office/drawing/2018/hyperlinkcolor" val="tx"/>
                    </a:ext>
                  </a:extLst>
                </a:hlinkClick>
              </a:rPr>
              <a:t>Flaticon</a:t>
            </a:r>
            <a:r>
              <a:rPr lang="en" sz="1100">
                <a:solidFill>
                  <a:schemeClr val="lt2"/>
                </a:solidFill>
                <a:latin typeface="Chivo"/>
                <a:ea typeface="Chivo"/>
                <a:cs typeface="Chivo"/>
                <a:sym typeface="Chivo"/>
              </a:rPr>
              <a:t>, infographics &amp; images by </a:t>
            </a:r>
            <a:r>
              <a:rPr lang="en" sz="1100" b="1">
                <a:solidFill>
                  <a:schemeClr val="lt2"/>
                </a:solidFill>
                <a:uFill>
                  <a:noFill/>
                </a:uFill>
                <a:latin typeface="Chivo"/>
                <a:ea typeface="Chivo"/>
                <a:cs typeface="Chivo"/>
                <a:sym typeface="Chivo"/>
                <a:hlinkClick r:id="rId4">
                  <a:extLst>
                    <a:ext uri="{A12FA001-AC4F-418D-AE19-62706E023703}">
                      <ahyp:hlinkClr xmlns:ahyp="http://schemas.microsoft.com/office/drawing/2018/hyperlinkcolor" val="tx"/>
                    </a:ext>
                  </a:extLst>
                </a:hlinkClick>
              </a:rPr>
              <a:t>Freepik</a:t>
            </a:r>
            <a:endParaRPr sz="1100" b="1">
              <a:solidFill>
                <a:schemeClr val="lt2"/>
              </a:solidFill>
              <a:latin typeface="Chivo"/>
              <a:ea typeface="Chivo"/>
              <a:cs typeface="Chivo"/>
              <a:sym typeface="Chivo"/>
            </a:endParaRPr>
          </a:p>
        </p:txBody>
      </p:sp>
      <p:pic>
        <p:nvPicPr>
          <p:cNvPr id="335" name="Google Shape;335;p26"/>
          <p:cNvPicPr preferRelativeResize="0"/>
          <p:nvPr/>
        </p:nvPicPr>
        <p:blipFill rotWithShape="1">
          <a:blip r:embed="rId5">
            <a:alphaModFix/>
          </a:blip>
          <a:srcRect/>
          <a:stretch/>
        </p:blipFill>
        <p:spPr>
          <a:xfrm rot="-5400011">
            <a:off x="-1226097" y="7"/>
            <a:ext cx="3134000" cy="3133990"/>
          </a:xfrm>
          <a:prstGeom prst="rect">
            <a:avLst/>
          </a:prstGeom>
          <a:noFill/>
          <a:ln>
            <a:noFill/>
          </a:ln>
        </p:spPr>
      </p:pic>
      <p:pic>
        <p:nvPicPr>
          <p:cNvPr id="336" name="Google Shape;336;p26"/>
          <p:cNvPicPr preferRelativeResize="0"/>
          <p:nvPr/>
        </p:nvPicPr>
        <p:blipFill rotWithShape="1">
          <a:blip r:embed="rId6">
            <a:alphaModFix/>
          </a:blip>
          <a:srcRect/>
          <a:stretch/>
        </p:blipFill>
        <p:spPr>
          <a:xfrm rot="2451388" flipH="1">
            <a:off x="6081181" y="3262161"/>
            <a:ext cx="4762413" cy="3132184"/>
          </a:xfrm>
          <a:prstGeom prst="rect">
            <a:avLst/>
          </a:prstGeom>
          <a:noFill/>
          <a:ln>
            <a:noFill/>
          </a:ln>
        </p:spPr>
      </p:pic>
      <p:pic>
        <p:nvPicPr>
          <p:cNvPr id="337" name="Google Shape;337;p26"/>
          <p:cNvPicPr preferRelativeResize="0"/>
          <p:nvPr/>
        </p:nvPicPr>
        <p:blipFill rotWithShape="1">
          <a:blip r:embed="rId7">
            <a:alphaModFix/>
          </a:blip>
          <a:srcRect/>
          <a:stretch/>
        </p:blipFill>
        <p:spPr>
          <a:xfrm rot="5216749" flipH="1">
            <a:off x="-892369" y="2808785"/>
            <a:ext cx="2962909" cy="3001959"/>
          </a:xfrm>
          <a:prstGeom prst="rect">
            <a:avLst/>
          </a:prstGeom>
          <a:noFill/>
          <a:ln>
            <a:noFill/>
          </a:ln>
        </p:spPr>
      </p:pic>
      <p:pic>
        <p:nvPicPr>
          <p:cNvPr id="338" name="Google Shape;338;p26"/>
          <p:cNvPicPr preferRelativeResize="0"/>
          <p:nvPr/>
        </p:nvPicPr>
        <p:blipFill>
          <a:blip r:embed="rId8">
            <a:alphaModFix/>
          </a:blip>
          <a:stretch>
            <a:fillRect/>
          </a:stretch>
        </p:blipFill>
        <p:spPr>
          <a:xfrm rot="-1914003">
            <a:off x="7577910" y="318119"/>
            <a:ext cx="2995255" cy="2985517"/>
          </a:xfrm>
          <a:prstGeom prst="rect">
            <a:avLst/>
          </a:prstGeom>
          <a:noFill/>
          <a:ln>
            <a:noFill/>
          </a:ln>
        </p:spPr>
      </p:pic>
      <p:pic>
        <p:nvPicPr>
          <p:cNvPr id="339" name="Google Shape;339;p26"/>
          <p:cNvPicPr preferRelativeResize="0"/>
          <p:nvPr/>
        </p:nvPicPr>
        <p:blipFill>
          <a:blip r:embed="rId9">
            <a:alphaModFix/>
          </a:blip>
          <a:stretch>
            <a:fillRect/>
          </a:stretch>
        </p:blipFill>
        <p:spPr>
          <a:xfrm rot="8100000">
            <a:off x="-1410188" y="-1589674"/>
            <a:ext cx="3502194" cy="3502194"/>
          </a:xfrm>
          <a:prstGeom prst="rect">
            <a:avLst/>
          </a:prstGeom>
          <a:noFill/>
          <a:ln>
            <a:noFill/>
          </a:ln>
        </p:spPr>
      </p:pic>
      <p:pic>
        <p:nvPicPr>
          <p:cNvPr id="340" name="Google Shape;340;p26"/>
          <p:cNvPicPr preferRelativeResize="0"/>
          <p:nvPr/>
        </p:nvPicPr>
        <p:blipFill rotWithShape="1">
          <a:blip r:embed="rId7">
            <a:alphaModFix/>
          </a:blip>
          <a:srcRect/>
          <a:stretch/>
        </p:blipFill>
        <p:spPr>
          <a:xfrm rot="-6267824" flipH="1">
            <a:off x="7648809" y="-1293595"/>
            <a:ext cx="2853437" cy="2910036"/>
          </a:xfrm>
          <a:prstGeom prst="rect">
            <a:avLst/>
          </a:prstGeom>
          <a:noFill/>
          <a:ln>
            <a:noFill/>
          </a:ln>
        </p:spPr>
      </p:pic>
      <p:pic>
        <p:nvPicPr>
          <p:cNvPr id="341" name="Google Shape;341;p26"/>
          <p:cNvPicPr preferRelativeResize="0"/>
          <p:nvPr/>
        </p:nvPicPr>
        <p:blipFill rotWithShape="1">
          <a:blip r:embed="rId10">
            <a:alphaModFix/>
          </a:blip>
          <a:srcRect/>
          <a:stretch/>
        </p:blipFill>
        <p:spPr>
          <a:xfrm rot="4652839">
            <a:off x="-870294" y="2976035"/>
            <a:ext cx="3704460" cy="3704431"/>
          </a:xfrm>
          <a:prstGeom prst="rect">
            <a:avLst/>
          </a:prstGeom>
          <a:noFill/>
          <a:ln>
            <a:noFill/>
          </a:ln>
        </p:spPr>
      </p:pic>
      <p:pic>
        <p:nvPicPr>
          <p:cNvPr id="342" name="Google Shape;342;p26"/>
          <p:cNvPicPr preferRelativeResize="0"/>
          <p:nvPr/>
        </p:nvPicPr>
        <p:blipFill rotWithShape="1">
          <a:blip r:embed="rId5">
            <a:alphaModFix/>
          </a:blip>
          <a:srcRect/>
          <a:stretch/>
        </p:blipFill>
        <p:spPr>
          <a:xfrm rot="5188986">
            <a:off x="7749924" y="2404532"/>
            <a:ext cx="2874654" cy="2896063"/>
          </a:xfrm>
          <a:prstGeom prst="rect">
            <a:avLst/>
          </a:prstGeom>
          <a:noFill/>
          <a:ln>
            <a:noFill/>
          </a:ln>
        </p:spPr>
      </p:pic>
      <p:pic>
        <p:nvPicPr>
          <p:cNvPr id="343" name="Google Shape;343;p26"/>
          <p:cNvPicPr preferRelativeResize="0"/>
          <p:nvPr/>
        </p:nvPicPr>
        <p:blipFill rotWithShape="1">
          <a:blip r:embed="rId11">
            <a:alphaModFix/>
          </a:blip>
          <a:srcRect/>
          <a:stretch/>
        </p:blipFill>
        <p:spPr>
          <a:xfrm rot="-9038810">
            <a:off x="7121987" y="-1687747"/>
            <a:ext cx="3417593" cy="3404461"/>
          </a:xfrm>
          <a:prstGeom prst="rect">
            <a:avLst/>
          </a:prstGeom>
          <a:noFill/>
          <a:ln>
            <a:noFill/>
          </a:ln>
        </p:spPr>
      </p:pic>
      <p:pic>
        <p:nvPicPr>
          <p:cNvPr id="344" name="Google Shape;344;p26"/>
          <p:cNvPicPr preferRelativeResize="0"/>
          <p:nvPr/>
        </p:nvPicPr>
        <p:blipFill>
          <a:blip r:embed="rId8">
            <a:alphaModFix/>
          </a:blip>
          <a:stretch>
            <a:fillRect/>
          </a:stretch>
        </p:blipFill>
        <p:spPr>
          <a:xfrm rot="8664997">
            <a:off x="-1280576" y="1850711"/>
            <a:ext cx="2751419" cy="2751423"/>
          </a:xfrm>
          <a:prstGeom prst="rect">
            <a:avLst/>
          </a:prstGeom>
          <a:noFill/>
          <a:ln>
            <a:noFill/>
          </a:ln>
        </p:spPr>
      </p:pic>
      <p:pic>
        <p:nvPicPr>
          <p:cNvPr id="345" name="Google Shape;345;p26"/>
          <p:cNvPicPr preferRelativeResize="0"/>
          <p:nvPr/>
        </p:nvPicPr>
        <p:blipFill rotWithShape="1">
          <a:blip r:embed="rId12">
            <a:alphaModFix/>
          </a:blip>
          <a:srcRect/>
          <a:stretch/>
        </p:blipFill>
        <p:spPr>
          <a:xfrm flipH="1">
            <a:off x="-80637" y="418750"/>
            <a:ext cx="2247500" cy="2247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52"/>
        <p:cNvGrpSpPr/>
        <p:nvPr/>
      </p:nvGrpSpPr>
      <p:grpSpPr>
        <a:xfrm>
          <a:off x="0" y="0"/>
          <a:ext cx="0" cy="0"/>
          <a:chOff x="0" y="0"/>
          <a:chExt cx="0" cy="0"/>
        </a:xfrm>
      </p:grpSpPr>
      <p:pic>
        <p:nvPicPr>
          <p:cNvPr id="353" name="Google Shape;353;p28"/>
          <p:cNvPicPr preferRelativeResize="0"/>
          <p:nvPr/>
        </p:nvPicPr>
        <p:blipFill rotWithShape="1">
          <a:blip r:embed="rId2">
            <a:alphaModFix/>
          </a:blip>
          <a:srcRect/>
          <a:stretch/>
        </p:blipFill>
        <p:spPr>
          <a:xfrm rot="-3817607" flipH="1">
            <a:off x="7428085" y="3444749"/>
            <a:ext cx="2575242" cy="2667838"/>
          </a:xfrm>
          <a:prstGeom prst="rect">
            <a:avLst/>
          </a:prstGeom>
          <a:noFill/>
          <a:ln>
            <a:noFill/>
          </a:ln>
        </p:spPr>
      </p:pic>
      <p:pic>
        <p:nvPicPr>
          <p:cNvPr id="354" name="Google Shape;354;p28"/>
          <p:cNvPicPr preferRelativeResize="0"/>
          <p:nvPr/>
        </p:nvPicPr>
        <p:blipFill rotWithShape="1">
          <a:blip r:embed="rId3">
            <a:alphaModFix/>
          </a:blip>
          <a:srcRect/>
          <a:stretch/>
        </p:blipFill>
        <p:spPr>
          <a:xfrm rot="-10350283">
            <a:off x="-930960" y="3228061"/>
            <a:ext cx="2395579" cy="2271411"/>
          </a:xfrm>
          <a:prstGeom prst="rect">
            <a:avLst/>
          </a:prstGeom>
          <a:noFill/>
          <a:ln>
            <a:noFill/>
          </a:ln>
        </p:spPr>
      </p:pic>
      <p:pic>
        <p:nvPicPr>
          <p:cNvPr id="355" name="Google Shape;355;p28"/>
          <p:cNvPicPr preferRelativeResize="0"/>
          <p:nvPr/>
        </p:nvPicPr>
        <p:blipFill rotWithShape="1">
          <a:blip r:embed="rId4">
            <a:alphaModFix/>
          </a:blip>
          <a:srcRect/>
          <a:stretch/>
        </p:blipFill>
        <p:spPr>
          <a:xfrm rot="10800000">
            <a:off x="-697825" y="-557819"/>
            <a:ext cx="1929330" cy="1825475"/>
          </a:xfrm>
          <a:prstGeom prst="rect">
            <a:avLst/>
          </a:prstGeom>
          <a:noFill/>
          <a:ln>
            <a:noFill/>
          </a:ln>
        </p:spPr>
      </p:pic>
      <p:pic>
        <p:nvPicPr>
          <p:cNvPr id="356" name="Google Shape;356;p28"/>
          <p:cNvPicPr preferRelativeResize="0"/>
          <p:nvPr/>
        </p:nvPicPr>
        <p:blipFill rotWithShape="1">
          <a:blip r:embed="rId5">
            <a:alphaModFix/>
          </a:blip>
          <a:srcRect/>
          <a:stretch/>
        </p:blipFill>
        <p:spPr>
          <a:xfrm rot="-159" flipH="1">
            <a:off x="6982498" y="-868620"/>
            <a:ext cx="3466425" cy="3279835"/>
          </a:xfrm>
          <a:prstGeom prst="rect">
            <a:avLst/>
          </a:prstGeom>
          <a:noFill/>
          <a:ln>
            <a:noFill/>
          </a:ln>
        </p:spPr>
      </p:pic>
      <p:pic>
        <p:nvPicPr>
          <p:cNvPr id="357" name="Google Shape;357;p28"/>
          <p:cNvPicPr preferRelativeResize="0"/>
          <p:nvPr/>
        </p:nvPicPr>
        <p:blipFill rotWithShape="1">
          <a:blip r:embed="rId2">
            <a:alphaModFix/>
          </a:blip>
          <a:srcRect/>
          <a:stretch/>
        </p:blipFill>
        <p:spPr>
          <a:xfrm rot="-1760983" flipH="1">
            <a:off x="8198932" y="3328842"/>
            <a:ext cx="2656399" cy="258705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
        <p:cNvGrpSpPr/>
        <p:nvPr/>
      </p:nvGrpSpPr>
      <p:grpSpPr>
        <a:xfrm>
          <a:off x="0" y="0"/>
          <a:ext cx="0" cy="0"/>
          <a:chOff x="0" y="0"/>
          <a:chExt cx="0" cy="0"/>
        </a:xfrm>
      </p:grpSpPr>
      <p:sp>
        <p:nvSpPr>
          <p:cNvPr id="53" name="Google Shape;5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 name="Google Shape;5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pic>
        <p:nvPicPr>
          <p:cNvPr id="55" name="Google Shape;55;p4"/>
          <p:cNvPicPr preferRelativeResize="0"/>
          <p:nvPr/>
        </p:nvPicPr>
        <p:blipFill rotWithShape="1">
          <a:blip r:embed="rId2">
            <a:alphaModFix/>
          </a:blip>
          <a:srcRect/>
          <a:stretch/>
        </p:blipFill>
        <p:spPr>
          <a:xfrm rot="5794221">
            <a:off x="-285574" y="3348259"/>
            <a:ext cx="3378822" cy="3378750"/>
          </a:xfrm>
          <a:prstGeom prst="rect">
            <a:avLst/>
          </a:prstGeom>
          <a:noFill/>
          <a:ln>
            <a:noFill/>
          </a:ln>
        </p:spPr>
      </p:pic>
      <p:pic>
        <p:nvPicPr>
          <p:cNvPr id="56" name="Google Shape;56;p4"/>
          <p:cNvPicPr preferRelativeResize="0"/>
          <p:nvPr/>
        </p:nvPicPr>
        <p:blipFill rotWithShape="1">
          <a:blip r:embed="rId3">
            <a:alphaModFix/>
          </a:blip>
          <a:srcRect/>
          <a:stretch/>
        </p:blipFill>
        <p:spPr>
          <a:xfrm rot="-8974642" flipH="1">
            <a:off x="7208845" y="-664773"/>
            <a:ext cx="2268884" cy="2268894"/>
          </a:xfrm>
          <a:prstGeom prst="rect">
            <a:avLst/>
          </a:prstGeom>
          <a:noFill/>
          <a:ln>
            <a:noFill/>
          </a:ln>
        </p:spPr>
      </p:pic>
      <p:pic>
        <p:nvPicPr>
          <p:cNvPr id="57" name="Google Shape;57;p4"/>
          <p:cNvPicPr preferRelativeResize="0"/>
          <p:nvPr/>
        </p:nvPicPr>
        <p:blipFill rotWithShape="1">
          <a:blip r:embed="rId4">
            <a:alphaModFix/>
          </a:blip>
          <a:srcRect/>
          <a:stretch/>
        </p:blipFill>
        <p:spPr>
          <a:xfrm>
            <a:off x="7639175" y="3621400"/>
            <a:ext cx="1825475" cy="1825475"/>
          </a:xfrm>
          <a:prstGeom prst="rect">
            <a:avLst/>
          </a:prstGeom>
          <a:noFill/>
          <a:ln>
            <a:noFill/>
          </a:ln>
        </p:spPr>
      </p:pic>
      <p:pic>
        <p:nvPicPr>
          <p:cNvPr id="58" name="Google Shape;58;p4"/>
          <p:cNvPicPr preferRelativeResize="0"/>
          <p:nvPr/>
        </p:nvPicPr>
        <p:blipFill rotWithShape="1">
          <a:blip r:embed="rId5">
            <a:alphaModFix/>
          </a:blip>
          <a:srcRect/>
          <a:stretch/>
        </p:blipFill>
        <p:spPr>
          <a:xfrm rot="2215995">
            <a:off x="-1720116" y="-1227846"/>
            <a:ext cx="2775003" cy="27750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
        <p:cNvGrpSpPr/>
        <p:nvPr/>
      </p:nvGrpSpPr>
      <p:grpSpPr>
        <a:xfrm>
          <a:off x="0" y="0"/>
          <a:ext cx="0" cy="0"/>
          <a:chOff x="0" y="0"/>
          <a:chExt cx="0" cy="0"/>
        </a:xfrm>
      </p:grpSpPr>
      <p:sp>
        <p:nvSpPr>
          <p:cNvPr id="60" name="Google Shape;60;p5"/>
          <p:cNvSpPr txBox="1">
            <a:spLocks noGrp="1"/>
          </p:cNvSpPr>
          <p:nvPr>
            <p:ph type="subTitle" idx="1"/>
          </p:nvPr>
        </p:nvSpPr>
        <p:spPr>
          <a:xfrm>
            <a:off x="1181425" y="2531725"/>
            <a:ext cx="2907600" cy="368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500"/>
              <a:buFont typeface="Abril Fatface"/>
              <a:buNone/>
              <a:defRPr sz="2200">
                <a:solidFill>
                  <a:schemeClr val="dk1"/>
                </a:solidFill>
                <a:latin typeface="Abril Fatface"/>
                <a:ea typeface="Abril Fatface"/>
                <a:cs typeface="Abril Fatface"/>
                <a:sym typeface="Abril Fatface"/>
              </a:defRPr>
            </a:lvl1pPr>
            <a:lvl2pPr lvl="1" algn="ctr">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9pPr>
          </a:lstStyle>
          <a:p>
            <a:endParaRPr/>
          </a:p>
        </p:txBody>
      </p:sp>
      <p:sp>
        <p:nvSpPr>
          <p:cNvPr id="61" name="Google Shape;61;p5"/>
          <p:cNvSpPr txBox="1">
            <a:spLocks noGrp="1"/>
          </p:cNvSpPr>
          <p:nvPr>
            <p:ph type="subTitle" idx="2"/>
          </p:nvPr>
        </p:nvSpPr>
        <p:spPr>
          <a:xfrm>
            <a:off x="4836300" y="2531725"/>
            <a:ext cx="29076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Abril Fatface"/>
              <a:buNone/>
              <a:defRPr sz="2200">
                <a:solidFill>
                  <a:schemeClr val="dk1"/>
                </a:solidFill>
                <a:latin typeface="Abril Fatface"/>
                <a:ea typeface="Abril Fatface"/>
                <a:cs typeface="Abril Fatface"/>
                <a:sym typeface="Abril Fatface"/>
              </a:defRPr>
            </a:lvl1pPr>
            <a:lvl2pPr lvl="1"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9pPr>
          </a:lstStyle>
          <a:p>
            <a:endParaRPr/>
          </a:p>
        </p:txBody>
      </p:sp>
      <p:sp>
        <p:nvSpPr>
          <p:cNvPr id="62" name="Google Shape;62;p5"/>
          <p:cNvSpPr txBox="1">
            <a:spLocks noGrp="1"/>
          </p:cNvSpPr>
          <p:nvPr>
            <p:ph type="subTitle" idx="3"/>
          </p:nvPr>
        </p:nvSpPr>
        <p:spPr>
          <a:xfrm>
            <a:off x="1181425" y="3001681"/>
            <a:ext cx="2907600" cy="85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5"/>
          <p:cNvSpPr txBox="1">
            <a:spLocks noGrp="1"/>
          </p:cNvSpPr>
          <p:nvPr>
            <p:ph type="subTitle" idx="4"/>
          </p:nvPr>
        </p:nvSpPr>
        <p:spPr>
          <a:xfrm>
            <a:off x="4836300" y="3001681"/>
            <a:ext cx="2907600" cy="85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 name="Google Shape;64;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5" name="Google Shape;65;p5"/>
          <p:cNvPicPr preferRelativeResize="0"/>
          <p:nvPr/>
        </p:nvPicPr>
        <p:blipFill rotWithShape="1">
          <a:blip r:embed="rId2">
            <a:alphaModFix/>
          </a:blip>
          <a:srcRect/>
          <a:stretch/>
        </p:blipFill>
        <p:spPr>
          <a:xfrm rot="-5005779">
            <a:off x="7213370" y="3277063"/>
            <a:ext cx="3378822" cy="3378750"/>
          </a:xfrm>
          <a:prstGeom prst="rect">
            <a:avLst/>
          </a:prstGeom>
          <a:noFill/>
          <a:ln>
            <a:noFill/>
          </a:ln>
        </p:spPr>
      </p:pic>
      <p:pic>
        <p:nvPicPr>
          <p:cNvPr id="66" name="Google Shape;66;p5"/>
          <p:cNvPicPr preferRelativeResize="0"/>
          <p:nvPr/>
        </p:nvPicPr>
        <p:blipFill rotWithShape="1">
          <a:blip r:embed="rId3">
            <a:alphaModFix/>
          </a:blip>
          <a:srcRect/>
          <a:stretch/>
        </p:blipFill>
        <p:spPr>
          <a:xfrm rot="1825358" flipH="1">
            <a:off x="-412549" y="3618750"/>
            <a:ext cx="2268884" cy="2268894"/>
          </a:xfrm>
          <a:prstGeom prst="rect">
            <a:avLst/>
          </a:prstGeom>
          <a:noFill/>
          <a:ln>
            <a:noFill/>
          </a:ln>
        </p:spPr>
      </p:pic>
      <p:pic>
        <p:nvPicPr>
          <p:cNvPr id="67" name="Google Shape;67;p5"/>
          <p:cNvPicPr preferRelativeResize="0"/>
          <p:nvPr/>
        </p:nvPicPr>
        <p:blipFill rotWithShape="1">
          <a:blip r:embed="rId4">
            <a:alphaModFix/>
          </a:blip>
          <a:srcRect/>
          <a:stretch/>
        </p:blipFill>
        <p:spPr>
          <a:xfrm rot="10800000">
            <a:off x="-1103582" y="-633891"/>
            <a:ext cx="1825475" cy="1825475"/>
          </a:xfrm>
          <a:prstGeom prst="rect">
            <a:avLst/>
          </a:prstGeom>
          <a:noFill/>
          <a:ln>
            <a:noFill/>
          </a:ln>
        </p:spPr>
      </p:pic>
      <p:pic>
        <p:nvPicPr>
          <p:cNvPr id="68" name="Google Shape;68;p5"/>
          <p:cNvPicPr preferRelativeResize="0"/>
          <p:nvPr/>
        </p:nvPicPr>
        <p:blipFill rotWithShape="1">
          <a:blip r:embed="rId5">
            <a:alphaModFix/>
          </a:blip>
          <a:srcRect/>
          <a:stretch/>
        </p:blipFill>
        <p:spPr>
          <a:xfrm rot="84" flipH="1">
            <a:off x="6381914" y="-748160"/>
            <a:ext cx="3279835" cy="327984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7"/>
          <p:cNvSpPr txBox="1">
            <a:spLocks noGrp="1"/>
          </p:cNvSpPr>
          <p:nvPr>
            <p:ph type="title"/>
          </p:nvPr>
        </p:nvSpPr>
        <p:spPr>
          <a:xfrm>
            <a:off x="3376050" y="1098025"/>
            <a:ext cx="457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7"/>
          <p:cNvSpPr txBox="1">
            <a:spLocks noGrp="1"/>
          </p:cNvSpPr>
          <p:nvPr>
            <p:ph type="body" idx="1"/>
          </p:nvPr>
        </p:nvSpPr>
        <p:spPr>
          <a:xfrm>
            <a:off x="3376050" y="1805475"/>
            <a:ext cx="4576800" cy="2407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pic>
        <p:nvPicPr>
          <p:cNvPr id="78" name="Google Shape;78;p7"/>
          <p:cNvPicPr preferRelativeResize="0"/>
          <p:nvPr/>
        </p:nvPicPr>
        <p:blipFill rotWithShape="1">
          <a:blip r:embed="rId2">
            <a:alphaModFix/>
          </a:blip>
          <a:srcRect t="768" b="758"/>
          <a:stretch/>
        </p:blipFill>
        <p:spPr>
          <a:xfrm>
            <a:off x="824282" y="1534379"/>
            <a:ext cx="1894870" cy="1865880"/>
          </a:xfrm>
          <a:prstGeom prst="rect">
            <a:avLst/>
          </a:prstGeom>
          <a:noFill/>
          <a:ln>
            <a:noFill/>
          </a:ln>
        </p:spPr>
      </p:pic>
      <p:pic>
        <p:nvPicPr>
          <p:cNvPr id="79" name="Google Shape;79;p7"/>
          <p:cNvPicPr preferRelativeResize="0"/>
          <p:nvPr/>
        </p:nvPicPr>
        <p:blipFill rotWithShape="1">
          <a:blip r:embed="rId3">
            <a:alphaModFix/>
          </a:blip>
          <a:srcRect t="436" b="426"/>
          <a:stretch/>
        </p:blipFill>
        <p:spPr>
          <a:xfrm rot="2656191">
            <a:off x="-911884" y="1884030"/>
            <a:ext cx="2953956" cy="2928433"/>
          </a:xfrm>
          <a:prstGeom prst="rect">
            <a:avLst/>
          </a:prstGeom>
          <a:noFill/>
          <a:ln>
            <a:noFill/>
          </a:ln>
        </p:spPr>
      </p:pic>
      <p:pic>
        <p:nvPicPr>
          <p:cNvPr id="80" name="Google Shape;80;p7"/>
          <p:cNvPicPr preferRelativeResize="0"/>
          <p:nvPr/>
        </p:nvPicPr>
        <p:blipFill rotWithShape="1">
          <a:blip r:embed="rId4">
            <a:alphaModFix/>
          </a:blip>
          <a:srcRect t="288" b="278"/>
          <a:stretch/>
        </p:blipFill>
        <p:spPr>
          <a:xfrm rot="3270975">
            <a:off x="-510552" y="2692536"/>
            <a:ext cx="3742686" cy="3721377"/>
          </a:xfrm>
          <a:prstGeom prst="rect">
            <a:avLst/>
          </a:prstGeom>
          <a:noFill/>
          <a:ln>
            <a:noFill/>
          </a:ln>
        </p:spPr>
      </p:pic>
      <p:pic>
        <p:nvPicPr>
          <p:cNvPr id="81" name="Google Shape;81;p7"/>
          <p:cNvPicPr preferRelativeResize="0"/>
          <p:nvPr/>
        </p:nvPicPr>
        <p:blipFill rotWithShape="1">
          <a:blip r:embed="rId5">
            <a:alphaModFix/>
          </a:blip>
          <a:srcRect/>
          <a:stretch/>
        </p:blipFill>
        <p:spPr>
          <a:xfrm flipH="1">
            <a:off x="-378025" y="-771149"/>
            <a:ext cx="2331125" cy="2331125"/>
          </a:xfrm>
          <a:prstGeom prst="rect">
            <a:avLst/>
          </a:prstGeom>
          <a:noFill/>
          <a:ln>
            <a:noFill/>
          </a:ln>
        </p:spPr>
      </p:pic>
      <p:pic>
        <p:nvPicPr>
          <p:cNvPr id="82" name="Google Shape;82;p7"/>
          <p:cNvPicPr preferRelativeResize="0"/>
          <p:nvPr/>
        </p:nvPicPr>
        <p:blipFill rotWithShape="1">
          <a:blip r:embed="rId6">
            <a:alphaModFix/>
          </a:blip>
          <a:srcRect/>
          <a:stretch/>
        </p:blipFill>
        <p:spPr>
          <a:xfrm rot="-1102111" flipH="1">
            <a:off x="6266153" y="-1054578"/>
            <a:ext cx="3016097" cy="3016107"/>
          </a:xfrm>
          <a:prstGeom prst="rect">
            <a:avLst/>
          </a:prstGeom>
          <a:noFill/>
          <a:ln>
            <a:noFill/>
          </a:ln>
        </p:spPr>
      </p:pic>
      <p:pic>
        <p:nvPicPr>
          <p:cNvPr id="83" name="Google Shape;83;p7"/>
          <p:cNvPicPr preferRelativeResize="0"/>
          <p:nvPr/>
        </p:nvPicPr>
        <p:blipFill rotWithShape="1">
          <a:blip r:embed="rId7">
            <a:alphaModFix/>
          </a:blip>
          <a:srcRect/>
          <a:stretch/>
        </p:blipFill>
        <p:spPr>
          <a:xfrm rot="10799992" flipH="1">
            <a:off x="7427127" y="3637427"/>
            <a:ext cx="2253500" cy="2380945"/>
          </a:xfrm>
          <a:prstGeom prst="rect">
            <a:avLst/>
          </a:prstGeom>
          <a:noFill/>
          <a:ln>
            <a:noFill/>
          </a:ln>
        </p:spPr>
      </p:pic>
      <p:pic>
        <p:nvPicPr>
          <p:cNvPr id="84" name="Google Shape;84;p7"/>
          <p:cNvPicPr preferRelativeResize="0"/>
          <p:nvPr/>
        </p:nvPicPr>
        <p:blipFill rotWithShape="1">
          <a:blip r:embed="rId4">
            <a:alphaModFix/>
          </a:blip>
          <a:srcRect t="288" b="278"/>
          <a:stretch/>
        </p:blipFill>
        <p:spPr>
          <a:xfrm rot="1560954">
            <a:off x="-877476" y="2228111"/>
            <a:ext cx="3742688" cy="372137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8"/>
          <p:cNvSpPr txBox="1">
            <a:spLocks noGrp="1"/>
          </p:cNvSpPr>
          <p:nvPr>
            <p:ph type="title"/>
          </p:nvPr>
        </p:nvSpPr>
        <p:spPr>
          <a:xfrm>
            <a:off x="1388100" y="1872750"/>
            <a:ext cx="6367800" cy="13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87" name="Google Shape;87;p8"/>
          <p:cNvPicPr preferRelativeResize="0"/>
          <p:nvPr/>
        </p:nvPicPr>
        <p:blipFill rotWithShape="1">
          <a:blip r:embed="rId2">
            <a:alphaModFix/>
          </a:blip>
          <a:srcRect/>
          <a:stretch/>
        </p:blipFill>
        <p:spPr>
          <a:xfrm rot="-5400011">
            <a:off x="-1226097" y="7"/>
            <a:ext cx="3134000" cy="3133990"/>
          </a:xfrm>
          <a:prstGeom prst="rect">
            <a:avLst/>
          </a:prstGeom>
          <a:noFill/>
          <a:ln>
            <a:noFill/>
          </a:ln>
        </p:spPr>
      </p:pic>
      <p:pic>
        <p:nvPicPr>
          <p:cNvPr id="88" name="Google Shape;88;p8"/>
          <p:cNvPicPr preferRelativeResize="0"/>
          <p:nvPr/>
        </p:nvPicPr>
        <p:blipFill rotWithShape="1">
          <a:blip r:embed="rId3">
            <a:alphaModFix/>
          </a:blip>
          <a:srcRect/>
          <a:stretch/>
        </p:blipFill>
        <p:spPr>
          <a:xfrm rot="2451388" flipH="1">
            <a:off x="6081181" y="3262161"/>
            <a:ext cx="4762413" cy="3132184"/>
          </a:xfrm>
          <a:prstGeom prst="rect">
            <a:avLst/>
          </a:prstGeom>
          <a:noFill/>
          <a:ln>
            <a:noFill/>
          </a:ln>
        </p:spPr>
      </p:pic>
      <p:pic>
        <p:nvPicPr>
          <p:cNvPr id="89" name="Google Shape;89;p8"/>
          <p:cNvPicPr preferRelativeResize="0"/>
          <p:nvPr/>
        </p:nvPicPr>
        <p:blipFill rotWithShape="1">
          <a:blip r:embed="rId4">
            <a:alphaModFix/>
          </a:blip>
          <a:srcRect/>
          <a:stretch/>
        </p:blipFill>
        <p:spPr>
          <a:xfrm rot="-3027387">
            <a:off x="4543852" y="4097195"/>
            <a:ext cx="3064958" cy="3064935"/>
          </a:xfrm>
          <a:prstGeom prst="rect">
            <a:avLst/>
          </a:prstGeom>
          <a:noFill/>
          <a:ln>
            <a:noFill/>
          </a:ln>
        </p:spPr>
      </p:pic>
      <p:pic>
        <p:nvPicPr>
          <p:cNvPr id="90" name="Google Shape;90;p8"/>
          <p:cNvPicPr preferRelativeResize="0"/>
          <p:nvPr/>
        </p:nvPicPr>
        <p:blipFill rotWithShape="1">
          <a:blip r:embed="rId5">
            <a:alphaModFix/>
          </a:blip>
          <a:srcRect/>
          <a:stretch/>
        </p:blipFill>
        <p:spPr>
          <a:xfrm rot="5216749" flipH="1">
            <a:off x="-892369" y="2808785"/>
            <a:ext cx="2962909" cy="3001959"/>
          </a:xfrm>
          <a:prstGeom prst="rect">
            <a:avLst/>
          </a:prstGeom>
          <a:noFill/>
          <a:ln>
            <a:noFill/>
          </a:ln>
        </p:spPr>
      </p:pic>
      <p:pic>
        <p:nvPicPr>
          <p:cNvPr id="91" name="Google Shape;91;p8"/>
          <p:cNvPicPr preferRelativeResize="0"/>
          <p:nvPr/>
        </p:nvPicPr>
        <p:blipFill>
          <a:blip r:embed="rId6">
            <a:alphaModFix/>
          </a:blip>
          <a:stretch>
            <a:fillRect/>
          </a:stretch>
        </p:blipFill>
        <p:spPr>
          <a:xfrm rot="-1914003">
            <a:off x="7577910" y="318119"/>
            <a:ext cx="2995255" cy="2985517"/>
          </a:xfrm>
          <a:prstGeom prst="rect">
            <a:avLst/>
          </a:prstGeom>
          <a:noFill/>
          <a:ln>
            <a:noFill/>
          </a:ln>
        </p:spPr>
      </p:pic>
      <p:pic>
        <p:nvPicPr>
          <p:cNvPr id="92" name="Google Shape;92;p8"/>
          <p:cNvPicPr preferRelativeResize="0"/>
          <p:nvPr/>
        </p:nvPicPr>
        <p:blipFill>
          <a:blip r:embed="rId7">
            <a:alphaModFix/>
          </a:blip>
          <a:stretch>
            <a:fillRect/>
          </a:stretch>
        </p:blipFill>
        <p:spPr>
          <a:xfrm rot="8100000">
            <a:off x="-1410188" y="-1589674"/>
            <a:ext cx="3502194" cy="3502194"/>
          </a:xfrm>
          <a:prstGeom prst="rect">
            <a:avLst/>
          </a:prstGeom>
          <a:noFill/>
          <a:ln>
            <a:noFill/>
          </a:ln>
        </p:spPr>
      </p:pic>
      <p:pic>
        <p:nvPicPr>
          <p:cNvPr id="93" name="Google Shape;93;p8"/>
          <p:cNvPicPr preferRelativeResize="0"/>
          <p:nvPr/>
        </p:nvPicPr>
        <p:blipFill rotWithShape="1">
          <a:blip r:embed="rId2">
            <a:alphaModFix/>
          </a:blip>
          <a:srcRect/>
          <a:stretch/>
        </p:blipFill>
        <p:spPr>
          <a:xfrm rot="9413380">
            <a:off x="4931109" y="3658033"/>
            <a:ext cx="3605477" cy="3605479"/>
          </a:xfrm>
          <a:prstGeom prst="rect">
            <a:avLst/>
          </a:prstGeom>
          <a:noFill/>
          <a:ln>
            <a:noFill/>
          </a:ln>
        </p:spPr>
      </p:pic>
      <p:pic>
        <p:nvPicPr>
          <p:cNvPr id="94" name="Google Shape;94;p8"/>
          <p:cNvPicPr preferRelativeResize="0"/>
          <p:nvPr/>
        </p:nvPicPr>
        <p:blipFill rotWithShape="1">
          <a:blip r:embed="rId5">
            <a:alphaModFix/>
          </a:blip>
          <a:srcRect/>
          <a:stretch/>
        </p:blipFill>
        <p:spPr>
          <a:xfrm rot="-6267824" flipH="1">
            <a:off x="7648809" y="-1293595"/>
            <a:ext cx="2853437" cy="2910036"/>
          </a:xfrm>
          <a:prstGeom prst="rect">
            <a:avLst/>
          </a:prstGeom>
          <a:noFill/>
          <a:ln>
            <a:noFill/>
          </a:ln>
        </p:spPr>
      </p:pic>
      <p:pic>
        <p:nvPicPr>
          <p:cNvPr id="95" name="Google Shape;95;p8"/>
          <p:cNvPicPr preferRelativeResize="0"/>
          <p:nvPr/>
        </p:nvPicPr>
        <p:blipFill rotWithShape="1">
          <a:blip r:embed="rId8">
            <a:alphaModFix/>
          </a:blip>
          <a:srcRect/>
          <a:stretch/>
        </p:blipFill>
        <p:spPr>
          <a:xfrm rot="4652839">
            <a:off x="-870294" y="2976035"/>
            <a:ext cx="3704460" cy="3704431"/>
          </a:xfrm>
          <a:prstGeom prst="rect">
            <a:avLst/>
          </a:prstGeom>
          <a:noFill/>
          <a:ln>
            <a:noFill/>
          </a:ln>
        </p:spPr>
      </p:pic>
      <p:pic>
        <p:nvPicPr>
          <p:cNvPr id="96" name="Google Shape;96;p8"/>
          <p:cNvPicPr preferRelativeResize="0"/>
          <p:nvPr/>
        </p:nvPicPr>
        <p:blipFill rotWithShape="1">
          <a:blip r:embed="rId2">
            <a:alphaModFix/>
          </a:blip>
          <a:srcRect/>
          <a:stretch/>
        </p:blipFill>
        <p:spPr>
          <a:xfrm rot="5188986">
            <a:off x="7749924" y="2404532"/>
            <a:ext cx="2874654" cy="2896063"/>
          </a:xfrm>
          <a:prstGeom prst="rect">
            <a:avLst/>
          </a:prstGeom>
          <a:noFill/>
          <a:ln>
            <a:noFill/>
          </a:ln>
        </p:spPr>
      </p:pic>
      <p:pic>
        <p:nvPicPr>
          <p:cNvPr id="97" name="Google Shape;97;p8"/>
          <p:cNvPicPr preferRelativeResize="0"/>
          <p:nvPr/>
        </p:nvPicPr>
        <p:blipFill rotWithShape="1">
          <a:blip r:embed="rId3">
            <a:alphaModFix/>
          </a:blip>
          <a:srcRect/>
          <a:stretch/>
        </p:blipFill>
        <p:spPr>
          <a:xfrm rot="2027952">
            <a:off x="2623485" y="-1762247"/>
            <a:ext cx="4385323" cy="4385315"/>
          </a:xfrm>
          <a:prstGeom prst="rect">
            <a:avLst/>
          </a:prstGeom>
          <a:noFill/>
          <a:ln>
            <a:noFill/>
          </a:ln>
        </p:spPr>
      </p:pic>
      <p:pic>
        <p:nvPicPr>
          <p:cNvPr id="98" name="Google Shape;98;p8"/>
          <p:cNvPicPr preferRelativeResize="0"/>
          <p:nvPr/>
        </p:nvPicPr>
        <p:blipFill rotWithShape="1">
          <a:blip r:embed="rId4">
            <a:alphaModFix/>
          </a:blip>
          <a:srcRect/>
          <a:stretch/>
        </p:blipFill>
        <p:spPr>
          <a:xfrm rot="-9038810">
            <a:off x="7121987" y="-1687747"/>
            <a:ext cx="3417593" cy="3404461"/>
          </a:xfrm>
          <a:prstGeom prst="rect">
            <a:avLst/>
          </a:prstGeom>
          <a:noFill/>
          <a:ln>
            <a:noFill/>
          </a:ln>
        </p:spPr>
      </p:pic>
      <p:pic>
        <p:nvPicPr>
          <p:cNvPr id="99" name="Google Shape;99;p8"/>
          <p:cNvPicPr preferRelativeResize="0"/>
          <p:nvPr/>
        </p:nvPicPr>
        <p:blipFill rotWithShape="1">
          <a:blip r:embed="rId5">
            <a:alphaModFix/>
          </a:blip>
          <a:srcRect/>
          <a:stretch/>
        </p:blipFill>
        <p:spPr>
          <a:xfrm rot="8099977" flipH="1">
            <a:off x="740515" y="-1233258"/>
            <a:ext cx="2622945" cy="2657534"/>
          </a:xfrm>
          <a:prstGeom prst="rect">
            <a:avLst/>
          </a:prstGeom>
          <a:noFill/>
          <a:ln>
            <a:noFill/>
          </a:ln>
        </p:spPr>
      </p:pic>
      <p:pic>
        <p:nvPicPr>
          <p:cNvPr id="100" name="Google Shape;100;p8"/>
          <p:cNvPicPr preferRelativeResize="0"/>
          <p:nvPr/>
        </p:nvPicPr>
        <p:blipFill rotWithShape="1">
          <a:blip r:embed="rId5">
            <a:alphaModFix/>
          </a:blip>
          <a:srcRect/>
          <a:stretch/>
        </p:blipFill>
        <p:spPr>
          <a:xfrm rot="-1046385" flipH="1">
            <a:off x="1942656" y="3859266"/>
            <a:ext cx="2255934" cy="2285669"/>
          </a:xfrm>
          <a:prstGeom prst="rect">
            <a:avLst/>
          </a:prstGeom>
          <a:noFill/>
          <a:ln>
            <a:noFill/>
          </a:ln>
        </p:spPr>
      </p:pic>
      <p:pic>
        <p:nvPicPr>
          <p:cNvPr id="101" name="Google Shape;101;p8"/>
          <p:cNvPicPr preferRelativeResize="0"/>
          <p:nvPr/>
        </p:nvPicPr>
        <p:blipFill>
          <a:blip r:embed="rId6">
            <a:alphaModFix/>
          </a:blip>
          <a:stretch>
            <a:fillRect/>
          </a:stretch>
        </p:blipFill>
        <p:spPr>
          <a:xfrm rot="8664997">
            <a:off x="-1280576" y="1850711"/>
            <a:ext cx="2751419" cy="2751423"/>
          </a:xfrm>
          <a:prstGeom prst="rect">
            <a:avLst/>
          </a:prstGeom>
          <a:noFill/>
          <a:ln>
            <a:noFill/>
          </a:ln>
        </p:spPr>
      </p:pic>
      <p:pic>
        <p:nvPicPr>
          <p:cNvPr id="102" name="Google Shape;102;p8"/>
          <p:cNvPicPr preferRelativeResize="0"/>
          <p:nvPr/>
        </p:nvPicPr>
        <p:blipFill>
          <a:blip r:embed="rId7">
            <a:alphaModFix/>
          </a:blip>
          <a:stretch>
            <a:fillRect/>
          </a:stretch>
        </p:blipFill>
        <p:spPr>
          <a:xfrm rot="-1926655">
            <a:off x="1974970" y="-1285753"/>
            <a:ext cx="3100355" cy="3100352"/>
          </a:xfrm>
          <a:prstGeom prst="rect">
            <a:avLst/>
          </a:prstGeom>
          <a:noFill/>
          <a:ln>
            <a:noFill/>
          </a:ln>
        </p:spPr>
      </p:pic>
      <p:pic>
        <p:nvPicPr>
          <p:cNvPr id="103" name="Google Shape;103;p8"/>
          <p:cNvPicPr preferRelativeResize="0"/>
          <p:nvPr/>
        </p:nvPicPr>
        <p:blipFill rotWithShape="1">
          <a:blip r:embed="rId2">
            <a:alphaModFix/>
          </a:blip>
          <a:srcRect/>
          <a:stretch/>
        </p:blipFill>
        <p:spPr>
          <a:xfrm rot="-4625179">
            <a:off x="5306366" y="-1538657"/>
            <a:ext cx="3370302" cy="3370307"/>
          </a:xfrm>
          <a:prstGeom prst="rect">
            <a:avLst/>
          </a:prstGeom>
          <a:noFill/>
          <a:ln>
            <a:noFill/>
          </a:ln>
        </p:spPr>
      </p:pic>
      <p:pic>
        <p:nvPicPr>
          <p:cNvPr id="104" name="Google Shape;104;p8"/>
          <p:cNvPicPr preferRelativeResize="0"/>
          <p:nvPr/>
        </p:nvPicPr>
        <p:blipFill>
          <a:blip r:embed="rId7">
            <a:alphaModFix/>
          </a:blip>
          <a:stretch>
            <a:fillRect/>
          </a:stretch>
        </p:blipFill>
        <p:spPr>
          <a:xfrm rot="2535215">
            <a:off x="824645" y="3642710"/>
            <a:ext cx="3100356" cy="3100350"/>
          </a:xfrm>
          <a:prstGeom prst="rect">
            <a:avLst/>
          </a:prstGeom>
          <a:noFill/>
          <a:ln>
            <a:noFill/>
          </a:ln>
        </p:spPr>
      </p:pic>
      <p:pic>
        <p:nvPicPr>
          <p:cNvPr id="105" name="Google Shape;105;p8"/>
          <p:cNvPicPr preferRelativeResize="0"/>
          <p:nvPr/>
        </p:nvPicPr>
        <p:blipFill>
          <a:blip r:embed="rId6">
            <a:alphaModFix/>
          </a:blip>
          <a:stretch>
            <a:fillRect/>
          </a:stretch>
        </p:blipFill>
        <p:spPr>
          <a:xfrm rot="4500007">
            <a:off x="3159313" y="3961206"/>
            <a:ext cx="2702603" cy="270258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45"/>
        <p:cNvGrpSpPr/>
        <p:nvPr/>
      </p:nvGrpSpPr>
      <p:grpSpPr>
        <a:xfrm>
          <a:off x="0" y="0"/>
          <a:ext cx="0" cy="0"/>
          <a:chOff x="0" y="0"/>
          <a:chExt cx="0" cy="0"/>
        </a:xfrm>
      </p:grpSpPr>
      <p:sp>
        <p:nvSpPr>
          <p:cNvPr id="146" name="Google Shape;146;p14"/>
          <p:cNvSpPr txBox="1">
            <a:spLocks noGrp="1"/>
          </p:cNvSpPr>
          <p:nvPr>
            <p:ph type="title"/>
          </p:nvPr>
        </p:nvSpPr>
        <p:spPr>
          <a:xfrm>
            <a:off x="721900" y="3372763"/>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7" name="Google Shape;147;p14"/>
          <p:cNvSpPr txBox="1">
            <a:spLocks noGrp="1"/>
          </p:cNvSpPr>
          <p:nvPr>
            <p:ph type="subTitle" idx="1"/>
          </p:nvPr>
        </p:nvSpPr>
        <p:spPr>
          <a:xfrm>
            <a:off x="721900" y="1162638"/>
            <a:ext cx="4441200" cy="214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9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148" name="Google Shape;148;p14"/>
          <p:cNvGrpSpPr/>
          <p:nvPr/>
        </p:nvGrpSpPr>
        <p:grpSpPr>
          <a:xfrm rot="5400000">
            <a:off x="3074119" y="-1073619"/>
            <a:ext cx="7978495" cy="7186981"/>
            <a:chOff x="805779" y="-467709"/>
            <a:chExt cx="7978495" cy="7186981"/>
          </a:xfrm>
        </p:grpSpPr>
        <p:grpSp>
          <p:nvGrpSpPr>
            <p:cNvPr id="149" name="Google Shape;149;p14"/>
            <p:cNvGrpSpPr/>
            <p:nvPr/>
          </p:nvGrpSpPr>
          <p:grpSpPr>
            <a:xfrm>
              <a:off x="805779" y="2"/>
              <a:ext cx="7978495" cy="6719270"/>
              <a:chOff x="805779" y="2"/>
              <a:chExt cx="7978495" cy="6719270"/>
            </a:xfrm>
          </p:grpSpPr>
          <p:pic>
            <p:nvPicPr>
              <p:cNvPr id="150" name="Google Shape;150;p14"/>
              <p:cNvPicPr preferRelativeResize="0"/>
              <p:nvPr/>
            </p:nvPicPr>
            <p:blipFill rotWithShape="1">
              <a:blip r:embed="rId2">
                <a:alphaModFix/>
              </a:blip>
              <a:srcRect/>
              <a:stretch/>
            </p:blipFill>
            <p:spPr>
              <a:xfrm rot="-9445406">
                <a:off x="1199008" y="2457876"/>
                <a:ext cx="2559507" cy="2559482"/>
              </a:xfrm>
              <a:prstGeom prst="rect">
                <a:avLst/>
              </a:prstGeom>
              <a:noFill/>
              <a:ln>
                <a:noFill/>
              </a:ln>
            </p:spPr>
          </p:pic>
          <p:pic>
            <p:nvPicPr>
              <p:cNvPr id="151" name="Google Shape;151;p14"/>
              <p:cNvPicPr preferRelativeResize="0"/>
              <p:nvPr/>
            </p:nvPicPr>
            <p:blipFill rotWithShape="1">
              <a:blip r:embed="rId3">
                <a:alphaModFix/>
              </a:blip>
              <a:srcRect/>
              <a:stretch/>
            </p:blipFill>
            <p:spPr>
              <a:xfrm rot="10799991">
                <a:off x="3204400" y="303477"/>
                <a:ext cx="1992950" cy="1992945"/>
              </a:xfrm>
              <a:prstGeom prst="rect">
                <a:avLst/>
              </a:prstGeom>
              <a:noFill/>
              <a:ln>
                <a:noFill/>
              </a:ln>
            </p:spPr>
          </p:pic>
          <p:pic>
            <p:nvPicPr>
              <p:cNvPr id="152" name="Google Shape;152;p14"/>
              <p:cNvPicPr preferRelativeResize="0"/>
              <p:nvPr/>
            </p:nvPicPr>
            <p:blipFill rotWithShape="1">
              <a:blip r:embed="rId4">
                <a:alphaModFix/>
              </a:blip>
              <a:srcRect/>
              <a:stretch/>
            </p:blipFill>
            <p:spPr>
              <a:xfrm rot="-4502834" flipH="1">
                <a:off x="5227684" y="3450738"/>
                <a:ext cx="3643089" cy="2398468"/>
              </a:xfrm>
              <a:prstGeom prst="rect">
                <a:avLst/>
              </a:prstGeom>
              <a:noFill/>
              <a:ln>
                <a:noFill/>
              </a:ln>
            </p:spPr>
          </p:pic>
          <p:pic>
            <p:nvPicPr>
              <p:cNvPr id="153" name="Google Shape;153;p14"/>
              <p:cNvPicPr preferRelativeResize="0"/>
              <p:nvPr/>
            </p:nvPicPr>
            <p:blipFill rotWithShape="1">
              <a:blip r:embed="rId5">
                <a:alphaModFix/>
              </a:blip>
              <a:srcRect/>
              <a:stretch/>
            </p:blipFill>
            <p:spPr>
              <a:xfrm rot="2699979">
                <a:off x="5940297" y="530023"/>
                <a:ext cx="2356030" cy="2356006"/>
              </a:xfrm>
              <a:prstGeom prst="rect">
                <a:avLst/>
              </a:prstGeom>
              <a:noFill/>
              <a:ln>
                <a:noFill/>
              </a:ln>
            </p:spPr>
          </p:pic>
          <p:pic>
            <p:nvPicPr>
              <p:cNvPr id="154" name="Google Shape;154;p14"/>
              <p:cNvPicPr preferRelativeResize="0"/>
              <p:nvPr/>
            </p:nvPicPr>
            <p:blipFill rotWithShape="1">
              <a:blip r:embed="rId6">
                <a:alphaModFix/>
              </a:blip>
              <a:srcRect/>
              <a:stretch/>
            </p:blipFill>
            <p:spPr>
              <a:xfrm rot="-7200010" flipH="1">
                <a:off x="1536686" y="1759717"/>
                <a:ext cx="1884151" cy="1908991"/>
              </a:xfrm>
              <a:prstGeom prst="rect">
                <a:avLst/>
              </a:prstGeom>
              <a:noFill/>
              <a:ln>
                <a:noFill/>
              </a:ln>
            </p:spPr>
          </p:pic>
          <p:pic>
            <p:nvPicPr>
              <p:cNvPr id="155" name="Google Shape;155;p14"/>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156" name="Google Shape;156;p14"/>
              <p:cNvPicPr preferRelativeResize="0"/>
              <p:nvPr/>
            </p:nvPicPr>
            <p:blipFill>
              <a:blip r:embed="rId7">
                <a:alphaModFix/>
              </a:blip>
              <a:stretch>
                <a:fillRect/>
              </a:stretch>
            </p:blipFill>
            <p:spPr>
              <a:xfrm rot="-7325558">
                <a:off x="3932100" y="2787087"/>
                <a:ext cx="1901025" cy="1901025"/>
              </a:xfrm>
              <a:prstGeom prst="rect">
                <a:avLst/>
              </a:prstGeom>
              <a:noFill/>
              <a:ln>
                <a:noFill/>
              </a:ln>
            </p:spPr>
          </p:pic>
          <p:pic>
            <p:nvPicPr>
              <p:cNvPr id="157" name="Google Shape;157;p14"/>
              <p:cNvPicPr preferRelativeResize="0"/>
              <p:nvPr/>
            </p:nvPicPr>
            <p:blipFill>
              <a:blip r:embed="rId8">
                <a:alphaModFix/>
              </a:blip>
              <a:stretch>
                <a:fillRect/>
              </a:stretch>
            </p:blipFill>
            <p:spPr>
              <a:xfrm rot="-1717224">
                <a:off x="1578432" y="397333"/>
                <a:ext cx="2227087" cy="2227087"/>
              </a:xfrm>
              <a:prstGeom prst="rect">
                <a:avLst/>
              </a:prstGeom>
              <a:noFill/>
              <a:ln>
                <a:noFill/>
              </a:ln>
            </p:spPr>
          </p:pic>
          <p:pic>
            <p:nvPicPr>
              <p:cNvPr id="158" name="Google Shape;158;p14"/>
              <p:cNvPicPr preferRelativeResize="0"/>
              <p:nvPr/>
            </p:nvPicPr>
            <p:blipFill rotWithShape="1">
              <a:blip r:embed="rId3">
                <a:alphaModFix/>
              </a:blip>
              <a:srcRect/>
              <a:stretch/>
            </p:blipFill>
            <p:spPr>
              <a:xfrm rot="-6786624">
                <a:off x="5924063" y="1842711"/>
                <a:ext cx="2128246" cy="2128251"/>
              </a:xfrm>
              <a:prstGeom prst="rect">
                <a:avLst/>
              </a:prstGeom>
              <a:noFill/>
              <a:ln>
                <a:noFill/>
              </a:ln>
            </p:spPr>
          </p:pic>
          <p:pic>
            <p:nvPicPr>
              <p:cNvPr id="159" name="Google Shape;159;p14"/>
              <p:cNvPicPr preferRelativeResize="0"/>
              <p:nvPr/>
            </p:nvPicPr>
            <p:blipFill rotWithShape="1">
              <a:blip r:embed="rId6">
                <a:alphaModFix/>
              </a:blip>
              <a:srcRect/>
              <a:stretch/>
            </p:blipFill>
            <p:spPr>
              <a:xfrm rot="9938371" flipH="1">
                <a:off x="2993343" y="3081659"/>
                <a:ext cx="1819940" cy="1843909"/>
              </a:xfrm>
              <a:prstGeom prst="rect">
                <a:avLst/>
              </a:prstGeom>
              <a:noFill/>
              <a:ln>
                <a:noFill/>
              </a:ln>
            </p:spPr>
          </p:pic>
        </p:grpSp>
        <p:grpSp>
          <p:nvGrpSpPr>
            <p:cNvPr id="160" name="Google Shape;160;p14"/>
            <p:cNvGrpSpPr/>
            <p:nvPr/>
          </p:nvGrpSpPr>
          <p:grpSpPr>
            <a:xfrm rot="10590709">
              <a:off x="1733991" y="-275091"/>
              <a:ext cx="6495281" cy="5374257"/>
              <a:chOff x="1986184" y="-58564"/>
              <a:chExt cx="7056980" cy="5839012"/>
            </a:xfrm>
          </p:grpSpPr>
          <p:pic>
            <p:nvPicPr>
              <p:cNvPr id="161" name="Google Shape;161;p14"/>
              <p:cNvPicPr preferRelativeResize="0"/>
              <p:nvPr/>
            </p:nvPicPr>
            <p:blipFill rotWithShape="1">
              <a:blip r:embed="rId2">
                <a:alphaModFix/>
              </a:blip>
              <a:srcRect/>
              <a:stretch/>
            </p:blipFill>
            <p:spPr>
              <a:xfrm rot="-6932157">
                <a:off x="2412826" y="2306637"/>
                <a:ext cx="2559505" cy="2559485"/>
              </a:xfrm>
              <a:prstGeom prst="rect">
                <a:avLst/>
              </a:prstGeom>
              <a:noFill/>
              <a:ln>
                <a:noFill/>
              </a:ln>
            </p:spPr>
          </p:pic>
          <p:pic>
            <p:nvPicPr>
              <p:cNvPr id="162" name="Google Shape;162;p14"/>
              <p:cNvPicPr preferRelativeResize="0"/>
              <p:nvPr/>
            </p:nvPicPr>
            <p:blipFill rotWithShape="1">
              <a:blip r:embed="rId3">
                <a:alphaModFix/>
              </a:blip>
              <a:srcRect/>
              <a:stretch/>
            </p:blipFill>
            <p:spPr>
              <a:xfrm rot="10799991">
                <a:off x="3233935" y="130996"/>
                <a:ext cx="1992950" cy="1992945"/>
              </a:xfrm>
              <a:prstGeom prst="rect">
                <a:avLst/>
              </a:prstGeom>
              <a:noFill/>
              <a:ln>
                <a:noFill/>
              </a:ln>
            </p:spPr>
          </p:pic>
          <p:pic>
            <p:nvPicPr>
              <p:cNvPr id="163" name="Google Shape;163;p14"/>
              <p:cNvPicPr preferRelativeResize="0"/>
              <p:nvPr/>
            </p:nvPicPr>
            <p:blipFill rotWithShape="1">
              <a:blip r:embed="rId4">
                <a:alphaModFix/>
              </a:blip>
              <a:srcRect/>
              <a:stretch/>
            </p:blipFill>
            <p:spPr>
              <a:xfrm rot="2237397">
                <a:off x="4808141" y="1998061"/>
                <a:ext cx="3150118" cy="3150119"/>
              </a:xfrm>
              <a:prstGeom prst="rect">
                <a:avLst/>
              </a:prstGeom>
              <a:noFill/>
              <a:ln>
                <a:noFill/>
              </a:ln>
            </p:spPr>
          </p:pic>
          <p:pic>
            <p:nvPicPr>
              <p:cNvPr id="164" name="Google Shape;164;p14"/>
              <p:cNvPicPr preferRelativeResize="0"/>
              <p:nvPr/>
            </p:nvPicPr>
            <p:blipFill rotWithShape="1">
              <a:blip r:embed="rId5">
                <a:alphaModFix/>
              </a:blip>
              <a:srcRect/>
              <a:stretch/>
            </p:blipFill>
            <p:spPr>
              <a:xfrm rot="-1109763">
                <a:off x="6374284" y="254302"/>
                <a:ext cx="2356029" cy="2356007"/>
              </a:xfrm>
              <a:prstGeom prst="rect">
                <a:avLst/>
              </a:prstGeom>
              <a:noFill/>
              <a:ln>
                <a:noFill/>
              </a:ln>
            </p:spPr>
          </p:pic>
          <p:pic>
            <p:nvPicPr>
              <p:cNvPr id="165" name="Google Shape;165;p14"/>
              <p:cNvPicPr preferRelativeResize="0"/>
              <p:nvPr/>
            </p:nvPicPr>
            <p:blipFill rotWithShape="1">
              <a:blip r:embed="rId6">
                <a:alphaModFix/>
              </a:blip>
              <a:srcRect/>
              <a:stretch/>
            </p:blipFill>
            <p:spPr>
              <a:xfrm rot="-7200010" flipH="1">
                <a:off x="3162032" y="1804160"/>
                <a:ext cx="1884151" cy="1908991"/>
              </a:xfrm>
              <a:prstGeom prst="rect">
                <a:avLst/>
              </a:prstGeom>
              <a:noFill/>
              <a:ln>
                <a:noFill/>
              </a:ln>
            </p:spPr>
          </p:pic>
          <p:pic>
            <p:nvPicPr>
              <p:cNvPr id="166" name="Google Shape;166;p14"/>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167" name="Google Shape;167;p14"/>
              <p:cNvPicPr preferRelativeResize="0"/>
              <p:nvPr/>
            </p:nvPicPr>
            <p:blipFill>
              <a:blip r:embed="rId7">
                <a:alphaModFix/>
              </a:blip>
              <a:stretch>
                <a:fillRect/>
              </a:stretch>
            </p:blipFill>
            <p:spPr>
              <a:xfrm rot="-7325558">
                <a:off x="3858092" y="2962368"/>
                <a:ext cx="1901025" cy="1901025"/>
              </a:xfrm>
              <a:prstGeom prst="rect">
                <a:avLst/>
              </a:prstGeom>
              <a:noFill/>
              <a:ln>
                <a:noFill/>
              </a:ln>
            </p:spPr>
          </p:pic>
          <p:pic>
            <p:nvPicPr>
              <p:cNvPr id="168" name="Google Shape;168;p14"/>
              <p:cNvPicPr preferRelativeResize="0"/>
              <p:nvPr/>
            </p:nvPicPr>
            <p:blipFill>
              <a:blip r:embed="rId8">
                <a:alphaModFix/>
              </a:blip>
              <a:stretch>
                <a:fillRect/>
              </a:stretch>
            </p:blipFill>
            <p:spPr>
              <a:xfrm rot="-1717224">
                <a:off x="3995593" y="1304319"/>
                <a:ext cx="2227087" cy="2227087"/>
              </a:xfrm>
              <a:prstGeom prst="rect">
                <a:avLst/>
              </a:prstGeom>
              <a:noFill/>
              <a:ln>
                <a:noFill/>
              </a:ln>
            </p:spPr>
          </p:pic>
          <p:pic>
            <p:nvPicPr>
              <p:cNvPr id="169" name="Google Shape;169;p14"/>
              <p:cNvPicPr preferRelativeResize="0"/>
              <p:nvPr/>
            </p:nvPicPr>
            <p:blipFill rotWithShape="1">
              <a:blip r:embed="rId3">
                <a:alphaModFix/>
              </a:blip>
              <a:srcRect/>
              <a:stretch/>
            </p:blipFill>
            <p:spPr>
              <a:xfrm rot="-6786609">
                <a:off x="5711558" y="1407318"/>
                <a:ext cx="2421006" cy="2420996"/>
              </a:xfrm>
              <a:prstGeom prst="rect">
                <a:avLst/>
              </a:prstGeom>
              <a:noFill/>
              <a:ln>
                <a:noFill/>
              </a:ln>
            </p:spPr>
          </p:pic>
          <p:pic>
            <p:nvPicPr>
              <p:cNvPr id="170" name="Google Shape;170;p14"/>
              <p:cNvPicPr preferRelativeResize="0"/>
              <p:nvPr/>
            </p:nvPicPr>
            <p:blipFill rotWithShape="1">
              <a:blip r:embed="rId6">
                <a:alphaModFix/>
              </a:blip>
              <a:srcRect/>
              <a:stretch/>
            </p:blipFill>
            <p:spPr>
              <a:xfrm rot="9938371" flipH="1">
                <a:off x="4971070" y="2213290"/>
                <a:ext cx="1819940" cy="1843909"/>
              </a:xfrm>
              <a:prstGeom prst="rect">
                <a:avLst/>
              </a:prstGeom>
              <a:noFill/>
              <a:ln>
                <a:noFill/>
              </a:ln>
            </p:spPr>
          </p:pic>
        </p:grpSp>
      </p:grpSp>
      <p:pic>
        <p:nvPicPr>
          <p:cNvPr id="171" name="Google Shape;171;p14"/>
          <p:cNvPicPr preferRelativeResize="0"/>
          <p:nvPr/>
        </p:nvPicPr>
        <p:blipFill rotWithShape="1">
          <a:blip r:embed="rId6">
            <a:alphaModFix/>
          </a:blip>
          <a:srcRect/>
          <a:stretch/>
        </p:blipFill>
        <p:spPr>
          <a:xfrm rot="4329079" flipH="1">
            <a:off x="-424171" y="-465615"/>
            <a:ext cx="1675083" cy="1697146"/>
          </a:xfrm>
          <a:prstGeom prst="rect">
            <a:avLst/>
          </a:prstGeom>
          <a:noFill/>
          <a:ln>
            <a:noFill/>
          </a:ln>
        </p:spPr>
      </p:pic>
      <p:pic>
        <p:nvPicPr>
          <p:cNvPr id="172" name="Google Shape;172;p14"/>
          <p:cNvPicPr preferRelativeResize="0"/>
          <p:nvPr/>
        </p:nvPicPr>
        <p:blipFill rotWithShape="1">
          <a:blip r:embed="rId3">
            <a:alphaModFix/>
          </a:blip>
          <a:srcRect/>
          <a:stretch/>
        </p:blipFill>
        <p:spPr>
          <a:xfrm rot="-10233731">
            <a:off x="-656146" y="3752271"/>
            <a:ext cx="2187469" cy="218748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one column 1">
  <p:cSld name="CUSTOM_2">
    <p:spTree>
      <p:nvGrpSpPr>
        <p:cNvPr id="1" name="Shape 203"/>
        <p:cNvGrpSpPr/>
        <p:nvPr/>
      </p:nvGrpSpPr>
      <p:grpSpPr>
        <a:xfrm>
          <a:off x="0" y="0"/>
          <a:ext cx="0" cy="0"/>
          <a:chOff x="0" y="0"/>
          <a:chExt cx="0" cy="0"/>
        </a:xfrm>
      </p:grpSpPr>
      <p:sp>
        <p:nvSpPr>
          <p:cNvPr id="204" name="Google Shape;204;p17"/>
          <p:cNvSpPr txBox="1">
            <a:spLocks noGrp="1"/>
          </p:cNvSpPr>
          <p:nvPr>
            <p:ph type="subTitle" idx="1"/>
          </p:nvPr>
        </p:nvSpPr>
        <p:spPr>
          <a:xfrm>
            <a:off x="5306150" y="2798488"/>
            <a:ext cx="25764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5" name="Google Shape;205;p17"/>
          <p:cNvSpPr txBox="1">
            <a:spLocks noGrp="1"/>
          </p:cNvSpPr>
          <p:nvPr>
            <p:ph type="title"/>
          </p:nvPr>
        </p:nvSpPr>
        <p:spPr>
          <a:xfrm>
            <a:off x="5306150" y="990813"/>
            <a:ext cx="2576400" cy="1807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6" name="Google Shape;206;p17"/>
          <p:cNvGrpSpPr/>
          <p:nvPr/>
        </p:nvGrpSpPr>
        <p:grpSpPr>
          <a:xfrm rot="5400000">
            <a:off x="-153173" y="-267461"/>
            <a:ext cx="5671365" cy="5417282"/>
            <a:chOff x="1566853" y="-908541"/>
            <a:chExt cx="7284055" cy="6656774"/>
          </a:xfrm>
        </p:grpSpPr>
        <p:grpSp>
          <p:nvGrpSpPr>
            <p:cNvPr id="207" name="Google Shape;207;p17"/>
            <p:cNvGrpSpPr/>
            <p:nvPr/>
          </p:nvGrpSpPr>
          <p:grpSpPr>
            <a:xfrm>
              <a:off x="2681297" y="-358968"/>
              <a:ext cx="6169611" cy="5872869"/>
              <a:chOff x="2681297" y="-358968"/>
              <a:chExt cx="6169611" cy="5872869"/>
            </a:xfrm>
          </p:grpSpPr>
          <p:pic>
            <p:nvPicPr>
              <p:cNvPr id="208" name="Google Shape;208;p17"/>
              <p:cNvPicPr preferRelativeResize="0"/>
              <p:nvPr/>
            </p:nvPicPr>
            <p:blipFill rotWithShape="1">
              <a:blip r:embed="rId2">
                <a:alphaModFix/>
              </a:blip>
              <a:srcRect/>
              <a:stretch/>
            </p:blipFill>
            <p:spPr>
              <a:xfrm rot="10799991">
                <a:off x="3121525" y="42077"/>
                <a:ext cx="1992950" cy="1992945"/>
              </a:xfrm>
              <a:prstGeom prst="rect">
                <a:avLst/>
              </a:prstGeom>
              <a:noFill/>
              <a:ln>
                <a:noFill/>
              </a:ln>
            </p:spPr>
          </p:pic>
          <p:pic>
            <p:nvPicPr>
              <p:cNvPr id="209" name="Google Shape;209;p17"/>
              <p:cNvPicPr preferRelativeResize="0"/>
              <p:nvPr/>
            </p:nvPicPr>
            <p:blipFill rotWithShape="1">
              <a:blip r:embed="rId3">
                <a:alphaModFix/>
              </a:blip>
              <a:srcRect/>
              <a:stretch/>
            </p:blipFill>
            <p:spPr>
              <a:xfrm rot="1505321">
                <a:off x="5940296" y="149023"/>
                <a:ext cx="2356030" cy="2356005"/>
              </a:xfrm>
              <a:prstGeom prst="rect">
                <a:avLst/>
              </a:prstGeom>
              <a:noFill/>
              <a:ln>
                <a:noFill/>
              </a:ln>
            </p:spPr>
          </p:pic>
          <p:pic>
            <p:nvPicPr>
              <p:cNvPr id="210" name="Google Shape;210;p17"/>
              <p:cNvPicPr preferRelativeResize="0"/>
              <p:nvPr/>
            </p:nvPicPr>
            <p:blipFill rotWithShape="1">
              <a:blip r:embed="rId4">
                <a:alphaModFix/>
              </a:blip>
              <a:srcRect/>
              <a:stretch/>
            </p:blipFill>
            <p:spPr>
              <a:xfrm rot="-183254" flipH="1">
                <a:off x="5163987" y="-310129"/>
                <a:ext cx="1884151" cy="1908986"/>
              </a:xfrm>
              <a:prstGeom prst="rect">
                <a:avLst/>
              </a:prstGeom>
              <a:noFill/>
              <a:ln>
                <a:noFill/>
              </a:ln>
            </p:spPr>
          </p:pic>
          <p:pic>
            <p:nvPicPr>
              <p:cNvPr id="211" name="Google Shape;211;p17"/>
              <p:cNvPicPr preferRelativeResize="0"/>
              <p:nvPr/>
            </p:nvPicPr>
            <p:blipFill>
              <a:blip r:embed="rId5">
                <a:alphaModFix/>
              </a:blip>
              <a:stretch>
                <a:fillRect/>
              </a:stretch>
            </p:blipFill>
            <p:spPr>
              <a:xfrm rot="-7325558">
                <a:off x="3801577" y="3253126"/>
                <a:ext cx="1901025" cy="1901025"/>
              </a:xfrm>
              <a:prstGeom prst="rect">
                <a:avLst/>
              </a:prstGeom>
              <a:noFill/>
              <a:ln>
                <a:noFill/>
              </a:ln>
            </p:spPr>
          </p:pic>
          <p:pic>
            <p:nvPicPr>
              <p:cNvPr id="212" name="Google Shape;212;p17"/>
              <p:cNvPicPr preferRelativeResize="0"/>
              <p:nvPr/>
            </p:nvPicPr>
            <p:blipFill rotWithShape="1">
              <a:blip r:embed="rId2">
                <a:alphaModFix/>
              </a:blip>
              <a:srcRect/>
              <a:stretch/>
            </p:blipFill>
            <p:spPr>
              <a:xfrm rot="-6786627">
                <a:off x="6071396" y="2006091"/>
                <a:ext cx="2404148" cy="2404165"/>
              </a:xfrm>
              <a:prstGeom prst="rect">
                <a:avLst/>
              </a:prstGeom>
              <a:noFill/>
              <a:ln>
                <a:noFill/>
              </a:ln>
            </p:spPr>
          </p:pic>
          <p:pic>
            <p:nvPicPr>
              <p:cNvPr id="213" name="Google Shape;213;p17"/>
              <p:cNvPicPr preferRelativeResize="0"/>
              <p:nvPr/>
            </p:nvPicPr>
            <p:blipFill rotWithShape="1">
              <a:blip r:embed="rId4">
                <a:alphaModFix/>
              </a:blip>
              <a:srcRect/>
              <a:stretch/>
            </p:blipFill>
            <p:spPr>
              <a:xfrm rot="9938371" flipH="1">
                <a:off x="2881539" y="3078065"/>
                <a:ext cx="1819940" cy="1843909"/>
              </a:xfrm>
              <a:prstGeom prst="rect">
                <a:avLst/>
              </a:prstGeom>
              <a:noFill/>
              <a:ln>
                <a:noFill/>
              </a:ln>
            </p:spPr>
          </p:pic>
        </p:grpSp>
        <p:grpSp>
          <p:nvGrpSpPr>
            <p:cNvPr id="214" name="Google Shape;214;p17"/>
            <p:cNvGrpSpPr/>
            <p:nvPr/>
          </p:nvGrpSpPr>
          <p:grpSpPr>
            <a:xfrm rot="10590709">
              <a:off x="1750982" y="-709156"/>
              <a:ext cx="6744660" cy="6258004"/>
              <a:chOff x="1697580" y="-556484"/>
              <a:chExt cx="7327924" cy="6799184"/>
            </a:xfrm>
          </p:grpSpPr>
          <p:pic>
            <p:nvPicPr>
              <p:cNvPr id="215" name="Google Shape;215;p17"/>
              <p:cNvPicPr preferRelativeResize="0"/>
              <p:nvPr/>
            </p:nvPicPr>
            <p:blipFill rotWithShape="1">
              <a:blip r:embed="rId6">
                <a:alphaModFix/>
              </a:blip>
              <a:srcRect/>
              <a:stretch/>
            </p:blipFill>
            <p:spPr>
              <a:xfrm rot="-9099353">
                <a:off x="2413592" y="2965212"/>
                <a:ext cx="2559503" cy="2559484"/>
              </a:xfrm>
              <a:prstGeom prst="rect">
                <a:avLst/>
              </a:prstGeom>
              <a:noFill/>
              <a:ln>
                <a:noFill/>
              </a:ln>
            </p:spPr>
          </p:pic>
          <p:pic>
            <p:nvPicPr>
              <p:cNvPr id="216" name="Google Shape;216;p17"/>
              <p:cNvPicPr preferRelativeResize="0"/>
              <p:nvPr/>
            </p:nvPicPr>
            <p:blipFill rotWithShape="1">
              <a:blip r:embed="rId2">
                <a:alphaModFix/>
              </a:blip>
              <a:srcRect/>
              <a:stretch/>
            </p:blipFill>
            <p:spPr>
              <a:xfrm rot="10799991">
                <a:off x="2630172" y="-62496"/>
                <a:ext cx="1992950" cy="1992945"/>
              </a:xfrm>
              <a:prstGeom prst="rect">
                <a:avLst/>
              </a:prstGeom>
              <a:noFill/>
              <a:ln>
                <a:noFill/>
              </a:ln>
            </p:spPr>
          </p:pic>
          <p:pic>
            <p:nvPicPr>
              <p:cNvPr id="217" name="Google Shape;217;p17"/>
              <p:cNvPicPr preferRelativeResize="0"/>
              <p:nvPr/>
            </p:nvPicPr>
            <p:blipFill rotWithShape="1">
              <a:blip r:embed="rId7">
                <a:alphaModFix/>
              </a:blip>
              <a:srcRect/>
              <a:stretch/>
            </p:blipFill>
            <p:spPr>
              <a:xfrm rot="2237397">
                <a:off x="5243105" y="2460312"/>
                <a:ext cx="3150118" cy="3150119"/>
              </a:xfrm>
              <a:prstGeom prst="rect">
                <a:avLst/>
              </a:prstGeom>
              <a:noFill/>
              <a:ln>
                <a:noFill/>
              </a:ln>
            </p:spPr>
          </p:pic>
          <p:pic>
            <p:nvPicPr>
              <p:cNvPr id="218" name="Google Shape;218;p17"/>
              <p:cNvPicPr preferRelativeResize="0"/>
              <p:nvPr/>
            </p:nvPicPr>
            <p:blipFill rotWithShape="1">
              <a:blip r:embed="rId3">
                <a:alphaModFix/>
              </a:blip>
              <a:srcRect/>
              <a:stretch/>
            </p:blipFill>
            <p:spPr>
              <a:xfrm rot="1260273">
                <a:off x="6080827" y="557167"/>
                <a:ext cx="2356029" cy="2356009"/>
              </a:xfrm>
              <a:prstGeom prst="rect">
                <a:avLst/>
              </a:prstGeom>
              <a:noFill/>
              <a:ln>
                <a:noFill/>
              </a:ln>
            </p:spPr>
          </p:pic>
          <p:pic>
            <p:nvPicPr>
              <p:cNvPr id="219" name="Google Shape;219;p17"/>
              <p:cNvPicPr preferRelativeResize="0"/>
              <p:nvPr/>
            </p:nvPicPr>
            <p:blipFill rotWithShape="1">
              <a:blip r:embed="rId4">
                <a:alphaModFix/>
              </a:blip>
              <a:srcRect/>
              <a:stretch/>
            </p:blipFill>
            <p:spPr>
              <a:xfrm rot="-183254" flipH="1">
                <a:off x="3822501" y="-507645"/>
                <a:ext cx="1884151" cy="1908986"/>
              </a:xfrm>
              <a:prstGeom prst="rect">
                <a:avLst/>
              </a:prstGeom>
              <a:noFill/>
              <a:ln>
                <a:noFill/>
              </a:ln>
            </p:spPr>
          </p:pic>
          <p:pic>
            <p:nvPicPr>
              <p:cNvPr id="220" name="Google Shape;220;p17"/>
              <p:cNvPicPr preferRelativeResize="0"/>
              <p:nvPr/>
            </p:nvPicPr>
            <p:blipFill>
              <a:blip r:embed="rId5">
                <a:alphaModFix/>
              </a:blip>
              <a:stretch>
                <a:fillRect/>
              </a:stretch>
            </p:blipFill>
            <p:spPr>
              <a:xfrm rot="-7325565">
                <a:off x="4098702" y="3486020"/>
                <a:ext cx="2244192" cy="2244195"/>
              </a:xfrm>
              <a:prstGeom prst="rect">
                <a:avLst/>
              </a:prstGeom>
              <a:noFill/>
              <a:ln>
                <a:noFill/>
              </a:ln>
            </p:spPr>
          </p:pic>
          <p:pic>
            <p:nvPicPr>
              <p:cNvPr id="221" name="Google Shape;221;p17"/>
              <p:cNvPicPr preferRelativeResize="0"/>
              <p:nvPr/>
            </p:nvPicPr>
            <p:blipFill rotWithShape="1">
              <a:blip r:embed="rId2">
                <a:alphaModFix/>
              </a:blip>
              <a:srcRect/>
              <a:stretch/>
            </p:blipFill>
            <p:spPr>
              <a:xfrm rot="-6786609">
                <a:off x="5974507" y="1735962"/>
                <a:ext cx="2421006" cy="2420996"/>
              </a:xfrm>
              <a:prstGeom prst="rect">
                <a:avLst/>
              </a:prstGeom>
              <a:noFill/>
              <a:ln>
                <a:noFill/>
              </a:ln>
            </p:spPr>
          </p:pic>
          <p:pic>
            <p:nvPicPr>
              <p:cNvPr id="222" name="Google Shape;222;p17"/>
              <p:cNvPicPr preferRelativeResize="0"/>
              <p:nvPr/>
            </p:nvPicPr>
            <p:blipFill rotWithShape="1">
              <a:blip r:embed="rId4">
                <a:alphaModFix/>
              </a:blip>
              <a:srcRect/>
              <a:stretch/>
            </p:blipFill>
            <p:spPr>
              <a:xfrm rot="-7200010" flipH="1">
                <a:off x="2053162" y="2312981"/>
                <a:ext cx="1884151" cy="1908991"/>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68"/>
        <p:cNvGrpSpPr/>
        <p:nvPr/>
      </p:nvGrpSpPr>
      <p:grpSpPr>
        <a:xfrm>
          <a:off x="0" y="0"/>
          <a:ext cx="0" cy="0"/>
          <a:chOff x="0" y="0"/>
          <a:chExt cx="0" cy="0"/>
        </a:xfrm>
      </p:grpSpPr>
      <p:sp>
        <p:nvSpPr>
          <p:cNvPr id="269" name="Google Shape;269;p22"/>
          <p:cNvSpPr txBox="1">
            <a:spLocks noGrp="1"/>
          </p:cNvSpPr>
          <p:nvPr>
            <p:ph type="title"/>
          </p:nvPr>
        </p:nvSpPr>
        <p:spPr>
          <a:xfrm>
            <a:off x="720000" y="2566105"/>
            <a:ext cx="23364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 name="Google Shape;270;p22"/>
          <p:cNvSpPr txBox="1">
            <a:spLocks noGrp="1"/>
          </p:cNvSpPr>
          <p:nvPr>
            <p:ph type="subTitle" idx="1"/>
          </p:nvPr>
        </p:nvSpPr>
        <p:spPr>
          <a:xfrm>
            <a:off x="720000" y="2990724"/>
            <a:ext cx="2336400" cy="6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22"/>
          <p:cNvSpPr txBox="1">
            <a:spLocks noGrp="1"/>
          </p:cNvSpPr>
          <p:nvPr>
            <p:ph type="title" idx="2"/>
          </p:nvPr>
        </p:nvSpPr>
        <p:spPr>
          <a:xfrm>
            <a:off x="3403800" y="2566105"/>
            <a:ext cx="23364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2" name="Google Shape;272;p22"/>
          <p:cNvSpPr txBox="1">
            <a:spLocks noGrp="1"/>
          </p:cNvSpPr>
          <p:nvPr>
            <p:ph type="subTitle" idx="3"/>
          </p:nvPr>
        </p:nvSpPr>
        <p:spPr>
          <a:xfrm>
            <a:off x="3403800" y="2990724"/>
            <a:ext cx="2336400" cy="6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22"/>
          <p:cNvSpPr txBox="1">
            <a:spLocks noGrp="1"/>
          </p:cNvSpPr>
          <p:nvPr>
            <p:ph type="title" idx="4"/>
          </p:nvPr>
        </p:nvSpPr>
        <p:spPr>
          <a:xfrm>
            <a:off x="6087600" y="2566105"/>
            <a:ext cx="23364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4" name="Google Shape;274;p22"/>
          <p:cNvSpPr txBox="1">
            <a:spLocks noGrp="1"/>
          </p:cNvSpPr>
          <p:nvPr>
            <p:ph type="subTitle" idx="5"/>
          </p:nvPr>
        </p:nvSpPr>
        <p:spPr>
          <a:xfrm>
            <a:off x="6087600" y="2990724"/>
            <a:ext cx="2336400" cy="6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2"/>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76" name="Google Shape;276;p22"/>
          <p:cNvPicPr preferRelativeResize="0"/>
          <p:nvPr/>
        </p:nvPicPr>
        <p:blipFill rotWithShape="1">
          <a:blip r:embed="rId2">
            <a:alphaModFix/>
          </a:blip>
          <a:srcRect/>
          <a:stretch/>
        </p:blipFill>
        <p:spPr>
          <a:xfrm rot="-6907971">
            <a:off x="7008754" y="-731514"/>
            <a:ext cx="2548487" cy="2548422"/>
          </a:xfrm>
          <a:prstGeom prst="rect">
            <a:avLst/>
          </a:prstGeom>
          <a:noFill/>
          <a:ln>
            <a:noFill/>
          </a:ln>
        </p:spPr>
      </p:pic>
      <p:pic>
        <p:nvPicPr>
          <p:cNvPr id="277" name="Google Shape;277;p22"/>
          <p:cNvPicPr preferRelativeResize="0"/>
          <p:nvPr/>
        </p:nvPicPr>
        <p:blipFill rotWithShape="1">
          <a:blip r:embed="rId3">
            <a:alphaModFix/>
          </a:blip>
          <a:srcRect/>
          <a:stretch/>
        </p:blipFill>
        <p:spPr>
          <a:xfrm rot="-474986" flipH="1">
            <a:off x="-1212646" y="-126149"/>
            <a:ext cx="2268882" cy="2268895"/>
          </a:xfrm>
          <a:prstGeom prst="rect">
            <a:avLst/>
          </a:prstGeom>
          <a:noFill/>
          <a:ln>
            <a:noFill/>
          </a:ln>
        </p:spPr>
      </p:pic>
      <p:pic>
        <p:nvPicPr>
          <p:cNvPr id="278" name="Google Shape;278;p22"/>
          <p:cNvPicPr preferRelativeResize="0"/>
          <p:nvPr/>
        </p:nvPicPr>
        <p:blipFill rotWithShape="1">
          <a:blip r:embed="rId4">
            <a:alphaModFix/>
          </a:blip>
          <a:srcRect/>
          <a:stretch/>
        </p:blipFill>
        <p:spPr>
          <a:xfrm flipH="1">
            <a:off x="-623807" y="4053709"/>
            <a:ext cx="1825475" cy="1825475"/>
          </a:xfrm>
          <a:prstGeom prst="rect">
            <a:avLst/>
          </a:prstGeom>
          <a:noFill/>
          <a:ln>
            <a:noFill/>
          </a:ln>
        </p:spPr>
      </p:pic>
      <p:pic>
        <p:nvPicPr>
          <p:cNvPr id="279" name="Google Shape;279;p22"/>
          <p:cNvPicPr preferRelativeResize="0"/>
          <p:nvPr/>
        </p:nvPicPr>
        <p:blipFill rotWithShape="1">
          <a:blip r:embed="rId5">
            <a:alphaModFix/>
          </a:blip>
          <a:srcRect/>
          <a:stretch/>
        </p:blipFill>
        <p:spPr>
          <a:xfrm rot="84" flipH="1">
            <a:off x="7304339" y="3193565"/>
            <a:ext cx="3279835" cy="3279845"/>
          </a:xfrm>
          <a:prstGeom prst="rect">
            <a:avLst/>
          </a:prstGeom>
          <a:noFill/>
          <a:ln>
            <a:noFill/>
          </a:ln>
        </p:spPr>
      </p:pic>
      <p:pic>
        <p:nvPicPr>
          <p:cNvPr id="280" name="Google Shape;280;p22"/>
          <p:cNvPicPr preferRelativeResize="0"/>
          <p:nvPr/>
        </p:nvPicPr>
        <p:blipFill rotWithShape="1">
          <a:blip r:embed="rId2">
            <a:alphaModFix/>
          </a:blip>
          <a:srcRect/>
          <a:stretch/>
        </p:blipFill>
        <p:spPr>
          <a:xfrm rot="-8956601">
            <a:off x="7776502" y="-575217"/>
            <a:ext cx="2548490" cy="25484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hivo"/>
              <a:buChar char="●"/>
              <a:defRPr>
                <a:solidFill>
                  <a:schemeClr val="lt2"/>
                </a:solidFill>
                <a:latin typeface="Chivo"/>
                <a:ea typeface="Chivo"/>
                <a:cs typeface="Chivo"/>
                <a:sym typeface="Chivo"/>
              </a:defRPr>
            </a:lvl1pPr>
            <a:lvl2pPr marL="914400" lvl="1"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2pPr>
            <a:lvl3pPr marL="1371600" lvl="2"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3pPr>
            <a:lvl4pPr marL="1828800" lvl="3"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4pPr>
            <a:lvl5pPr marL="2286000" lvl="4"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5pPr>
            <a:lvl6pPr marL="2743200" lvl="5"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6pPr>
            <a:lvl7pPr marL="3200400" lvl="6"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7pPr>
            <a:lvl8pPr marL="3657600" lvl="7"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8pPr>
            <a:lvl9pPr marL="4114800" lvl="8" indent="-317500">
              <a:lnSpc>
                <a:spcPct val="115000"/>
              </a:lnSpc>
              <a:spcBef>
                <a:spcPts val="1600"/>
              </a:spcBef>
              <a:spcAft>
                <a:spcPts val="1600"/>
              </a:spcAft>
              <a:buClr>
                <a:schemeClr val="lt2"/>
              </a:buClr>
              <a:buSzPts val="1400"/>
              <a:buFont typeface="Chivo"/>
              <a:buChar char="■"/>
              <a:defRPr>
                <a:solidFill>
                  <a:schemeClr val="lt2"/>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8" r:id="rId6"/>
    <p:sldLayoutId id="2147483660" r:id="rId7"/>
    <p:sldLayoutId id="2147483663" r:id="rId8"/>
    <p:sldLayoutId id="2147483668" r:id="rId9"/>
    <p:sldLayoutId id="2147483672"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1"/>
          <p:cNvSpPr txBox="1">
            <a:spLocks noGrp="1"/>
          </p:cNvSpPr>
          <p:nvPr>
            <p:ph type="ctrTitle"/>
          </p:nvPr>
        </p:nvSpPr>
        <p:spPr>
          <a:xfrm>
            <a:off x="1177636" y="1577318"/>
            <a:ext cx="6788727" cy="156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Becoming a BRUE-master:</a:t>
            </a:r>
            <a:br>
              <a:rPr lang="en" sz="4000" dirty="0"/>
            </a:br>
            <a:r>
              <a:rPr lang="en" sz="2400" dirty="0"/>
              <a:t>Brief Resolved Unexplained Event demystified</a:t>
            </a:r>
            <a:endParaRPr sz="4000" dirty="0"/>
          </a:p>
        </p:txBody>
      </p:sp>
      <p:sp>
        <p:nvSpPr>
          <p:cNvPr id="367" name="Google Shape;367;p31"/>
          <p:cNvSpPr txBox="1">
            <a:spLocks noGrp="1"/>
          </p:cNvSpPr>
          <p:nvPr>
            <p:ph type="subTitle" idx="1"/>
          </p:nvPr>
        </p:nvSpPr>
        <p:spPr>
          <a:xfrm>
            <a:off x="2392499" y="2990428"/>
            <a:ext cx="4359000" cy="10458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t>Dina </a:t>
            </a:r>
            <a:r>
              <a:rPr lang="en" sz="2000" b="1" dirty="0" err="1"/>
              <a:t>Wallin</a:t>
            </a:r>
            <a:r>
              <a:rPr lang="en" sz="2000" b="1" dirty="0"/>
              <a:t>, MD</a:t>
            </a:r>
          </a:p>
          <a:p>
            <a:pPr marL="0" lvl="0" indent="0" algn="ctr" rtl="0">
              <a:spcBef>
                <a:spcPts val="0"/>
              </a:spcBef>
              <a:spcAft>
                <a:spcPts val="0"/>
              </a:spcAft>
              <a:buNone/>
            </a:pPr>
            <a:r>
              <a:rPr lang="en" dirty="0"/>
              <a:t>February 20, 2024</a:t>
            </a:r>
          </a:p>
          <a:p>
            <a:pPr marL="0" lvl="0" indent="0" algn="ctr" rtl="0">
              <a:spcBef>
                <a:spcPts val="0"/>
              </a:spcBef>
              <a:spcAft>
                <a:spcPts val="0"/>
              </a:spcAft>
              <a:buNone/>
            </a:pPr>
            <a:r>
              <a:rPr lang="en" dirty="0"/>
              <a:t>UCSF-San Francisco General Hospital</a:t>
            </a:r>
            <a:endParaRPr dirty="0"/>
          </a:p>
        </p:txBody>
      </p:sp>
    </p:spTree>
    <p:extLst>
      <p:ext uri="{BB962C8B-B14F-4D97-AF65-F5344CB8AC3E}">
        <p14:creationId xmlns:p14="http://schemas.microsoft.com/office/powerpoint/2010/main" val="206440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2667000" y="23269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err="1"/>
              <a:t>Ddx</a:t>
            </a:r>
            <a:r>
              <a:rPr lang="en" sz="4000" dirty="0"/>
              <a:t> of event</a:t>
            </a:r>
            <a:endParaRPr sz="4000" dirty="0"/>
          </a:p>
        </p:txBody>
      </p:sp>
      <p:sp>
        <p:nvSpPr>
          <p:cNvPr id="419" name="Google Shape;419;p37"/>
          <p:cNvSpPr txBox="1">
            <a:spLocks noGrp="1"/>
          </p:cNvSpPr>
          <p:nvPr>
            <p:ph type="body" idx="1"/>
          </p:nvPr>
        </p:nvSpPr>
        <p:spPr>
          <a:xfrm>
            <a:off x="2916382" y="1031471"/>
            <a:ext cx="5477540" cy="3783045"/>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dk2"/>
              </a:buClr>
              <a:buSzPts val="1400"/>
              <a:buChar char="●"/>
            </a:pPr>
            <a:r>
              <a:rPr lang="en-US" sz="2000" dirty="0"/>
              <a:t>Nonaccidental trauma (esp. with intracranial injury)</a:t>
            </a:r>
          </a:p>
          <a:p>
            <a:pPr marL="241300" lvl="0" indent="-215900" algn="l" rtl="0">
              <a:spcBef>
                <a:spcPts val="0"/>
              </a:spcBef>
              <a:spcAft>
                <a:spcPts val="0"/>
              </a:spcAft>
              <a:buClr>
                <a:schemeClr val="dk2"/>
              </a:buClr>
              <a:buSzPts val="1400"/>
              <a:buChar char="●"/>
            </a:pPr>
            <a:r>
              <a:rPr lang="en-US" sz="2000" dirty="0"/>
              <a:t>Cardiac anomalies (channelopathies)</a:t>
            </a:r>
          </a:p>
          <a:p>
            <a:pPr marL="241300" lvl="0" indent="-215900" algn="l" rtl="0">
              <a:spcBef>
                <a:spcPts val="0"/>
              </a:spcBef>
              <a:spcAft>
                <a:spcPts val="0"/>
              </a:spcAft>
              <a:buClr>
                <a:schemeClr val="dk2"/>
              </a:buClr>
              <a:buSzPts val="1400"/>
              <a:buChar char="●"/>
            </a:pPr>
            <a:r>
              <a:rPr lang="en-US" sz="2000" dirty="0"/>
              <a:t>Sleep apnea (obstructive or central)</a:t>
            </a:r>
          </a:p>
          <a:p>
            <a:pPr marL="241300" lvl="0" indent="-215900" algn="l" rtl="0">
              <a:spcBef>
                <a:spcPts val="0"/>
              </a:spcBef>
              <a:spcAft>
                <a:spcPts val="0"/>
              </a:spcAft>
              <a:buClr>
                <a:schemeClr val="dk2"/>
              </a:buClr>
              <a:buSzPts val="1400"/>
              <a:buChar char="●"/>
            </a:pPr>
            <a:r>
              <a:rPr lang="en-US" sz="2000" dirty="0"/>
              <a:t>Gastroesophageal reflux</a:t>
            </a:r>
          </a:p>
          <a:p>
            <a:pPr marL="241300" lvl="0" indent="-215900" algn="l" rtl="0">
              <a:spcBef>
                <a:spcPts val="0"/>
              </a:spcBef>
              <a:spcAft>
                <a:spcPts val="0"/>
              </a:spcAft>
              <a:buClr>
                <a:schemeClr val="dk2"/>
              </a:buClr>
              <a:buSzPts val="1400"/>
              <a:buChar char="●"/>
            </a:pPr>
            <a:r>
              <a:rPr lang="en-US" sz="2000" dirty="0"/>
              <a:t>Invasive bacterial infection</a:t>
            </a:r>
          </a:p>
          <a:p>
            <a:pPr marL="241300" lvl="0" indent="-215900" algn="l" rtl="0">
              <a:spcBef>
                <a:spcPts val="0"/>
              </a:spcBef>
              <a:spcAft>
                <a:spcPts val="0"/>
              </a:spcAft>
              <a:buClr>
                <a:schemeClr val="dk2"/>
              </a:buClr>
              <a:buSzPts val="1400"/>
              <a:buChar char="●"/>
            </a:pPr>
            <a:r>
              <a:rPr lang="en-US" sz="2000" dirty="0"/>
              <a:t>Seizures</a:t>
            </a:r>
          </a:p>
          <a:p>
            <a:pPr marL="241300" lvl="0" indent="-215900" algn="l" rtl="0">
              <a:spcBef>
                <a:spcPts val="0"/>
              </a:spcBef>
              <a:spcAft>
                <a:spcPts val="0"/>
              </a:spcAft>
              <a:buClr>
                <a:schemeClr val="dk2"/>
              </a:buClr>
              <a:buSzPts val="1400"/>
              <a:buChar char="●"/>
            </a:pPr>
            <a:r>
              <a:rPr lang="en-US" sz="2000" dirty="0"/>
              <a:t>Respiratory infections (bronchiolitis, pertussis)</a:t>
            </a:r>
          </a:p>
          <a:p>
            <a:pPr marL="241300" lvl="0" indent="-215900" algn="l" rtl="0">
              <a:spcBef>
                <a:spcPts val="0"/>
              </a:spcBef>
              <a:spcAft>
                <a:spcPts val="0"/>
              </a:spcAft>
              <a:buClr>
                <a:schemeClr val="dk2"/>
              </a:buClr>
              <a:buSzPts val="1400"/>
              <a:buChar char="●"/>
            </a:pPr>
            <a:r>
              <a:rPr lang="en-US" sz="2000" dirty="0"/>
              <a:t>Inborn errors of metabolism</a:t>
            </a:r>
          </a:p>
          <a:p>
            <a:pPr marL="241300" lvl="0" indent="-215900" algn="l" rtl="0">
              <a:spcBef>
                <a:spcPts val="0"/>
              </a:spcBef>
              <a:spcAft>
                <a:spcPts val="0"/>
              </a:spcAft>
              <a:buClr>
                <a:schemeClr val="dk2"/>
              </a:buClr>
              <a:buSzPts val="1400"/>
              <a:buChar char="●"/>
            </a:pPr>
            <a:r>
              <a:rPr lang="en-US" sz="2000" dirty="0"/>
              <a:t>Facial or airway dysmorphisms</a:t>
            </a:r>
            <a:endParaRPr sz="2000" dirty="0"/>
          </a:p>
        </p:txBody>
      </p:sp>
      <p:sp>
        <p:nvSpPr>
          <p:cNvPr id="2" name="TextBox 1">
            <a:extLst>
              <a:ext uri="{FF2B5EF4-FFF2-40B4-BE49-F238E27FC236}">
                <a16:creationId xmlns:a16="http://schemas.microsoft.com/office/drawing/2014/main" id="{CFC83E65-B9D2-87FE-2017-E02324A3F2F4}"/>
              </a:ext>
            </a:extLst>
          </p:cNvPr>
          <p:cNvSpPr txBox="1"/>
          <p:nvPr/>
        </p:nvSpPr>
        <p:spPr>
          <a:xfrm>
            <a:off x="7809538" y="3377625"/>
            <a:ext cx="2075868" cy="307777"/>
          </a:xfrm>
          <a:prstGeom prst="rect">
            <a:avLst/>
          </a:prstGeom>
          <a:noFill/>
        </p:spPr>
        <p:txBody>
          <a:bodyPr wrap="square" rtlCol="0">
            <a:spAutoFit/>
          </a:bodyPr>
          <a:lstStyle/>
          <a:p>
            <a:r>
              <a:rPr lang="en-US" dirty="0"/>
              <a:t>From </a:t>
            </a:r>
            <a:r>
              <a:rPr lang="en-US"/>
              <a:t>source 5</a:t>
            </a:r>
            <a:endParaRPr lang="en-US" dirty="0"/>
          </a:p>
        </p:txBody>
      </p:sp>
    </p:spTree>
    <p:extLst>
      <p:ext uri="{BB962C8B-B14F-4D97-AF65-F5344CB8AC3E}">
        <p14:creationId xmlns:p14="http://schemas.microsoft.com/office/powerpoint/2010/main" val="403966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017520" y="23269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History</a:t>
            </a:r>
            <a:endParaRPr sz="4000" dirty="0"/>
          </a:p>
        </p:txBody>
      </p:sp>
      <p:sp>
        <p:nvSpPr>
          <p:cNvPr id="419" name="Google Shape;419;p37"/>
          <p:cNvSpPr txBox="1">
            <a:spLocks noGrp="1"/>
          </p:cNvSpPr>
          <p:nvPr>
            <p:ph type="body" idx="1"/>
          </p:nvPr>
        </p:nvSpPr>
        <p:spPr>
          <a:xfrm>
            <a:off x="3017520" y="1021080"/>
            <a:ext cx="5127020" cy="3783045"/>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dk2"/>
              </a:buClr>
              <a:buSzPts val="1400"/>
              <a:buChar char="●"/>
            </a:pPr>
            <a:r>
              <a:rPr lang="en-US" sz="2400" dirty="0"/>
              <a:t>Event itself</a:t>
            </a:r>
          </a:p>
          <a:p>
            <a:pPr marL="241300" lvl="0" indent="-215900" algn="l" rtl="0">
              <a:spcBef>
                <a:spcPts val="0"/>
              </a:spcBef>
              <a:spcAft>
                <a:spcPts val="0"/>
              </a:spcAft>
              <a:buClr>
                <a:schemeClr val="dk2"/>
              </a:buClr>
              <a:buSzPts val="1400"/>
              <a:buChar char="●"/>
            </a:pPr>
            <a:r>
              <a:rPr lang="en-US" sz="2400" dirty="0"/>
              <a:t>Circumstances surrounding event</a:t>
            </a:r>
          </a:p>
          <a:p>
            <a:pPr marL="241300" lvl="0" indent="-215900" algn="l" rtl="0">
              <a:spcBef>
                <a:spcPts val="0"/>
              </a:spcBef>
              <a:spcAft>
                <a:spcPts val="0"/>
              </a:spcAft>
              <a:buClr>
                <a:schemeClr val="dk2"/>
              </a:buClr>
              <a:buSzPts val="1400"/>
              <a:buChar char="●"/>
            </a:pPr>
            <a:r>
              <a:rPr lang="en-US" sz="2400" dirty="0"/>
              <a:t>Prior episode?</a:t>
            </a:r>
          </a:p>
          <a:p>
            <a:pPr marL="241300" lvl="0" indent="-215900" algn="l" rtl="0">
              <a:spcBef>
                <a:spcPts val="0"/>
              </a:spcBef>
              <a:spcAft>
                <a:spcPts val="0"/>
              </a:spcAft>
              <a:buClr>
                <a:schemeClr val="dk2"/>
              </a:buClr>
              <a:buSzPts val="1400"/>
              <a:buChar char="●"/>
            </a:pPr>
            <a:r>
              <a:rPr lang="en-US" sz="2400" dirty="0"/>
              <a:t>Review of systems</a:t>
            </a:r>
          </a:p>
          <a:p>
            <a:pPr marL="241300" lvl="0" indent="-215900" algn="l" rtl="0">
              <a:spcBef>
                <a:spcPts val="0"/>
              </a:spcBef>
              <a:spcAft>
                <a:spcPts val="0"/>
              </a:spcAft>
              <a:buClr>
                <a:schemeClr val="dk2"/>
              </a:buClr>
              <a:buSzPts val="1400"/>
              <a:buChar char="●"/>
            </a:pPr>
            <a:r>
              <a:rPr lang="en-US" sz="2400" dirty="0"/>
              <a:t>Perinatal/medical history</a:t>
            </a:r>
          </a:p>
          <a:p>
            <a:pPr marL="241300" lvl="0" indent="-215900" algn="l" rtl="0">
              <a:spcBef>
                <a:spcPts val="0"/>
              </a:spcBef>
              <a:spcAft>
                <a:spcPts val="0"/>
              </a:spcAft>
              <a:buClr>
                <a:schemeClr val="dk2"/>
              </a:buClr>
              <a:buSzPts val="1400"/>
              <a:buChar char="●"/>
            </a:pPr>
            <a:r>
              <a:rPr lang="en-US" sz="2400" dirty="0"/>
              <a:t>Family history</a:t>
            </a:r>
          </a:p>
          <a:p>
            <a:pPr marL="241300" lvl="0" indent="-215900" algn="l" rtl="0">
              <a:spcBef>
                <a:spcPts val="0"/>
              </a:spcBef>
              <a:spcAft>
                <a:spcPts val="0"/>
              </a:spcAft>
              <a:buClr>
                <a:schemeClr val="dk2"/>
              </a:buClr>
              <a:buSzPts val="1400"/>
              <a:buChar char="●"/>
            </a:pPr>
            <a:r>
              <a:rPr lang="en-US" sz="2400" dirty="0"/>
              <a:t>Social history</a:t>
            </a:r>
          </a:p>
          <a:p>
            <a:pPr marL="241300" lvl="0" indent="-215900" algn="l" rtl="0">
              <a:spcBef>
                <a:spcPts val="0"/>
              </a:spcBef>
              <a:spcAft>
                <a:spcPts val="0"/>
              </a:spcAft>
              <a:buClr>
                <a:schemeClr val="dk2"/>
              </a:buClr>
              <a:buSzPts val="1400"/>
              <a:buChar char="●"/>
            </a:pPr>
            <a:r>
              <a:rPr lang="en-US" sz="2400" b="1" dirty="0"/>
              <a:t>Suspicion for NAT?</a:t>
            </a:r>
            <a:endParaRPr sz="2400" b="1" dirty="0"/>
          </a:p>
        </p:txBody>
      </p:sp>
    </p:spTree>
    <p:extLst>
      <p:ext uri="{BB962C8B-B14F-4D97-AF65-F5344CB8AC3E}">
        <p14:creationId xmlns:p14="http://schemas.microsoft.com/office/powerpoint/2010/main" val="7447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017520" y="23269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t>Physical exam</a:t>
            </a:r>
            <a:endParaRPr sz="4000" dirty="0"/>
          </a:p>
        </p:txBody>
      </p:sp>
      <p:sp>
        <p:nvSpPr>
          <p:cNvPr id="419" name="Google Shape;419;p37"/>
          <p:cNvSpPr txBox="1">
            <a:spLocks noGrp="1"/>
          </p:cNvSpPr>
          <p:nvPr>
            <p:ph type="body" idx="1"/>
          </p:nvPr>
        </p:nvSpPr>
        <p:spPr>
          <a:xfrm>
            <a:off x="3017520" y="1325880"/>
            <a:ext cx="5127020" cy="3478245"/>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dk2"/>
              </a:buClr>
              <a:buSzPts val="1400"/>
              <a:buChar char="●"/>
            </a:pPr>
            <a:r>
              <a:rPr lang="en-US" sz="3000" b="1" dirty="0"/>
              <a:t>UNDRESS PATIENT FULLY</a:t>
            </a:r>
          </a:p>
          <a:p>
            <a:pPr marL="241300" lvl="0" indent="-215900" algn="l" rtl="0">
              <a:spcBef>
                <a:spcPts val="0"/>
              </a:spcBef>
              <a:spcAft>
                <a:spcPts val="0"/>
              </a:spcAft>
              <a:buClr>
                <a:schemeClr val="dk2"/>
              </a:buClr>
              <a:buSzPts val="1400"/>
              <a:buChar char="●"/>
            </a:pPr>
            <a:r>
              <a:rPr lang="en-US" sz="3000" dirty="0"/>
              <a:t>Full set of VS</a:t>
            </a:r>
          </a:p>
          <a:p>
            <a:pPr marL="241300" lvl="0" indent="-215900" algn="l" rtl="0">
              <a:spcBef>
                <a:spcPts val="0"/>
              </a:spcBef>
              <a:spcAft>
                <a:spcPts val="0"/>
              </a:spcAft>
              <a:buClr>
                <a:schemeClr val="dk2"/>
              </a:buClr>
              <a:buSzPts val="1400"/>
              <a:buChar char="●"/>
            </a:pPr>
            <a:r>
              <a:rPr lang="en-US" sz="3000" dirty="0"/>
              <a:t>Head to toe exam</a:t>
            </a:r>
            <a:endParaRPr sz="3000" dirty="0"/>
          </a:p>
        </p:txBody>
      </p:sp>
    </p:spTree>
    <p:extLst>
      <p:ext uri="{BB962C8B-B14F-4D97-AF65-F5344CB8AC3E}">
        <p14:creationId xmlns:p14="http://schemas.microsoft.com/office/powerpoint/2010/main" val="406885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A </a:t>
            </a:r>
            <a:r>
              <a:rPr lang="en" sz="2100" b="1" dirty="0"/>
              <a:t>B</a:t>
            </a:r>
            <a:r>
              <a:rPr lang="en" sz="2100" dirty="0"/>
              <a:t>rief </a:t>
            </a:r>
            <a:r>
              <a:rPr lang="en" sz="2100" b="1" dirty="0"/>
              <a:t>R</a:t>
            </a:r>
            <a:r>
              <a:rPr lang="en" sz="2100" dirty="0"/>
              <a:t>esolved </a:t>
            </a:r>
            <a:r>
              <a:rPr lang="en" sz="2100" b="1" dirty="0"/>
              <a:t>U</a:t>
            </a:r>
            <a:r>
              <a:rPr lang="en" sz="2100" dirty="0"/>
              <a:t>nexplained </a:t>
            </a:r>
            <a:r>
              <a:rPr lang="en" sz="2100" b="1" dirty="0"/>
              <a:t>E</a:t>
            </a:r>
            <a:r>
              <a:rPr lang="en" sz="2100" dirty="0"/>
              <a:t>vent (BRUE) is a clinical diagnosis evident from your H&amp;P.</a:t>
            </a:r>
            <a:endParaRPr sz="2100" dirty="0"/>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Everything you need, you’ll get in 10 minutes.</a:t>
            </a:r>
            <a:endParaRPr dirty="0"/>
          </a:p>
        </p:txBody>
      </p:sp>
      <p:pic>
        <p:nvPicPr>
          <p:cNvPr id="448" name="Google Shape;448;p39"/>
          <p:cNvPicPr preferRelativeResize="0"/>
          <p:nvPr/>
        </p:nvPicPr>
        <p:blipFill rotWithShape="1">
          <a:blip r:embed="rId3">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4">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22781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2"/>
          <p:cNvSpPr txBox="1">
            <a:spLocks noGrp="1"/>
          </p:cNvSpPr>
          <p:nvPr>
            <p:ph type="title"/>
          </p:nvPr>
        </p:nvSpPr>
        <p:spPr>
          <a:xfrm>
            <a:off x="1388100" y="1173750"/>
            <a:ext cx="63678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a:t>Risk stratification!</a:t>
            </a:r>
            <a:endParaRPr sz="5000" dirty="0"/>
          </a:p>
        </p:txBody>
      </p:sp>
      <p:pic>
        <p:nvPicPr>
          <p:cNvPr id="2" name="Picture 1" descr="A picture containing object, baseball, clock, bat&#10;&#10;Description automatically generated">
            <a:extLst>
              <a:ext uri="{FF2B5EF4-FFF2-40B4-BE49-F238E27FC236}">
                <a16:creationId xmlns:a16="http://schemas.microsoft.com/office/drawing/2014/main" id="{6C2DE570-D6AF-40E2-CE08-D22A58F25C3E}"/>
              </a:ext>
            </a:extLst>
          </p:cNvPr>
          <p:cNvPicPr>
            <a:picLocks noChangeAspect="1"/>
          </p:cNvPicPr>
          <p:nvPr/>
        </p:nvPicPr>
        <p:blipFill rotWithShape="1">
          <a:blip r:embed="rId3"/>
          <a:srcRect t="22673" r="-1" b="32618"/>
          <a:stretch/>
        </p:blipFill>
        <p:spPr>
          <a:xfrm>
            <a:off x="1486529" y="2302608"/>
            <a:ext cx="6170941" cy="1983637"/>
          </a:xfrm>
          <a:prstGeom prst="rect">
            <a:avLst/>
          </a:prstGeom>
        </p:spPr>
      </p:pic>
    </p:spTree>
    <p:extLst>
      <p:ext uri="{BB962C8B-B14F-4D97-AF65-F5344CB8AC3E}">
        <p14:creationId xmlns:p14="http://schemas.microsoft.com/office/powerpoint/2010/main" val="62129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Low-risk criteria</a:t>
            </a:r>
            <a:endParaRPr dirty="0"/>
          </a:p>
        </p:txBody>
      </p:sp>
      <p:sp>
        <p:nvSpPr>
          <p:cNvPr id="373" name="Google Shape;373;p32"/>
          <p:cNvSpPr txBox="1">
            <a:spLocks noGrp="1"/>
          </p:cNvSpPr>
          <p:nvPr>
            <p:ph type="body" idx="1"/>
          </p:nvPr>
        </p:nvSpPr>
        <p:spPr>
          <a:xfrm>
            <a:off x="720000" y="1017725"/>
            <a:ext cx="7204800" cy="3168851"/>
          </a:xfrm>
          <a:prstGeom prst="rect">
            <a:avLst/>
          </a:prstGeom>
        </p:spPr>
        <p:txBody>
          <a:bodyPr spcFirstLastPara="1" wrap="square" lIns="91425" tIns="91425" rIns="91425" bIns="91425" anchor="t" anchorCtr="0">
            <a:noAutofit/>
          </a:bodyPr>
          <a:lstStyle/>
          <a:p>
            <a:pPr marL="171450" indent="-171450"/>
            <a:r>
              <a:rPr lang="en-US" sz="2400" dirty="0"/>
              <a:t>Age &gt; 60 days</a:t>
            </a:r>
          </a:p>
          <a:p>
            <a:pPr marL="171450" indent="-171450"/>
            <a:r>
              <a:rPr lang="en-US" sz="2400" dirty="0"/>
              <a:t>Gestational age ≥ 32 weeks </a:t>
            </a:r>
            <a:r>
              <a:rPr lang="en-US" sz="2400" b="1" dirty="0"/>
              <a:t>AND </a:t>
            </a:r>
            <a:r>
              <a:rPr lang="en-US" sz="2400" dirty="0"/>
              <a:t>corrected gestational age ≥ 45 weeks</a:t>
            </a:r>
          </a:p>
          <a:p>
            <a:pPr marL="171450" indent="-171450"/>
            <a:r>
              <a:rPr lang="en-US" sz="2400" dirty="0"/>
              <a:t>First time BRUE</a:t>
            </a:r>
          </a:p>
          <a:p>
            <a:pPr marL="171450" indent="-171450"/>
            <a:r>
              <a:rPr lang="en-US" sz="2400" dirty="0"/>
              <a:t>Duration of event &lt; 1 minute</a:t>
            </a:r>
          </a:p>
          <a:p>
            <a:pPr marL="628650" lvl="1" indent="-171450"/>
            <a:r>
              <a:rPr lang="en-US" sz="2000" b="1" i="1" dirty="0"/>
              <a:t>HUH?!?!?!</a:t>
            </a:r>
          </a:p>
          <a:p>
            <a:pPr marL="171450" indent="-171450"/>
            <a:r>
              <a:rPr lang="en-US" sz="2400" dirty="0"/>
              <a:t>No CPR by trained medical provider</a:t>
            </a:r>
          </a:p>
          <a:p>
            <a:pPr marL="171450" indent="-171450"/>
            <a:r>
              <a:rPr lang="en-US" sz="2400" dirty="0"/>
              <a:t>No concerning findings on H&amp;P*</a:t>
            </a:r>
          </a:p>
          <a:p>
            <a:pPr marL="2000250" lvl="4" indent="-171450"/>
            <a:r>
              <a:rPr lang="en-US" sz="2400" b="1" dirty="0"/>
              <a:t>= NO findings on H&amp;P</a:t>
            </a:r>
          </a:p>
          <a:p>
            <a:pPr marL="171450" indent="-171450"/>
            <a:endParaRPr sz="1100" dirty="0"/>
          </a:p>
        </p:txBody>
      </p:sp>
      <p:sp>
        <p:nvSpPr>
          <p:cNvPr id="2" name="TextBox 1">
            <a:extLst>
              <a:ext uri="{FF2B5EF4-FFF2-40B4-BE49-F238E27FC236}">
                <a16:creationId xmlns:a16="http://schemas.microsoft.com/office/drawing/2014/main" id="{31A1D6F6-32B4-66AD-BDBC-9A8DF3571410}"/>
              </a:ext>
            </a:extLst>
          </p:cNvPr>
          <p:cNvSpPr txBox="1"/>
          <p:nvPr/>
        </p:nvSpPr>
        <p:spPr>
          <a:xfrm>
            <a:off x="6348132" y="4835723"/>
            <a:ext cx="2075868" cy="307777"/>
          </a:xfrm>
          <a:prstGeom prst="rect">
            <a:avLst/>
          </a:prstGeom>
          <a:noFill/>
        </p:spPr>
        <p:txBody>
          <a:bodyPr wrap="square" rtlCol="0">
            <a:spAutoFit/>
          </a:bodyPr>
          <a:lstStyle/>
          <a:p>
            <a:r>
              <a:rPr lang="en-US" dirty="0"/>
              <a:t>From source 8</a:t>
            </a:r>
          </a:p>
        </p:txBody>
      </p:sp>
    </p:spTree>
    <p:extLst>
      <p:ext uri="{BB962C8B-B14F-4D97-AF65-F5344CB8AC3E}">
        <p14:creationId xmlns:p14="http://schemas.microsoft.com/office/powerpoint/2010/main" val="181283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14 at 9.09.32 PM.png">
            <a:extLst>
              <a:ext uri="{FF2B5EF4-FFF2-40B4-BE49-F238E27FC236}">
                <a16:creationId xmlns:a16="http://schemas.microsoft.com/office/drawing/2014/main" id="{1A682C40-A501-BFA2-B33D-10840AD3E095}"/>
              </a:ext>
            </a:extLst>
          </p:cNvPr>
          <p:cNvPicPr>
            <a:picLocks noChangeAspect="1"/>
          </p:cNvPicPr>
          <p:nvPr/>
        </p:nvPicPr>
        <p:blipFill rotWithShape="1">
          <a:blip r:embed="rId3">
            <a:extLst>
              <a:ext uri="{28A0092B-C50C-407E-A947-70E740481C1C}">
                <a14:useLocalDpi xmlns:a14="http://schemas.microsoft.com/office/drawing/2010/main" val="0"/>
              </a:ext>
            </a:extLst>
          </a:blip>
          <a:srcRect r="321" b="1"/>
          <a:stretch/>
        </p:blipFill>
        <p:spPr>
          <a:xfrm>
            <a:off x="652653" y="654939"/>
            <a:ext cx="7838694" cy="3833622"/>
          </a:xfrm>
          <a:prstGeom prst="rect">
            <a:avLst/>
          </a:prstGeom>
          <a:ln w="31750" cap="sq">
            <a:noFill/>
            <a:miter lim="800000"/>
          </a:ln>
        </p:spPr>
      </p:pic>
    </p:spTree>
    <p:extLst>
      <p:ext uri="{BB962C8B-B14F-4D97-AF65-F5344CB8AC3E}">
        <p14:creationId xmlns:p14="http://schemas.microsoft.com/office/powerpoint/2010/main" val="3497210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Low-risk eval</a:t>
            </a:r>
            <a:endParaRPr dirty="0"/>
          </a:p>
        </p:txBody>
      </p:sp>
      <p:sp>
        <p:nvSpPr>
          <p:cNvPr id="373" name="Google Shape;373;p32"/>
          <p:cNvSpPr txBox="1">
            <a:spLocks noGrp="1"/>
          </p:cNvSpPr>
          <p:nvPr>
            <p:ph type="body" idx="1"/>
          </p:nvPr>
        </p:nvSpPr>
        <p:spPr>
          <a:xfrm>
            <a:off x="720000" y="1017725"/>
            <a:ext cx="7204800" cy="3168851"/>
          </a:xfrm>
          <a:prstGeom prst="rect">
            <a:avLst/>
          </a:prstGeom>
        </p:spPr>
        <p:txBody>
          <a:bodyPr spcFirstLastPara="1" wrap="square" lIns="91425" tIns="91425" rIns="91425" bIns="91425" anchor="t" anchorCtr="0">
            <a:noAutofit/>
          </a:bodyPr>
          <a:lstStyle/>
          <a:p>
            <a:pPr marL="171450" indent="-171450"/>
            <a:r>
              <a:rPr lang="en-US" sz="2400" dirty="0"/>
              <a:t>Shared </a:t>
            </a:r>
            <a:r>
              <a:rPr lang="en-US" sz="2400" dirty="0" err="1"/>
              <a:t>decisionmaking</a:t>
            </a:r>
            <a:endParaRPr lang="en-US" sz="2400" dirty="0"/>
          </a:p>
          <a:p>
            <a:pPr marL="171450" indent="-171450"/>
            <a:r>
              <a:rPr lang="en-US" sz="2400" i="1" dirty="0"/>
              <a:t>May </a:t>
            </a:r>
            <a:r>
              <a:rPr lang="en-US" sz="2400" dirty="0"/>
              <a:t>obtain ECG or pertussis testing</a:t>
            </a:r>
          </a:p>
          <a:p>
            <a:pPr marL="171450" indent="-171450"/>
            <a:r>
              <a:rPr lang="en-US" sz="2400" i="1" dirty="0"/>
              <a:t>May</a:t>
            </a:r>
            <a:r>
              <a:rPr lang="en-US" sz="2400" dirty="0"/>
              <a:t> </a:t>
            </a:r>
            <a:r>
              <a:rPr lang="en-US" sz="2400" dirty="0" err="1"/>
              <a:t>obs</a:t>
            </a:r>
            <a:r>
              <a:rPr lang="en-US" sz="2400" dirty="0"/>
              <a:t> briefly on continuous pulse ox</a:t>
            </a:r>
          </a:p>
          <a:p>
            <a:pPr marL="628650" lvl="1" indent="-171450"/>
            <a:r>
              <a:rPr lang="en-US" sz="2000" dirty="0"/>
              <a:t>2-4 hours, including a feed</a:t>
            </a:r>
          </a:p>
          <a:p>
            <a:pPr marL="628650" lvl="1" indent="-171450"/>
            <a:r>
              <a:rPr lang="en-US" sz="2000" dirty="0"/>
              <a:t>No need to admit just for this</a:t>
            </a:r>
          </a:p>
          <a:p>
            <a:pPr marL="171450" indent="-171450"/>
            <a:r>
              <a:rPr lang="en-US" sz="2400" i="1" dirty="0"/>
              <a:t>Should not</a:t>
            </a:r>
            <a:r>
              <a:rPr lang="en-US" sz="2400" dirty="0"/>
              <a:t> obtain CBC, </a:t>
            </a:r>
            <a:r>
              <a:rPr lang="en-US" sz="2400" dirty="0" err="1"/>
              <a:t>BCx</a:t>
            </a:r>
            <a:r>
              <a:rPr lang="en-US" sz="2400" dirty="0"/>
              <a:t>, CMP, CXR, echo, EEG or prescribe AEDs or acid suppression</a:t>
            </a:r>
            <a:endParaRPr lang="en-US" sz="2400" i="1" dirty="0"/>
          </a:p>
          <a:p>
            <a:pPr marL="171450" indent="-171450"/>
            <a:r>
              <a:rPr lang="en-US" sz="2400" b="1" dirty="0"/>
              <a:t>Close follow-up is critical.</a:t>
            </a:r>
          </a:p>
          <a:p>
            <a:pPr marL="171450" indent="-171450"/>
            <a:endParaRPr sz="1100" dirty="0"/>
          </a:p>
        </p:txBody>
      </p:sp>
      <p:sp>
        <p:nvSpPr>
          <p:cNvPr id="2" name="TextBox 1">
            <a:extLst>
              <a:ext uri="{FF2B5EF4-FFF2-40B4-BE49-F238E27FC236}">
                <a16:creationId xmlns:a16="http://schemas.microsoft.com/office/drawing/2014/main" id="{31A1D6F6-32B4-66AD-BDBC-9A8DF3571410}"/>
              </a:ext>
            </a:extLst>
          </p:cNvPr>
          <p:cNvSpPr txBox="1"/>
          <p:nvPr/>
        </p:nvSpPr>
        <p:spPr>
          <a:xfrm>
            <a:off x="6348132" y="4835723"/>
            <a:ext cx="2075868" cy="307777"/>
          </a:xfrm>
          <a:prstGeom prst="rect">
            <a:avLst/>
          </a:prstGeom>
          <a:noFill/>
        </p:spPr>
        <p:txBody>
          <a:bodyPr wrap="square" rtlCol="0">
            <a:spAutoFit/>
          </a:bodyPr>
          <a:lstStyle/>
          <a:p>
            <a:r>
              <a:rPr lang="en-US" dirty="0"/>
              <a:t>From source 8</a:t>
            </a:r>
          </a:p>
        </p:txBody>
      </p:sp>
    </p:spTree>
    <p:extLst>
      <p:ext uri="{BB962C8B-B14F-4D97-AF65-F5344CB8AC3E}">
        <p14:creationId xmlns:p14="http://schemas.microsoft.com/office/powerpoint/2010/main" val="40982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Low-risk management</a:t>
            </a:r>
            <a:endParaRPr sz="4000" dirty="0"/>
          </a:p>
        </p:txBody>
      </p:sp>
      <p:sp>
        <p:nvSpPr>
          <p:cNvPr id="427" name="Google Shape;427;p38"/>
          <p:cNvSpPr txBox="1">
            <a:spLocks noGrp="1"/>
          </p:cNvSpPr>
          <p:nvPr>
            <p:ph type="subTitle" idx="3"/>
          </p:nvPr>
        </p:nvSpPr>
        <p:spPr>
          <a:xfrm>
            <a:off x="720000" y="1463040"/>
            <a:ext cx="3852000" cy="252984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2400" dirty="0"/>
              <a:t>Observed </a:t>
            </a:r>
            <a:r>
              <a:rPr lang="en" sz="2400" b="1" dirty="0"/>
              <a:t>feed</a:t>
            </a:r>
            <a:r>
              <a:rPr lang="en" sz="2400" dirty="0"/>
              <a:t> in ED</a:t>
            </a:r>
          </a:p>
          <a:p>
            <a:pPr marL="285750" lvl="0" indent="-285750" algn="l" rtl="0">
              <a:spcBef>
                <a:spcPts val="0"/>
              </a:spcBef>
              <a:spcAft>
                <a:spcPts val="0"/>
              </a:spcAft>
              <a:buFont typeface="Arial" panose="020B0604020202020204" pitchFamily="34" charset="0"/>
              <a:buChar char="•"/>
            </a:pPr>
            <a:r>
              <a:rPr lang="en" sz="2400" b="1" dirty="0"/>
              <a:t>Education</a:t>
            </a:r>
            <a:r>
              <a:rPr lang="en" sz="2400" dirty="0"/>
              <a:t> on BRUE</a:t>
            </a:r>
          </a:p>
          <a:p>
            <a:pPr marL="742950" lvl="1" indent="-285750" algn="l">
              <a:buFont typeface="Arial" panose="020B0604020202020204" pitchFamily="34" charset="0"/>
              <a:buChar char="•"/>
            </a:pPr>
            <a:r>
              <a:rPr lang="en" sz="2000" dirty="0"/>
              <a:t>LOTS of validation</a:t>
            </a:r>
          </a:p>
          <a:p>
            <a:pPr marL="285750" lvl="0" indent="-285750" algn="l" rtl="0">
              <a:spcBef>
                <a:spcPts val="0"/>
              </a:spcBef>
              <a:spcAft>
                <a:spcPts val="0"/>
              </a:spcAft>
              <a:buFont typeface="Arial" panose="020B0604020202020204" pitchFamily="34" charset="0"/>
              <a:buChar char="•"/>
            </a:pPr>
            <a:r>
              <a:rPr lang="en" sz="2400" dirty="0"/>
              <a:t>Outpatient </a:t>
            </a:r>
            <a:r>
              <a:rPr lang="en" sz="2400" b="1" dirty="0"/>
              <a:t>follow-up </a:t>
            </a:r>
            <a:r>
              <a:rPr lang="en" sz="2400" dirty="0"/>
              <a:t>in 1-2 days</a:t>
            </a:r>
            <a:endParaRPr dirty="0"/>
          </a:p>
        </p:txBody>
      </p:sp>
      <p:pic>
        <p:nvPicPr>
          <p:cNvPr id="8" name="Picture 7" descr="A picture containing clock&#10;&#10;Description automatically generated">
            <a:extLst>
              <a:ext uri="{FF2B5EF4-FFF2-40B4-BE49-F238E27FC236}">
                <a16:creationId xmlns:a16="http://schemas.microsoft.com/office/drawing/2014/main" id="{8043AE5A-C9BF-F3ED-43D2-F8EDAED21DF7}"/>
              </a:ext>
            </a:extLst>
          </p:cNvPr>
          <p:cNvPicPr>
            <a:picLocks noChangeAspect="1"/>
          </p:cNvPicPr>
          <p:nvPr/>
        </p:nvPicPr>
        <p:blipFill rotWithShape="1">
          <a:blip r:embed="rId3"/>
          <a:srcRect t="1631" r="-1" b="-1"/>
          <a:stretch/>
        </p:blipFill>
        <p:spPr>
          <a:xfrm>
            <a:off x="5487721" y="1330559"/>
            <a:ext cx="2936279" cy="2888397"/>
          </a:xfrm>
          <a:prstGeom prst="rect">
            <a:avLst/>
          </a:prstGeom>
        </p:spPr>
      </p:pic>
    </p:spTree>
    <p:extLst>
      <p:ext uri="{BB962C8B-B14F-4D97-AF65-F5344CB8AC3E}">
        <p14:creationId xmlns:p14="http://schemas.microsoft.com/office/powerpoint/2010/main" val="165401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13 at 11.42.28 PM.png">
            <a:extLst>
              <a:ext uri="{FF2B5EF4-FFF2-40B4-BE49-F238E27FC236}">
                <a16:creationId xmlns:a16="http://schemas.microsoft.com/office/drawing/2014/main" id="{026CDEB0-6F0C-13B8-9C0A-AC9ACFEFE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897" y="0"/>
            <a:ext cx="5832206" cy="5143500"/>
          </a:xfrm>
          <a:prstGeom prst="rect">
            <a:avLst/>
          </a:prstGeom>
        </p:spPr>
      </p:pic>
      <p:sp>
        <p:nvSpPr>
          <p:cNvPr id="4" name="Left Arrow 3">
            <a:extLst>
              <a:ext uri="{FF2B5EF4-FFF2-40B4-BE49-F238E27FC236}">
                <a16:creationId xmlns:a16="http://schemas.microsoft.com/office/drawing/2014/main" id="{B79FB7AB-8EB5-3A12-29C0-50FCF28CC4A4}"/>
              </a:ext>
            </a:extLst>
          </p:cNvPr>
          <p:cNvSpPr/>
          <p:nvPr/>
        </p:nvSpPr>
        <p:spPr>
          <a:xfrm>
            <a:off x="6416040" y="2345055"/>
            <a:ext cx="792480" cy="453389"/>
          </a:xfrm>
          <a:prstGeom prst="leftArrow">
            <a:avLst/>
          </a:prstGeom>
          <a:solidFill>
            <a:srgbClr val="92D050"/>
          </a:solidFill>
          <a:ln w="5715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99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sz="4000" dirty="0"/>
          </a:p>
        </p:txBody>
      </p:sp>
      <p:sp>
        <p:nvSpPr>
          <p:cNvPr id="441" name="Google Shape;441;p39"/>
          <p:cNvSpPr txBox="1">
            <a:spLocks noGrp="1"/>
          </p:cNvSpPr>
          <p:nvPr>
            <p:ph type="title"/>
          </p:nvPr>
        </p:nvSpPr>
        <p:spPr>
          <a:xfrm>
            <a:off x="720000" y="2566105"/>
            <a:ext cx="2336400" cy="3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Baby A</a:t>
            </a:r>
            <a:endParaRPr dirty="0"/>
          </a:p>
        </p:txBody>
      </p:sp>
      <p:sp>
        <p:nvSpPr>
          <p:cNvPr id="442" name="Google Shape;442;p39"/>
          <p:cNvSpPr txBox="1">
            <a:spLocks noGrp="1"/>
          </p:cNvSpPr>
          <p:nvPr>
            <p:ph type="subTitle" idx="1"/>
          </p:nvPr>
        </p:nvSpPr>
        <p:spPr>
          <a:xfrm>
            <a:off x="720000" y="2990723"/>
            <a:ext cx="2336400" cy="17077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9-week-old full term baby, no PMH, brought in after sudden episode where became blue and floppy.  Lasted 10-20 sec.  Parents started CPR and called 911.  Now c </a:t>
            </a:r>
            <a:r>
              <a:rPr lang="en-US" dirty="0" err="1"/>
              <a:t>nl</a:t>
            </a:r>
            <a:r>
              <a:rPr lang="en-US" dirty="0"/>
              <a:t> VS and </a:t>
            </a:r>
            <a:r>
              <a:rPr lang="en-US" dirty="0" err="1"/>
              <a:t>nl</a:t>
            </a:r>
            <a:r>
              <a:rPr lang="en-US" dirty="0"/>
              <a:t> exam.</a:t>
            </a:r>
            <a:endParaRPr dirty="0"/>
          </a:p>
        </p:txBody>
      </p:sp>
      <p:sp>
        <p:nvSpPr>
          <p:cNvPr id="443" name="Google Shape;443;p39"/>
          <p:cNvSpPr txBox="1">
            <a:spLocks noGrp="1"/>
          </p:cNvSpPr>
          <p:nvPr>
            <p:ph type="title" idx="2"/>
          </p:nvPr>
        </p:nvSpPr>
        <p:spPr>
          <a:xfrm>
            <a:off x="3403800" y="2566105"/>
            <a:ext cx="2336400" cy="3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Baby B</a:t>
            </a:r>
            <a:endParaRPr dirty="0"/>
          </a:p>
        </p:txBody>
      </p:sp>
      <p:sp>
        <p:nvSpPr>
          <p:cNvPr id="444" name="Google Shape;444;p39"/>
          <p:cNvSpPr txBox="1">
            <a:spLocks noGrp="1"/>
          </p:cNvSpPr>
          <p:nvPr>
            <p:ph type="subTitle" idx="3"/>
          </p:nvPr>
        </p:nvSpPr>
        <p:spPr>
          <a:xfrm>
            <a:off x="3403800" y="2990724"/>
            <a:ext cx="2336400" cy="1707750"/>
          </a:xfrm>
          <a:prstGeom prst="rect">
            <a:avLst/>
          </a:prstGeom>
        </p:spPr>
        <p:txBody>
          <a:bodyPr spcFirstLastPara="1" wrap="square" lIns="91425" tIns="91425" rIns="91425" bIns="91425" anchor="ctr" anchorCtr="0">
            <a:noAutofit/>
          </a:bodyPr>
          <a:lstStyle/>
          <a:p>
            <a:pPr marL="0" lvl="0" indent="0"/>
            <a:r>
              <a:rPr lang="en-US" dirty="0"/>
              <a:t>9-week-old baby born at 31 weeks, no PMH, brought in after sudden episode where became blue and floppy.  Lasted 10-20 sec.  Parents started CPR and called 911.  Now c </a:t>
            </a:r>
            <a:r>
              <a:rPr lang="en-US" dirty="0" err="1"/>
              <a:t>nl</a:t>
            </a:r>
            <a:r>
              <a:rPr lang="en-US" dirty="0"/>
              <a:t> VS and </a:t>
            </a:r>
            <a:r>
              <a:rPr lang="en-US" dirty="0" err="1"/>
              <a:t>nl</a:t>
            </a:r>
            <a:r>
              <a:rPr lang="en-US" dirty="0"/>
              <a:t> exam.</a:t>
            </a:r>
          </a:p>
        </p:txBody>
      </p:sp>
      <p:sp>
        <p:nvSpPr>
          <p:cNvPr id="445" name="Google Shape;445;p39"/>
          <p:cNvSpPr txBox="1">
            <a:spLocks noGrp="1"/>
          </p:cNvSpPr>
          <p:nvPr>
            <p:ph type="title" idx="4"/>
          </p:nvPr>
        </p:nvSpPr>
        <p:spPr>
          <a:xfrm>
            <a:off x="6087600" y="2566105"/>
            <a:ext cx="2336400" cy="3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Baby C</a:t>
            </a:r>
            <a:endParaRPr dirty="0"/>
          </a:p>
        </p:txBody>
      </p:sp>
      <p:sp>
        <p:nvSpPr>
          <p:cNvPr id="446" name="Google Shape;446;p39"/>
          <p:cNvSpPr txBox="1">
            <a:spLocks noGrp="1"/>
          </p:cNvSpPr>
          <p:nvPr>
            <p:ph type="subTitle" idx="5"/>
          </p:nvPr>
        </p:nvSpPr>
        <p:spPr>
          <a:xfrm>
            <a:off x="5932967" y="2990722"/>
            <a:ext cx="2636875" cy="1707749"/>
          </a:xfrm>
          <a:prstGeom prst="rect">
            <a:avLst/>
          </a:prstGeom>
        </p:spPr>
        <p:txBody>
          <a:bodyPr spcFirstLastPara="1" wrap="square" lIns="91425" tIns="91425" rIns="91425" bIns="91425" anchor="ctr" anchorCtr="0">
            <a:noAutofit/>
          </a:bodyPr>
          <a:lstStyle/>
          <a:p>
            <a:pPr marL="0" lvl="0" indent="0"/>
            <a:r>
              <a:rPr lang="en-US" dirty="0"/>
              <a:t>9-week-old full term baby, no PMH, brought in after sudden episode where became blue and floppy.  Lasted 10-20 sec. Had a similar episode last week. Now c </a:t>
            </a:r>
            <a:r>
              <a:rPr lang="en-US" dirty="0" err="1"/>
              <a:t>nl</a:t>
            </a:r>
            <a:r>
              <a:rPr lang="en-US" dirty="0"/>
              <a:t> VS and </a:t>
            </a:r>
            <a:r>
              <a:rPr lang="en-US" dirty="0" err="1"/>
              <a:t>nl</a:t>
            </a:r>
            <a:r>
              <a:rPr lang="en-US" dirty="0"/>
              <a:t> exam.</a:t>
            </a:r>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28361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2" grpId="0" build="p"/>
      <p:bldP spid="443" grpId="0"/>
      <p:bldP spid="444" grpId="0" build="p"/>
      <p:bldP spid="445" grpId="0"/>
      <p:bldP spid="44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a:spLocks noGrp="1"/>
          </p:cNvSpPr>
          <p:nvPr>
            <p:ph type="subTitle" idx="1"/>
          </p:nvPr>
        </p:nvSpPr>
        <p:spPr>
          <a:xfrm>
            <a:off x="752380" y="1965960"/>
            <a:ext cx="4923988" cy="2557728"/>
          </a:xfrm>
          <a:prstGeom prst="rect">
            <a:avLst/>
          </a:prstGeom>
        </p:spPr>
        <p:txBody>
          <a:bodyPr spcFirstLastPara="1" wrap="square" lIns="91425" tIns="91425" rIns="91425" bIns="91425" anchor="ctr" anchorCtr="0">
            <a:noAutofit/>
          </a:bodyPr>
          <a:lstStyle/>
          <a:p>
            <a:pPr marL="342900" indent="-342900">
              <a:buFont typeface="Arial" panose="020B0604020202020204" pitchFamily="34" charset="0"/>
              <a:buChar char="•"/>
            </a:pPr>
            <a:r>
              <a:rPr lang="en-US" sz="2200" dirty="0"/>
              <a:t>Age &gt; 60 days</a:t>
            </a:r>
          </a:p>
          <a:p>
            <a:pPr marL="342900" indent="-342900">
              <a:buFont typeface="Arial" panose="020B0604020202020204" pitchFamily="34" charset="0"/>
              <a:buChar char="•"/>
            </a:pPr>
            <a:r>
              <a:rPr lang="en-US" sz="2200" dirty="0"/>
              <a:t>Gestational age ≥ 32 weeks </a:t>
            </a:r>
            <a:r>
              <a:rPr lang="en-US" sz="2200" b="1" dirty="0"/>
              <a:t>AND </a:t>
            </a:r>
            <a:r>
              <a:rPr lang="en-US" sz="2200" dirty="0"/>
              <a:t>corrected gestational age ≥ 45 weeks</a:t>
            </a:r>
          </a:p>
          <a:p>
            <a:pPr marL="342900" indent="-342900">
              <a:buFont typeface="Arial" panose="020B0604020202020204" pitchFamily="34" charset="0"/>
              <a:buChar char="•"/>
            </a:pPr>
            <a:r>
              <a:rPr lang="en-US" sz="2200" dirty="0"/>
              <a:t>First time BRUE</a:t>
            </a:r>
          </a:p>
          <a:p>
            <a:pPr marL="342900" indent="-342900">
              <a:buFont typeface="Arial" panose="020B0604020202020204" pitchFamily="34" charset="0"/>
              <a:buChar char="•"/>
            </a:pPr>
            <a:r>
              <a:rPr lang="en-US" sz="2200" dirty="0"/>
              <a:t>Duration of event &lt; 1 minute</a:t>
            </a:r>
          </a:p>
          <a:p>
            <a:pPr marL="342900" indent="-342900">
              <a:buFont typeface="Arial" panose="020B0604020202020204" pitchFamily="34" charset="0"/>
              <a:buChar char="•"/>
            </a:pPr>
            <a:r>
              <a:rPr lang="en-US" sz="2200" dirty="0"/>
              <a:t>No CPR by trained medical provider</a:t>
            </a:r>
          </a:p>
          <a:p>
            <a:pPr marL="342900" indent="-342900">
              <a:buFont typeface="Arial" panose="020B0604020202020204" pitchFamily="34" charset="0"/>
              <a:buChar char="•"/>
            </a:pPr>
            <a:r>
              <a:rPr lang="en-US" sz="2200" dirty="0"/>
              <a:t>No concerning findings on H&amp;P</a:t>
            </a:r>
            <a:r>
              <a:rPr lang="en-US" dirty="0"/>
              <a:t> </a:t>
            </a:r>
          </a:p>
        </p:txBody>
      </p:sp>
      <p:sp>
        <p:nvSpPr>
          <p:cNvPr id="2" name="Google Shape;372;p32">
            <a:extLst>
              <a:ext uri="{FF2B5EF4-FFF2-40B4-BE49-F238E27FC236}">
                <a16:creationId xmlns:a16="http://schemas.microsoft.com/office/drawing/2014/main" id="{4A40F339-7311-BCA0-B1C8-E327FBF37D25}"/>
              </a:ext>
            </a:extLst>
          </p:cNvPr>
          <p:cNvSpPr txBox="1">
            <a:spLocks/>
          </p:cNvSpPr>
          <p:nvPr/>
        </p:nvSpPr>
        <p:spPr>
          <a:xfrm>
            <a:off x="1198465" y="269676"/>
            <a:ext cx="4120295" cy="11628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ril Fatface"/>
              <a:buNone/>
              <a:defRPr sz="18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9pPr>
          </a:lstStyle>
          <a:p>
            <a:r>
              <a:rPr lang="en-US" sz="4000" dirty="0"/>
              <a:t>Pop quiz: Low-risk criteria</a:t>
            </a:r>
            <a:endParaRPr lang="en-US" dirty="0"/>
          </a:p>
        </p:txBody>
      </p:sp>
    </p:spTree>
    <p:extLst>
      <p:ext uri="{BB962C8B-B14F-4D97-AF65-F5344CB8AC3E}">
        <p14:creationId xmlns:p14="http://schemas.microsoft.com/office/powerpoint/2010/main" val="123107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solidFill>
                  <a:schemeClr val="tx2">
                    <a:lumMod val="50000"/>
                    <a:lumOff val="50000"/>
                  </a:schemeClr>
                </a:solidFill>
              </a:rPr>
              <a:t>A </a:t>
            </a:r>
            <a:r>
              <a:rPr lang="en" sz="2100" b="1" dirty="0">
                <a:solidFill>
                  <a:schemeClr val="tx2">
                    <a:lumMod val="50000"/>
                    <a:lumOff val="50000"/>
                  </a:schemeClr>
                </a:solidFill>
              </a:rPr>
              <a:t>B</a:t>
            </a:r>
            <a:r>
              <a:rPr lang="en" sz="2100" dirty="0">
                <a:solidFill>
                  <a:schemeClr val="tx2">
                    <a:lumMod val="50000"/>
                    <a:lumOff val="50000"/>
                  </a:schemeClr>
                </a:solidFill>
              </a:rPr>
              <a:t>rief </a:t>
            </a:r>
            <a:r>
              <a:rPr lang="en" sz="2100" b="1" dirty="0">
                <a:solidFill>
                  <a:schemeClr val="tx2">
                    <a:lumMod val="50000"/>
                    <a:lumOff val="50000"/>
                  </a:schemeClr>
                </a:solidFill>
              </a:rPr>
              <a:t>R</a:t>
            </a:r>
            <a:r>
              <a:rPr lang="en" sz="2100" dirty="0">
                <a:solidFill>
                  <a:schemeClr val="tx2">
                    <a:lumMod val="50000"/>
                    <a:lumOff val="50000"/>
                  </a:schemeClr>
                </a:solidFill>
              </a:rPr>
              <a:t>esolved </a:t>
            </a:r>
            <a:r>
              <a:rPr lang="en" sz="2100" b="1" dirty="0">
                <a:solidFill>
                  <a:schemeClr val="tx2">
                    <a:lumMod val="50000"/>
                    <a:lumOff val="50000"/>
                  </a:schemeClr>
                </a:solidFill>
              </a:rPr>
              <a:t>U</a:t>
            </a:r>
            <a:r>
              <a:rPr lang="en" sz="2100" dirty="0">
                <a:solidFill>
                  <a:schemeClr val="tx2">
                    <a:lumMod val="50000"/>
                    <a:lumOff val="50000"/>
                  </a:schemeClr>
                </a:solidFill>
              </a:rPr>
              <a:t>nexplained </a:t>
            </a:r>
            <a:r>
              <a:rPr lang="en" sz="2100" b="1" dirty="0">
                <a:solidFill>
                  <a:schemeClr val="tx2">
                    <a:lumMod val="50000"/>
                    <a:lumOff val="50000"/>
                  </a:schemeClr>
                </a:solidFill>
              </a:rPr>
              <a:t>E</a:t>
            </a:r>
            <a:r>
              <a:rPr lang="en" sz="2100" dirty="0">
                <a:solidFill>
                  <a:schemeClr val="tx2">
                    <a:lumMod val="50000"/>
                    <a:lumOff val="50000"/>
                  </a:schemeClr>
                </a:solidFill>
              </a:rPr>
              <a:t>vent (BRUE) is a clinical diagnosis evident from your H&amp;P.</a:t>
            </a:r>
            <a:endParaRPr sz="2100" dirty="0">
              <a:solidFill>
                <a:schemeClr val="tx2">
                  <a:lumMod val="50000"/>
                  <a:lumOff val="50000"/>
                </a:schemeClr>
              </a:solidFill>
            </a:endParaRPr>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2">
                    <a:lumMod val="50000"/>
                    <a:lumOff val="50000"/>
                  </a:schemeClr>
                </a:solidFill>
              </a:rPr>
              <a:t>Everything you need, you’ll get in 10 minutes.</a:t>
            </a:r>
            <a:endParaRPr dirty="0">
              <a:solidFill>
                <a:schemeClr val="tx2">
                  <a:lumMod val="50000"/>
                  <a:lumOff val="50000"/>
                </a:schemeClr>
              </a:solidFill>
            </a:endParaRPr>
          </a:p>
        </p:txBody>
      </p:sp>
      <p:sp>
        <p:nvSpPr>
          <p:cNvPr id="445" name="Google Shape;445;p39"/>
          <p:cNvSpPr txBox="1">
            <a:spLocks noGrp="1"/>
          </p:cNvSpPr>
          <p:nvPr>
            <p:ph type="title" idx="4"/>
          </p:nvPr>
        </p:nvSpPr>
        <p:spPr>
          <a:xfrm>
            <a:off x="6087600" y="2566105"/>
            <a:ext cx="2336400" cy="213236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Don’t just do something, stand there! Low risk BRUE requires </a:t>
            </a:r>
            <a:r>
              <a:rPr lang="en" sz="2100" b="1" dirty="0"/>
              <a:t>NO </a:t>
            </a:r>
            <a:r>
              <a:rPr lang="en" sz="2100" dirty="0"/>
              <a:t>testing.</a:t>
            </a:r>
            <a:endParaRPr sz="21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grayscl/>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grayscl/>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1019747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i="1" dirty="0"/>
              <a:t>Not  </a:t>
            </a:r>
            <a:r>
              <a:rPr lang="en" sz="4000" dirty="0"/>
              <a:t>low-risk management</a:t>
            </a:r>
            <a:endParaRPr sz="4000" dirty="0"/>
          </a:p>
        </p:txBody>
      </p:sp>
      <p:sp>
        <p:nvSpPr>
          <p:cNvPr id="427" name="Google Shape;427;p38"/>
          <p:cNvSpPr txBox="1">
            <a:spLocks noGrp="1"/>
          </p:cNvSpPr>
          <p:nvPr>
            <p:ph type="subTitle" idx="3"/>
          </p:nvPr>
        </p:nvSpPr>
        <p:spPr>
          <a:xfrm>
            <a:off x="720000" y="1264920"/>
            <a:ext cx="7585800" cy="321564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2400" dirty="0"/>
              <a:t>Screen for NAT and other stressors in the home</a:t>
            </a:r>
          </a:p>
          <a:p>
            <a:pPr marL="742950" lvl="1" indent="-285750" algn="l">
              <a:buFont typeface="Arial" panose="020B0604020202020204" pitchFamily="34" charset="0"/>
              <a:buChar char="•"/>
            </a:pPr>
            <a:r>
              <a:rPr lang="en" sz="2000" dirty="0"/>
              <a:t>NAT workup if concerned</a:t>
            </a:r>
          </a:p>
          <a:p>
            <a:pPr marL="285750" indent="-285750" algn="l">
              <a:buFont typeface="Arial" panose="020B0604020202020204" pitchFamily="34" charset="0"/>
              <a:buChar char="•"/>
            </a:pPr>
            <a:r>
              <a:rPr lang="en" sz="2400" dirty="0"/>
              <a:t>Continuous pulse ox for at least 4 hours</a:t>
            </a:r>
          </a:p>
          <a:p>
            <a:pPr marL="285750" indent="-285750" algn="l">
              <a:buFont typeface="Arial" panose="020B0604020202020204" pitchFamily="34" charset="0"/>
              <a:buChar char="•"/>
            </a:pPr>
            <a:r>
              <a:rPr lang="en" sz="2400" dirty="0"/>
              <a:t>ECG</a:t>
            </a:r>
          </a:p>
          <a:p>
            <a:pPr marL="285750" indent="-285750" algn="l">
              <a:buFont typeface="Arial" panose="020B0604020202020204" pitchFamily="34" charset="0"/>
              <a:buChar char="•"/>
            </a:pPr>
            <a:r>
              <a:rPr lang="en" sz="2400" dirty="0"/>
              <a:t>Respiratory virus panel</a:t>
            </a:r>
          </a:p>
          <a:p>
            <a:pPr marL="285750" indent="-285750" algn="l">
              <a:buFont typeface="Arial" panose="020B0604020202020204" pitchFamily="34" charset="0"/>
              <a:buChar char="•"/>
            </a:pPr>
            <a:r>
              <a:rPr lang="en" sz="2400" dirty="0"/>
              <a:t>Pertussis testing</a:t>
            </a:r>
          </a:p>
          <a:p>
            <a:pPr marL="285750" indent="-285750" algn="l">
              <a:buFont typeface="Arial" panose="020B0604020202020204" pitchFamily="34" charset="0"/>
              <a:buChar char="•"/>
            </a:pPr>
            <a:r>
              <a:rPr lang="en" sz="2400" dirty="0"/>
              <a:t>Labs: </a:t>
            </a:r>
            <a:r>
              <a:rPr lang="en" sz="2400" i="1" dirty="0"/>
              <a:t>at least</a:t>
            </a:r>
            <a:r>
              <a:rPr lang="en" sz="2400" dirty="0"/>
              <a:t> </a:t>
            </a:r>
            <a:r>
              <a:rPr lang="en" sz="2400" dirty="0" err="1"/>
              <a:t>Hct</a:t>
            </a:r>
            <a:r>
              <a:rPr lang="en" sz="2400" dirty="0"/>
              <a:t>, bicarb or VBG, lactate, glucose</a:t>
            </a:r>
            <a:endParaRPr sz="2400" dirty="0"/>
          </a:p>
        </p:txBody>
      </p:sp>
    </p:spTree>
    <p:extLst>
      <p:ext uri="{BB962C8B-B14F-4D97-AF65-F5344CB8AC3E}">
        <p14:creationId xmlns:p14="http://schemas.microsoft.com/office/powerpoint/2010/main" val="7663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017520" y="23269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t>Not low-risk</a:t>
            </a:r>
            <a:endParaRPr sz="4000" dirty="0"/>
          </a:p>
        </p:txBody>
      </p:sp>
      <p:sp>
        <p:nvSpPr>
          <p:cNvPr id="419" name="Google Shape;419;p37"/>
          <p:cNvSpPr txBox="1">
            <a:spLocks noGrp="1"/>
          </p:cNvSpPr>
          <p:nvPr>
            <p:ph type="body" idx="1"/>
          </p:nvPr>
        </p:nvSpPr>
        <p:spPr>
          <a:xfrm>
            <a:off x="3017520" y="1325880"/>
            <a:ext cx="5127020" cy="3478245"/>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dk2"/>
              </a:buClr>
              <a:buSzPts val="1400"/>
              <a:buChar char="●"/>
            </a:pPr>
            <a:r>
              <a:rPr lang="en-US" sz="3000" dirty="0"/>
              <a:t>Explanation?</a:t>
            </a:r>
          </a:p>
          <a:p>
            <a:pPr marL="698500" lvl="1" indent="-215900">
              <a:buClr>
                <a:schemeClr val="dk2"/>
              </a:buClr>
              <a:buChar char="●"/>
            </a:pPr>
            <a:r>
              <a:rPr lang="en-US" sz="2800" dirty="0"/>
              <a:t>It depends.</a:t>
            </a:r>
          </a:p>
          <a:p>
            <a:pPr marL="241300" indent="-215900">
              <a:buClr>
                <a:schemeClr val="dk2"/>
              </a:buClr>
            </a:pPr>
            <a:r>
              <a:rPr lang="en-US" sz="3000" dirty="0"/>
              <a:t>No explanation?</a:t>
            </a:r>
          </a:p>
          <a:p>
            <a:pPr marL="698500" lvl="1" indent="-215900">
              <a:buClr>
                <a:schemeClr val="dk2"/>
              </a:buClr>
            </a:pPr>
            <a:r>
              <a:rPr lang="en-US" sz="2800" dirty="0"/>
              <a:t>It depends.</a:t>
            </a:r>
            <a:endParaRPr sz="2800" dirty="0"/>
          </a:p>
        </p:txBody>
      </p:sp>
    </p:spTree>
    <p:extLst>
      <p:ext uri="{BB962C8B-B14F-4D97-AF65-F5344CB8AC3E}">
        <p14:creationId xmlns:p14="http://schemas.microsoft.com/office/powerpoint/2010/main" val="148148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2667000" y="23269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err="1"/>
              <a:t>Ddx</a:t>
            </a:r>
            <a:r>
              <a:rPr lang="en" sz="4000" dirty="0"/>
              <a:t> of event</a:t>
            </a:r>
            <a:endParaRPr sz="4000" dirty="0"/>
          </a:p>
        </p:txBody>
      </p:sp>
      <p:sp>
        <p:nvSpPr>
          <p:cNvPr id="419" name="Google Shape;419;p37"/>
          <p:cNvSpPr txBox="1">
            <a:spLocks noGrp="1"/>
          </p:cNvSpPr>
          <p:nvPr>
            <p:ph type="body" idx="1"/>
          </p:nvPr>
        </p:nvSpPr>
        <p:spPr>
          <a:xfrm>
            <a:off x="2916382" y="1031471"/>
            <a:ext cx="5477540" cy="3783045"/>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dk2"/>
              </a:buClr>
              <a:buSzPts val="1400"/>
              <a:buChar char="●"/>
            </a:pPr>
            <a:r>
              <a:rPr lang="en-US" sz="2000" dirty="0"/>
              <a:t>Nonaccidental trauma (esp. with intracranial injury)</a:t>
            </a:r>
          </a:p>
          <a:p>
            <a:pPr marL="241300" lvl="0" indent="-215900" algn="l" rtl="0">
              <a:spcBef>
                <a:spcPts val="0"/>
              </a:spcBef>
              <a:spcAft>
                <a:spcPts val="0"/>
              </a:spcAft>
              <a:buClr>
                <a:schemeClr val="dk2"/>
              </a:buClr>
              <a:buSzPts val="1400"/>
              <a:buChar char="●"/>
            </a:pPr>
            <a:r>
              <a:rPr lang="en-US" sz="2000" dirty="0"/>
              <a:t>Cardiac anomalies (channelopathies)</a:t>
            </a:r>
          </a:p>
          <a:p>
            <a:pPr marL="241300" lvl="0" indent="-215900" algn="l" rtl="0">
              <a:spcBef>
                <a:spcPts val="0"/>
              </a:spcBef>
              <a:spcAft>
                <a:spcPts val="0"/>
              </a:spcAft>
              <a:buClr>
                <a:schemeClr val="dk2"/>
              </a:buClr>
              <a:buSzPts val="1400"/>
              <a:buChar char="●"/>
            </a:pPr>
            <a:r>
              <a:rPr lang="en-US" sz="2000" dirty="0"/>
              <a:t>Sleep apnea (obstructive or central)</a:t>
            </a:r>
          </a:p>
          <a:p>
            <a:pPr marL="241300" lvl="0" indent="-215900" algn="l" rtl="0">
              <a:spcBef>
                <a:spcPts val="0"/>
              </a:spcBef>
              <a:spcAft>
                <a:spcPts val="0"/>
              </a:spcAft>
              <a:buClr>
                <a:schemeClr val="dk2"/>
              </a:buClr>
              <a:buSzPts val="1400"/>
              <a:buChar char="●"/>
            </a:pPr>
            <a:r>
              <a:rPr lang="en-US" sz="2000" dirty="0"/>
              <a:t>Gastroesophageal reflux</a:t>
            </a:r>
          </a:p>
          <a:p>
            <a:pPr marL="241300" lvl="0" indent="-215900" algn="l" rtl="0">
              <a:spcBef>
                <a:spcPts val="0"/>
              </a:spcBef>
              <a:spcAft>
                <a:spcPts val="0"/>
              </a:spcAft>
              <a:buClr>
                <a:schemeClr val="dk2"/>
              </a:buClr>
              <a:buSzPts val="1400"/>
              <a:buChar char="●"/>
            </a:pPr>
            <a:r>
              <a:rPr lang="en-US" sz="2000" dirty="0"/>
              <a:t>Invasive bacterial infection</a:t>
            </a:r>
          </a:p>
          <a:p>
            <a:pPr marL="241300" lvl="0" indent="-215900" algn="l" rtl="0">
              <a:spcBef>
                <a:spcPts val="0"/>
              </a:spcBef>
              <a:spcAft>
                <a:spcPts val="0"/>
              </a:spcAft>
              <a:buClr>
                <a:schemeClr val="dk2"/>
              </a:buClr>
              <a:buSzPts val="1400"/>
              <a:buChar char="●"/>
            </a:pPr>
            <a:r>
              <a:rPr lang="en-US" sz="2000" dirty="0"/>
              <a:t>Seizures</a:t>
            </a:r>
          </a:p>
          <a:p>
            <a:pPr marL="241300" lvl="0" indent="-215900" algn="l" rtl="0">
              <a:spcBef>
                <a:spcPts val="0"/>
              </a:spcBef>
              <a:spcAft>
                <a:spcPts val="0"/>
              </a:spcAft>
              <a:buClr>
                <a:schemeClr val="dk2"/>
              </a:buClr>
              <a:buSzPts val="1400"/>
              <a:buChar char="●"/>
            </a:pPr>
            <a:r>
              <a:rPr lang="en-US" sz="2000" dirty="0"/>
              <a:t>Respiratory infections (bronchiolitis, pertussis)</a:t>
            </a:r>
          </a:p>
          <a:p>
            <a:pPr marL="241300" lvl="0" indent="-215900" algn="l" rtl="0">
              <a:spcBef>
                <a:spcPts val="0"/>
              </a:spcBef>
              <a:spcAft>
                <a:spcPts val="0"/>
              </a:spcAft>
              <a:buClr>
                <a:schemeClr val="dk2"/>
              </a:buClr>
              <a:buSzPts val="1400"/>
              <a:buChar char="●"/>
            </a:pPr>
            <a:r>
              <a:rPr lang="en-US" sz="2000" dirty="0"/>
              <a:t>Inborn errors of metabolism</a:t>
            </a:r>
          </a:p>
          <a:p>
            <a:pPr marL="241300" lvl="0" indent="-215900" algn="l" rtl="0">
              <a:spcBef>
                <a:spcPts val="0"/>
              </a:spcBef>
              <a:spcAft>
                <a:spcPts val="0"/>
              </a:spcAft>
              <a:buClr>
                <a:schemeClr val="dk2"/>
              </a:buClr>
              <a:buSzPts val="1400"/>
              <a:buChar char="●"/>
            </a:pPr>
            <a:r>
              <a:rPr lang="en-US" sz="2000" dirty="0"/>
              <a:t>Facial or airway dysmorphisms</a:t>
            </a:r>
            <a:endParaRPr sz="2000" dirty="0"/>
          </a:p>
        </p:txBody>
      </p:sp>
      <p:sp>
        <p:nvSpPr>
          <p:cNvPr id="2" name="TextBox 1">
            <a:extLst>
              <a:ext uri="{FF2B5EF4-FFF2-40B4-BE49-F238E27FC236}">
                <a16:creationId xmlns:a16="http://schemas.microsoft.com/office/drawing/2014/main" id="{CFC83E65-B9D2-87FE-2017-E02324A3F2F4}"/>
              </a:ext>
            </a:extLst>
          </p:cNvPr>
          <p:cNvSpPr txBox="1"/>
          <p:nvPr/>
        </p:nvSpPr>
        <p:spPr>
          <a:xfrm>
            <a:off x="7809538" y="3377625"/>
            <a:ext cx="2075868" cy="307777"/>
          </a:xfrm>
          <a:prstGeom prst="rect">
            <a:avLst/>
          </a:prstGeom>
          <a:noFill/>
        </p:spPr>
        <p:txBody>
          <a:bodyPr wrap="square" rtlCol="0">
            <a:spAutoFit/>
          </a:bodyPr>
          <a:lstStyle/>
          <a:p>
            <a:r>
              <a:rPr lang="en-US" dirty="0"/>
              <a:t>From </a:t>
            </a:r>
            <a:r>
              <a:rPr lang="en-US"/>
              <a:t>source 5</a:t>
            </a:r>
            <a:endParaRPr lang="en-US" dirty="0"/>
          </a:p>
        </p:txBody>
      </p:sp>
    </p:spTree>
    <p:extLst>
      <p:ext uri="{BB962C8B-B14F-4D97-AF65-F5344CB8AC3E}">
        <p14:creationId xmlns:p14="http://schemas.microsoft.com/office/powerpoint/2010/main" val="6387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8E48-3EAD-1C0E-8D67-38150D4027ED}"/>
              </a:ext>
            </a:extLst>
          </p:cNvPr>
          <p:cNvSpPr>
            <a:spLocks noGrp="1"/>
          </p:cNvSpPr>
          <p:nvPr>
            <p:ph type="title"/>
          </p:nvPr>
        </p:nvSpPr>
        <p:spPr/>
        <p:txBody>
          <a:bodyPr/>
          <a:lstStyle/>
          <a:p>
            <a:r>
              <a:rPr lang="en-US" dirty="0"/>
              <a:t>Outcomes</a:t>
            </a:r>
          </a:p>
        </p:txBody>
      </p:sp>
      <p:sp>
        <p:nvSpPr>
          <p:cNvPr id="3" name="Text Placeholder 2">
            <a:extLst>
              <a:ext uri="{FF2B5EF4-FFF2-40B4-BE49-F238E27FC236}">
                <a16:creationId xmlns:a16="http://schemas.microsoft.com/office/drawing/2014/main" id="{3F3BB76C-A511-E7B2-B2C4-3F3B00392BD0}"/>
              </a:ext>
            </a:extLst>
          </p:cNvPr>
          <p:cNvSpPr>
            <a:spLocks noGrp="1"/>
          </p:cNvSpPr>
          <p:nvPr>
            <p:ph type="body" idx="1"/>
          </p:nvPr>
        </p:nvSpPr>
        <p:spPr/>
        <p:txBody>
          <a:bodyPr/>
          <a:lstStyle/>
          <a:p>
            <a:r>
              <a:rPr lang="en-US" sz="1800" dirty="0"/>
              <a:t>Serious underlying causes are </a:t>
            </a:r>
            <a:r>
              <a:rPr lang="en-US" sz="1800" b="1" dirty="0"/>
              <a:t>rare</a:t>
            </a:r>
            <a:r>
              <a:rPr lang="en-US" sz="1800" dirty="0"/>
              <a:t>!</a:t>
            </a:r>
          </a:p>
          <a:p>
            <a:pPr lvl="1"/>
            <a:r>
              <a:rPr lang="en-US" sz="1600" dirty="0"/>
              <a:t>1.5-4% in </a:t>
            </a:r>
            <a:r>
              <a:rPr lang="en-US" sz="1600" b="1" dirty="0"/>
              <a:t>hospitalized</a:t>
            </a:r>
            <a:r>
              <a:rPr lang="en-US" sz="1600" dirty="0"/>
              <a:t> infants</a:t>
            </a:r>
          </a:p>
          <a:p>
            <a:pPr lvl="1"/>
            <a:r>
              <a:rPr lang="en-US" sz="1600" dirty="0"/>
              <a:t>Nearly half diagnosed after discharge</a:t>
            </a:r>
          </a:p>
          <a:p>
            <a:pPr lvl="1"/>
            <a:r>
              <a:rPr lang="en-US" sz="1600" dirty="0"/>
              <a:t>Testing rarely helpful</a:t>
            </a:r>
          </a:p>
          <a:p>
            <a:pPr lvl="1"/>
            <a:r>
              <a:rPr lang="en-US" sz="1600" dirty="0"/>
              <a:t>Most common: seizure, infantile spasms, airway anomaly</a:t>
            </a:r>
          </a:p>
          <a:p>
            <a:r>
              <a:rPr lang="en-US" sz="1800" b="1" dirty="0"/>
              <a:t>Risk factors</a:t>
            </a:r>
            <a:r>
              <a:rPr lang="en-US" sz="1800" dirty="0"/>
              <a:t> for serious diagnosis:</a:t>
            </a:r>
          </a:p>
          <a:p>
            <a:pPr lvl="1"/>
            <a:r>
              <a:rPr lang="en-US" sz="1600" dirty="0"/>
              <a:t>Discharge from ED after history of prior event</a:t>
            </a:r>
          </a:p>
          <a:p>
            <a:pPr lvl="1"/>
            <a:r>
              <a:rPr lang="en-US" sz="1600" dirty="0"/>
              <a:t>Event lasting &gt; 1 minute</a:t>
            </a:r>
          </a:p>
          <a:p>
            <a:pPr lvl="1"/>
            <a:r>
              <a:rPr lang="en-US" sz="1600" dirty="0"/>
              <a:t>Abnormal PMH</a:t>
            </a:r>
          </a:p>
          <a:p>
            <a:pPr lvl="1"/>
            <a:r>
              <a:rPr lang="en-US" sz="1600" dirty="0"/>
              <a:t>Altered level of consciousness</a:t>
            </a:r>
          </a:p>
          <a:p>
            <a:pPr lvl="1"/>
            <a:r>
              <a:rPr lang="en-US" sz="1600" b="1" dirty="0"/>
              <a:t>Prematurity</a:t>
            </a:r>
            <a:endParaRPr lang="en-US" sz="1800" b="1" dirty="0"/>
          </a:p>
        </p:txBody>
      </p:sp>
    </p:spTree>
    <p:extLst>
      <p:ext uri="{BB962C8B-B14F-4D97-AF65-F5344CB8AC3E}">
        <p14:creationId xmlns:p14="http://schemas.microsoft.com/office/powerpoint/2010/main" val="216966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472A-A55E-D586-F22D-404A556895C1}"/>
              </a:ext>
            </a:extLst>
          </p:cNvPr>
          <p:cNvSpPr>
            <a:spLocks noGrp="1"/>
          </p:cNvSpPr>
          <p:nvPr>
            <p:ph type="title"/>
          </p:nvPr>
        </p:nvSpPr>
        <p:spPr/>
        <p:txBody>
          <a:bodyPr/>
          <a:lstStyle/>
          <a:p>
            <a:r>
              <a:rPr lang="en-US" dirty="0"/>
              <a:t>Prognosis</a:t>
            </a:r>
          </a:p>
        </p:txBody>
      </p:sp>
      <p:sp>
        <p:nvSpPr>
          <p:cNvPr id="3" name="Text Placeholder 2">
            <a:extLst>
              <a:ext uri="{FF2B5EF4-FFF2-40B4-BE49-F238E27FC236}">
                <a16:creationId xmlns:a16="http://schemas.microsoft.com/office/drawing/2014/main" id="{D60BE093-9BCB-3442-624E-3E766BD76494}"/>
              </a:ext>
            </a:extLst>
          </p:cNvPr>
          <p:cNvSpPr>
            <a:spLocks noGrp="1"/>
          </p:cNvSpPr>
          <p:nvPr>
            <p:ph type="body" idx="1"/>
          </p:nvPr>
        </p:nvSpPr>
        <p:spPr/>
        <p:txBody>
          <a:bodyPr/>
          <a:lstStyle/>
          <a:p>
            <a:r>
              <a:rPr lang="en-US" sz="2400" dirty="0"/>
              <a:t>Excellent!</a:t>
            </a:r>
          </a:p>
          <a:p>
            <a:r>
              <a:rPr lang="en-US" sz="2400" i="1" dirty="0"/>
              <a:t>Probably</a:t>
            </a:r>
            <a:r>
              <a:rPr lang="en-US" sz="2400" dirty="0"/>
              <a:t> no increased risk of death</a:t>
            </a:r>
          </a:p>
          <a:p>
            <a:pPr lvl="1"/>
            <a:r>
              <a:rPr lang="en-US" sz="2000" dirty="0"/>
              <a:t>Baseline risk: 1 in 500</a:t>
            </a:r>
          </a:p>
          <a:p>
            <a:pPr lvl="1"/>
            <a:r>
              <a:rPr lang="en-US" sz="2000" dirty="0"/>
              <a:t>Risk post BRUE: 1 in 800</a:t>
            </a:r>
          </a:p>
          <a:p>
            <a:pPr lvl="1"/>
            <a:r>
              <a:rPr lang="en-US" sz="2000" dirty="0"/>
              <a:t>Baseline excluding neonates: 1 in 1200</a:t>
            </a:r>
          </a:p>
          <a:p>
            <a:r>
              <a:rPr lang="en-US" sz="2400" dirty="0"/>
              <a:t>No increased risk of seizures, global developmental delay, or verbal delay</a:t>
            </a:r>
          </a:p>
          <a:p>
            <a:pPr lvl="1"/>
            <a:r>
              <a:rPr lang="en-US" sz="2000" dirty="0"/>
              <a:t>Possible association with autism spectrum disorder</a:t>
            </a:r>
          </a:p>
        </p:txBody>
      </p:sp>
    </p:spTree>
    <p:extLst>
      <p:ext uri="{BB962C8B-B14F-4D97-AF65-F5344CB8AC3E}">
        <p14:creationId xmlns:p14="http://schemas.microsoft.com/office/powerpoint/2010/main" val="25399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D2221-09A1-8733-90D2-50289092072E}"/>
              </a:ext>
            </a:extLst>
          </p:cNvPr>
          <p:cNvSpPr>
            <a:spLocks noGrp="1"/>
          </p:cNvSpPr>
          <p:nvPr>
            <p:ph type="title"/>
          </p:nvPr>
        </p:nvSpPr>
        <p:spPr/>
        <p:txBody>
          <a:bodyPr/>
          <a:lstStyle/>
          <a:p>
            <a:r>
              <a:rPr lang="en-US" dirty="0"/>
              <a:t>A baby walks into an ED…</a:t>
            </a:r>
          </a:p>
        </p:txBody>
      </p:sp>
      <p:sp>
        <p:nvSpPr>
          <p:cNvPr id="3" name="Text Placeholder 2">
            <a:extLst>
              <a:ext uri="{FF2B5EF4-FFF2-40B4-BE49-F238E27FC236}">
                <a16:creationId xmlns:a16="http://schemas.microsoft.com/office/drawing/2014/main" id="{45BC438C-F0A9-7392-AAF7-B898900364EC}"/>
              </a:ext>
            </a:extLst>
          </p:cNvPr>
          <p:cNvSpPr>
            <a:spLocks noGrp="1"/>
          </p:cNvSpPr>
          <p:nvPr>
            <p:ph type="body" idx="1"/>
          </p:nvPr>
        </p:nvSpPr>
        <p:spPr/>
        <p:txBody>
          <a:bodyPr/>
          <a:lstStyle/>
          <a:p>
            <a:r>
              <a:rPr lang="en-US" sz="1800" dirty="0"/>
              <a:t>Age &lt; 1 year with event &lt; 1 minute, now resolved</a:t>
            </a:r>
          </a:p>
          <a:p>
            <a:r>
              <a:rPr lang="en-US" sz="1800" b="1" dirty="0"/>
              <a:t>Full H&amp;P</a:t>
            </a:r>
          </a:p>
          <a:p>
            <a:r>
              <a:rPr lang="en-US" sz="1800" dirty="0"/>
              <a:t>Meets BRUE criteria AND no explanation on H&amp;P?</a:t>
            </a:r>
          </a:p>
          <a:p>
            <a:pPr lvl="1"/>
            <a:r>
              <a:rPr lang="en-US" sz="1600" dirty="0"/>
              <a:t>If explanation, off algorithm</a:t>
            </a:r>
          </a:p>
          <a:p>
            <a:r>
              <a:rPr lang="en-US" sz="1800" dirty="0"/>
              <a:t>Risk stratify:</a:t>
            </a:r>
          </a:p>
          <a:p>
            <a:pPr lvl="1"/>
            <a:r>
              <a:rPr lang="en-US" sz="1600" dirty="0"/>
              <a:t>Age &gt; 60 days</a:t>
            </a:r>
          </a:p>
          <a:p>
            <a:pPr lvl="1"/>
            <a:r>
              <a:rPr lang="en-US" sz="1600" dirty="0"/>
              <a:t>GA ≥ 32 weeks AND CGA ≥ 45 weeks</a:t>
            </a:r>
          </a:p>
          <a:p>
            <a:pPr lvl="1"/>
            <a:r>
              <a:rPr lang="en-US" sz="1600" dirty="0"/>
              <a:t>First time event</a:t>
            </a:r>
          </a:p>
          <a:p>
            <a:pPr lvl="1"/>
            <a:r>
              <a:rPr lang="en-US" sz="1600" dirty="0"/>
              <a:t>No CPR by trained provider</a:t>
            </a:r>
          </a:p>
          <a:p>
            <a:pPr lvl="1"/>
            <a:r>
              <a:rPr lang="en-US" sz="1600" b="1" dirty="0"/>
              <a:t>Normal</a:t>
            </a:r>
            <a:r>
              <a:rPr lang="en-US" sz="1600" dirty="0"/>
              <a:t> H&amp;P</a:t>
            </a:r>
            <a:endParaRPr lang="en-US" sz="1600" b="1" dirty="0"/>
          </a:p>
        </p:txBody>
      </p:sp>
    </p:spTree>
    <p:extLst>
      <p:ext uri="{BB962C8B-B14F-4D97-AF65-F5344CB8AC3E}">
        <p14:creationId xmlns:p14="http://schemas.microsoft.com/office/powerpoint/2010/main" val="241866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r code&#10;&#10;Description automatically generated">
            <a:extLst>
              <a:ext uri="{FF2B5EF4-FFF2-40B4-BE49-F238E27FC236}">
                <a16:creationId xmlns:a16="http://schemas.microsoft.com/office/drawing/2014/main" id="{7CF5A543-D72C-7161-E313-6C45ABD46098}"/>
              </a:ext>
            </a:extLst>
          </p:cNvPr>
          <p:cNvPicPr>
            <a:picLocks noChangeAspect="1"/>
          </p:cNvPicPr>
          <p:nvPr/>
        </p:nvPicPr>
        <p:blipFill>
          <a:blip r:embed="rId3"/>
          <a:stretch>
            <a:fillRect/>
          </a:stretch>
        </p:blipFill>
        <p:spPr>
          <a:xfrm>
            <a:off x="2322979" y="385551"/>
            <a:ext cx="4498041" cy="4372397"/>
          </a:xfrm>
          <a:prstGeom prst="rect">
            <a:avLst/>
          </a:prstGeom>
        </p:spPr>
      </p:pic>
    </p:spTree>
    <p:extLst>
      <p:ext uri="{BB962C8B-B14F-4D97-AF65-F5344CB8AC3E}">
        <p14:creationId xmlns:p14="http://schemas.microsoft.com/office/powerpoint/2010/main" val="2058809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on a white background&#10;&#10;Description automatically generated">
            <a:extLst>
              <a:ext uri="{FF2B5EF4-FFF2-40B4-BE49-F238E27FC236}">
                <a16:creationId xmlns:a16="http://schemas.microsoft.com/office/drawing/2014/main" id="{B6E49110-71B4-0EB5-79F7-9DF02BA56F14}"/>
              </a:ext>
            </a:extLst>
          </p:cNvPr>
          <p:cNvPicPr>
            <a:picLocks noChangeAspect="1"/>
          </p:cNvPicPr>
          <p:nvPr/>
        </p:nvPicPr>
        <p:blipFill>
          <a:blip r:embed="rId3"/>
          <a:stretch>
            <a:fillRect/>
          </a:stretch>
        </p:blipFill>
        <p:spPr>
          <a:xfrm>
            <a:off x="2531620" y="522461"/>
            <a:ext cx="4080759" cy="4098578"/>
          </a:xfrm>
          <a:prstGeom prst="rect">
            <a:avLst/>
          </a:prstGeom>
        </p:spPr>
      </p:pic>
      <p:sp>
        <p:nvSpPr>
          <p:cNvPr id="6" name="TextBox 5">
            <a:extLst>
              <a:ext uri="{FF2B5EF4-FFF2-40B4-BE49-F238E27FC236}">
                <a16:creationId xmlns:a16="http://schemas.microsoft.com/office/drawing/2014/main" id="{3245C8E5-EF22-2418-988D-5558F73B2178}"/>
              </a:ext>
            </a:extLst>
          </p:cNvPr>
          <p:cNvSpPr txBox="1"/>
          <p:nvPr/>
        </p:nvSpPr>
        <p:spPr>
          <a:xfrm>
            <a:off x="1320657" y="4835335"/>
            <a:ext cx="2421925" cy="307777"/>
          </a:xfrm>
          <a:prstGeom prst="rect">
            <a:avLst/>
          </a:prstGeom>
          <a:noFill/>
        </p:spPr>
        <p:txBody>
          <a:bodyPr wrap="square" rtlCol="0">
            <a:spAutoFit/>
          </a:bodyPr>
          <a:lstStyle/>
          <a:p>
            <a:r>
              <a:rPr lang="en-US" dirty="0"/>
              <a:t>From source 7</a:t>
            </a:r>
          </a:p>
        </p:txBody>
      </p:sp>
    </p:spTree>
    <p:extLst>
      <p:ext uri="{BB962C8B-B14F-4D97-AF65-F5344CB8AC3E}">
        <p14:creationId xmlns:p14="http://schemas.microsoft.com/office/powerpoint/2010/main" val="420101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0"/>
          <p:cNvSpPr txBox="1">
            <a:spLocks noGrp="1"/>
          </p:cNvSpPr>
          <p:nvPr>
            <p:ph type="title"/>
          </p:nvPr>
        </p:nvSpPr>
        <p:spPr>
          <a:xfrm>
            <a:off x="5306149" y="990812"/>
            <a:ext cx="3391283" cy="316193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No commercial or financial interests to disclose.</a:t>
            </a:r>
            <a:endParaRPr dirty="0"/>
          </a:p>
        </p:txBody>
      </p:sp>
    </p:spTree>
    <p:extLst>
      <p:ext uri="{BB962C8B-B14F-4D97-AF65-F5344CB8AC3E}">
        <p14:creationId xmlns:p14="http://schemas.microsoft.com/office/powerpoint/2010/main" val="1280801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Pop quiz!</a:t>
            </a:r>
            <a:endParaRPr sz="4000" dirty="0"/>
          </a:p>
        </p:txBody>
      </p:sp>
      <p:sp>
        <p:nvSpPr>
          <p:cNvPr id="425" name="Google Shape;425;p38"/>
          <p:cNvSpPr txBox="1">
            <a:spLocks noGrp="1"/>
          </p:cNvSpPr>
          <p:nvPr>
            <p:ph type="subTitle" idx="1"/>
          </p:nvPr>
        </p:nvSpPr>
        <p:spPr>
          <a:xfrm>
            <a:off x="720000" y="1457553"/>
            <a:ext cx="2907600" cy="9579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What do we do for low-risk BRUE?</a:t>
            </a:r>
            <a:endParaRPr sz="2400" dirty="0"/>
          </a:p>
        </p:txBody>
      </p:sp>
      <p:sp>
        <p:nvSpPr>
          <p:cNvPr id="427" name="Google Shape;427;p38"/>
          <p:cNvSpPr txBox="1">
            <a:spLocks noGrp="1"/>
          </p:cNvSpPr>
          <p:nvPr>
            <p:ph type="subTitle" idx="3"/>
          </p:nvPr>
        </p:nvSpPr>
        <p:spPr>
          <a:xfrm>
            <a:off x="720000" y="2415540"/>
            <a:ext cx="3120480" cy="2282935"/>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2000" dirty="0"/>
              <a:t>Observed </a:t>
            </a:r>
            <a:r>
              <a:rPr lang="en" sz="2000" b="1" dirty="0"/>
              <a:t>feed</a:t>
            </a:r>
            <a:r>
              <a:rPr lang="en" sz="2000" dirty="0"/>
              <a:t> in the ED</a:t>
            </a:r>
          </a:p>
          <a:p>
            <a:pPr marL="285750" lvl="0" indent="-285750" algn="l" rtl="0">
              <a:spcBef>
                <a:spcPts val="0"/>
              </a:spcBef>
              <a:spcAft>
                <a:spcPts val="0"/>
              </a:spcAft>
              <a:buFont typeface="Arial" panose="020B0604020202020204" pitchFamily="34" charset="0"/>
              <a:buChar char="•"/>
            </a:pPr>
            <a:r>
              <a:rPr lang="en" sz="2000" b="1" dirty="0"/>
              <a:t>Education</a:t>
            </a:r>
            <a:r>
              <a:rPr lang="en" sz="2000" dirty="0"/>
              <a:t> on BRUE</a:t>
            </a:r>
          </a:p>
          <a:p>
            <a:pPr marL="285750" lvl="0" indent="-285750" algn="l" rtl="0">
              <a:spcBef>
                <a:spcPts val="0"/>
              </a:spcBef>
              <a:spcAft>
                <a:spcPts val="0"/>
              </a:spcAft>
              <a:buFont typeface="Arial" panose="020B0604020202020204" pitchFamily="34" charset="0"/>
              <a:buChar char="•"/>
            </a:pPr>
            <a:r>
              <a:rPr lang="en" sz="2000" dirty="0"/>
              <a:t>Outpatient </a:t>
            </a:r>
            <a:r>
              <a:rPr lang="en" sz="2000" b="1" dirty="0"/>
              <a:t>follow-up</a:t>
            </a:r>
            <a:r>
              <a:rPr lang="en" sz="2000" dirty="0"/>
              <a:t> in 1-2 days</a:t>
            </a:r>
            <a:endParaRPr sz="2000" dirty="0"/>
          </a:p>
        </p:txBody>
      </p:sp>
      <p:sp>
        <p:nvSpPr>
          <p:cNvPr id="428" name="Google Shape;428;p38"/>
          <p:cNvSpPr txBox="1">
            <a:spLocks noGrp="1"/>
          </p:cNvSpPr>
          <p:nvPr>
            <p:ph type="subTitle" idx="4"/>
          </p:nvPr>
        </p:nvSpPr>
        <p:spPr>
          <a:xfrm>
            <a:off x="4389120" y="2571750"/>
            <a:ext cx="4034880" cy="2126725"/>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1600" dirty="0"/>
              <a:t>Screen for NAT and work up if concerned</a:t>
            </a:r>
          </a:p>
          <a:p>
            <a:pPr marL="285750" lvl="0" indent="-285750" algn="l" rtl="0">
              <a:spcBef>
                <a:spcPts val="0"/>
              </a:spcBef>
              <a:spcAft>
                <a:spcPts val="0"/>
              </a:spcAft>
              <a:buFont typeface="Arial" panose="020B0604020202020204" pitchFamily="34" charset="0"/>
              <a:buChar char="•"/>
            </a:pPr>
            <a:r>
              <a:rPr lang="en" sz="1600" dirty="0"/>
              <a:t>Continuous pulse ox for at least 4 hours</a:t>
            </a:r>
          </a:p>
          <a:p>
            <a:pPr marL="285750" lvl="0" indent="-285750" algn="l" rtl="0">
              <a:spcBef>
                <a:spcPts val="0"/>
              </a:spcBef>
              <a:spcAft>
                <a:spcPts val="0"/>
              </a:spcAft>
              <a:buFont typeface="Arial" panose="020B0604020202020204" pitchFamily="34" charset="0"/>
              <a:buChar char="•"/>
            </a:pPr>
            <a:r>
              <a:rPr lang="en" sz="1600" dirty="0"/>
              <a:t>ECG</a:t>
            </a:r>
          </a:p>
          <a:p>
            <a:pPr marL="285750" lvl="0" indent="-285750" algn="l" rtl="0">
              <a:spcBef>
                <a:spcPts val="0"/>
              </a:spcBef>
              <a:spcAft>
                <a:spcPts val="0"/>
              </a:spcAft>
              <a:buFont typeface="Arial" panose="020B0604020202020204" pitchFamily="34" charset="0"/>
              <a:buChar char="•"/>
            </a:pPr>
            <a:r>
              <a:rPr lang="en" sz="1600" dirty="0"/>
              <a:t>Respiratory virus panel </a:t>
            </a:r>
            <a:r>
              <a:rPr lang="en" sz="1600" i="1" dirty="0"/>
              <a:t>(including Covid)</a:t>
            </a:r>
          </a:p>
          <a:p>
            <a:pPr marL="285750" lvl="0" indent="-285750" algn="l" rtl="0">
              <a:spcBef>
                <a:spcPts val="0"/>
              </a:spcBef>
              <a:spcAft>
                <a:spcPts val="0"/>
              </a:spcAft>
              <a:buFont typeface="Arial" panose="020B0604020202020204" pitchFamily="34" charset="0"/>
              <a:buChar char="•"/>
            </a:pPr>
            <a:r>
              <a:rPr lang="en" sz="1600" dirty="0"/>
              <a:t>Pertussis testing</a:t>
            </a:r>
          </a:p>
          <a:p>
            <a:pPr marL="285750" lvl="0" indent="-285750" algn="l" rtl="0">
              <a:spcBef>
                <a:spcPts val="0"/>
              </a:spcBef>
              <a:spcAft>
                <a:spcPts val="0"/>
              </a:spcAft>
              <a:buFont typeface="Arial" panose="020B0604020202020204" pitchFamily="34" charset="0"/>
              <a:buChar char="•"/>
            </a:pPr>
            <a:r>
              <a:rPr lang="en" sz="1600" i="1" dirty="0"/>
              <a:t>At least</a:t>
            </a:r>
            <a:r>
              <a:rPr lang="en" sz="1600" dirty="0"/>
              <a:t> </a:t>
            </a:r>
            <a:r>
              <a:rPr lang="en" sz="1600" dirty="0" err="1"/>
              <a:t>Hct</a:t>
            </a:r>
            <a:r>
              <a:rPr lang="en" sz="1600" dirty="0"/>
              <a:t>, bicarb or VBG, lactate, glucose</a:t>
            </a:r>
            <a:endParaRPr sz="1600" i="1" dirty="0"/>
          </a:p>
        </p:txBody>
      </p:sp>
      <p:sp>
        <p:nvSpPr>
          <p:cNvPr id="2" name="Google Shape;425;p38">
            <a:extLst>
              <a:ext uri="{FF2B5EF4-FFF2-40B4-BE49-F238E27FC236}">
                <a16:creationId xmlns:a16="http://schemas.microsoft.com/office/drawing/2014/main" id="{574FF5B2-3D2A-C745-8E25-F48422037332}"/>
              </a:ext>
            </a:extLst>
          </p:cNvPr>
          <p:cNvSpPr txBox="1">
            <a:spLocks/>
          </p:cNvSpPr>
          <p:nvPr/>
        </p:nvSpPr>
        <p:spPr>
          <a:xfrm>
            <a:off x="4572000" y="1471882"/>
            <a:ext cx="3120480" cy="9579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Abril Fatface"/>
              <a:buNone/>
              <a:defRPr sz="2200" b="0" i="0" u="none" strike="noStrike" cap="none">
                <a:solidFill>
                  <a:schemeClr val="dk1"/>
                </a:solidFill>
                <a:latin typeface="Abril Fatface"/>
                <a:ea typeface="Abril Fatface"/>
                <a:cs typeface="Abril Fatface"/>
                <a:sym typeface="Abril Fatface"/>
              </a:defRPr>
            </a:lvl1pPr>
            <a:lvl2pPr marL="914400" marR="0" lvl="1" indent="-317500" algn="ctr" rtl="0">
              <a:lnSpc>
                <a:spcPct val="100000"/>
              </a:lnSpc>
              <a:spcBef>
                <a:spcPts val="0"/>
              </a:spcBef>
              <a:spcAft>
                <a:spcPts val="0"/>
              </a:spcAft>
              <a:buClr>
                <a:schemeClr val="dk1"/>
              </a:buClr>
              <a:buSzPts val="2500"/>
              <a:buFont typeface="Abril Fatface"/>
              <a:buNone/>
              <a:defRPr sz="2500" b="0" i="0" u="none" strike="noStrike" cap="none">
                <a:solidFill>
                  <a:schemeClr val="dk1"/>
                </a:solidFill>
                <a:latin typeface="Abril Fatface"/>
                <a:ea typeface="Abril Fatface"/>
                <a:cs typeface="Abril Fatface"/>
                <a:sym typeface="Abril Fatface"/>
              </a:defRPr>
            </a:lvl2pPr>
            <a:lvl3pPr marL="1371600" marR="0" lvl="2" indent="-317500" algn="ctr" rtl="0">
              <a:lnSpc>
                <a:spcPct val="100000"/>
              </a:lnSpc>
              <a:spcBef>
                <a:spcPts val="0"/>
              </a:spcBef>
              <a:spcAft>
                <a:spcPts val="0"/>
              </a:spcAft>
              <a:buClr>
                <a:schemeClr val="dk1"/>
              </a:buClr>
              <a:buSzPts val="2500"/>
              <a:buFont typeface="Abril Fatface"/>
              <a:buNone/>
              <a:defRPr sz="2500" b="0" i="0" u="none" strike="noStrike" cap="none">
                <a:solidFill>
                  <a:schemeClr val="dk1"/>
                </a:solidFill>
                <a:latin typeface="Abril Fatface"/>
                <a:ea typeface="Abril Fatface"/>
                <a:cs typeface="Abril Fatface"/>
                <a:sym typeface="Abril Fatface"/>
              </a:defRPr>
            </a:lvl3pPr>
            <a:lvl4pPr marL="1828800" marR="0" lvl="3" indent="-317500" algn="ctr" rtl="0">
              <a:lnSpc>
                <a:spcPct val="100000"/>
              </a:lnSpc>
              <a:spcBef>
                <a:spcPts val="0"/>
              </a:spcBef>
              <a:spcAft>
                <a:spcPts val="0"/>
              </a:spcAft>
              <a:buClr>
                <a:schemeClr val="dk1"/>
              </a:buClr>
              <a:buSzPts val="2500"/>
              <a:buFont typeface="Abril Fatface"/>
              <a:buNone/>
              <a:defRPr sz="2500" b="0" i="0" u="none" strike="noStrike" cap="none">
                <a:solidFill>
                  <a:schemeClr val="dk1"/>
                </a:solidFill>
                <a:latin typeface="Abril Fatface"/>
                <a:ea typeface="Abril Fatface"/>
                <a:cs typeface="Abril Fatface"/>
                <a:sym typeface="Abril Fatface"/>
              </a:defRPr>
            </a:lvl4pPr>
            <a:lvl5pPr marL="2286000" marR="0" lvl="4" indent="-317500" algn="ctr" rtl="0">
              <a:lnSpc>
                <a:spcPct val="100000"/>
              </a:lnSpc>
              <a:spcBef>
                <a:spcPts val="0"/>
              </a:spcBef>
              <a:spcAft>
                <a:spcPts val="0"/>
              </a:spcAft>
              <a:buClr>
                <a:schemeClr val="dk1"/>
              </a:buClr>
              <a:buSzPts val="2500"/>
              <a:buFont typeface="Abril Fatface"/>
              <a:buNone/>
              <a:defRPr sz="2500" b="0" i="0" u="none" strike="noStrike" cap="none">
                <a:solidFill>
                  <a:schemeClr val="dk1"/>
                </a:solidFill>
                <a:latin typeface="Abril Fatface"/>
                <a:ea typeface="Abril Fatface"/>
                <a:cs typeface="Abril Fatface"/>
                <a:sym typeface="Abril Fatface"/>
              </a:defRPr>
            </a:lvl5pPr>
            <a:lvl6pPr marL="2743200" marR="0" lvl="5" indent="-317500" algn="ctr" rtl="0">
              <a:lnSpc>
                <a:spcPct val="100000"/>
              </a:lnSpc>
              <a:spcBef>
                <a:spcPts val="0"/>
              </a:spcBef>
              <a:spcAft>
                <a:spcPts val="0"/>
              </a:spcAft>
              <a:buClr>
                <a:schemeClr val="dk1"/>
              </a:buClr>
              <a:buSzPts val="2500"/>
              <a:buFont typeface="Abril Fatface"/>
              <a:buNone/>
              <a:defRPr sz="2500" b="0" i="0" u="none" strike="noStrike" cap="none">
                <a:solidFill>
                  <a:schemeClr val="dk1"/>
                </a:solidFill>
                <a:latin typeface="Abril Fatface"/>
                <a:ea typeface="Abril Fatface"/>
                <a:cs typeface="Abril Fatface"/>
                <a:sym typeface="Abril Fatface"/>
              </a:defRPr>
            </a:lvl6pPr>
            <a:lvl7pPr marL="3200400" marR="0" lvl="6" indent="-317500" algn="ctr" rtl="0">
              <a:lnSpc>
                <a:spcPct val="100000"/>
              </a:lnSpc>
              <a:spcBef>
                <a:spcPts val="0"/>
              </a:spcBef>
              <a:spcAft>
                <a:spcPts val="0"/>
              </a:spcAft>
              <a:buClr>
                <a:schemeClr val="dk1"/>
              </a:buClr>
              <a:buSzPts val="2500"/>
              <a:buFont typeface="Abril Fatface"/>
              <a:buNone/>
              <a:defRPr sz="2500" b="0" i="0" u="none" strike="noStrike" cap="none">
                <a:solidFill>
                  <a:schemeClr val="dk1"/>
                </a:solidFill>
                <a:latin typeface="Abril Fatface"/>
                <a:ea typeface="Abril Fatface"/>
                <a:cs typeface="Abril Fatface"/>
                <a:sym typeface="Abril Fatface"/>
              </a:defRPr>
            </a:lvl7pPr>
            <a:lvl8pPr marL="3657600" marR="0" lvl="7" indent="-317500" algn="ctr" rtl="0">
              <a:lnSpc>
                <a:spcPct val="100000"/>
              </a:lnSpc>
              <a:spcBef>
                <a:spcPts val="0"/>
              </a:spcBef>
              <a:spcAft>
                <a:spcPts val="0"/>
              </a:spcAft>
              <a:buClr>
                <a:schemeClr val="dk1"/>
              </a:buClr>
              <a:buSzPts val="2500"/>
              <a:buFont typeface="Abril Fatface"/>
              <a:buNone/>
              <a:defRPr sz="2500" b="0" i="0" u="none" strike="noStrike" cap="none">
                <a:solidFill>
                  <a:schemeClr val="dk1"/>
                </a:solidFill>
                <a:latin typeface="Abril Fatface"/>
                <a:ea typeface="Abril Fatface"/>
                <a:cs typeface="Abril Fatface"/>
                <a:sym typeface="Abril Fatface"/>
              </a:defRPr>
            </a:lvl8pPr>
            <a:lvl9pPr marL="4114800" marR="0" lvl="8" indent="-317500" algn="ctr" rtl="0">
              <a:lnSpc>
                <a:spcPct val="100000"/>
              </a:lnSpc>
              <a:spcBef>
                <a:spcPts val="0"/>
              </a:spcBef>
              <a:spcAft>
                <a:spcPts val="0"/>
              </a:spcAft>
              <a:buClr>
                <a:schemeClr val="dk1"/>
              </a:buClr>
              <a:buSzPts val="2500"/>
              <a:buFont typeface="Abril Fatface"/>
              <a:buNone/>
              <a:defRPr sz="2500" b="0" i="0" u="none" strike="noStrike" cap="none">
                <a:solidFill>
                  <a:schemeClr val="dk1"/>
                </a:solidFill>
                <a:latin typeface="Abril Fatface"/>
                <a:ea typeface="Abril Fatface"/>
                <a:cs typeface="Abril Fatface"/>
                <a:sym typeface="Abril Fatface"/>
              </a:defRPr>
            </a:lvl9pPr>
          </a:lstStyle>
          <a:p>
            <a:pPr marL="0" indent="0"/>
            <a:r>
              <a:rPr lang="en-US" sz="2400" dirty="0"/>
              <a:t>What do we do for  </a:t>
            </a:r>
            <a:r>
              <a:rPr lang="en-US" sz="2400" i="1" dirty="0"/>
              <a:t>not </a:t>
            </a:r>
            <a:r>
              <a:rPr lang="en-US" sz="2400" dirty="0"/>
              <a:t>low-risk BRUE?</a:t>
            </a:r>
          </a:p>
        </p:txBody>
      </p:sp>
    </p:spTree>
    <p:extLst>
      <p:ext uri="{BB962C8B-B14F-4D97-AF65-F5344CB8AC3E}">
        <p14:creationId xmlns:p14="http://schemas.microsoft.com/office/powerpoint/2010/main" val="380623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8">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build="p"/>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9436B8-2A77-961C-2D07-83D3C03908F3}"/>
              </a:ext>
            </a:extLst>
          </p:cNvPr>
          <p:cNvSpPr>
            <a:spLocks noGrp="1"/>
          </p:cNvSpPr>
          <p:nvPr>
            <p:ph type="title"/>
          </p:nvPr>
        </p:nvSpPr>
        <p:spPr/>
        <p:txBody>
          <a:bodyPr/>
          <a:lstStyle/>
          <a:p>
            <a:r>
              <a:rPr lang="en-US" sz="4000" dirty="0"/>
              <a:t>How to mess it up:</a:t>
            </a:r>
          </a:p>
        </p:txBody>
      </p:sp>
      <p:sp>
        <p:nvSpPr>
          <p:cNvPr id="8" name="Text Placeholder 7">
            <a:extLst>
              <a:ext uri="{FF2B5EF4-FFF2-40B4-BE49-F238E27FC236}">
                <a16:creationId xmlns:a16="http://schemas.microsoft.com/office/drawing/2014/main" id="{6F933A97-C19C-AD9F-8284-568722C695EC}"/>
              </a:ext>
            </a:extLst>
          </p:cNvPr>
          <p:cNvSpPr>
            <a:spLocks noGrp="1"/>
          </p:cNvSpPr>
          <p:nvPr>
            <p:ph type="body" idx="1"/>
          </p:nvPr>
        </p:nvSpPr>
        <p:spPr>
          <a:xfrm>
            <a:off x="3376049" y="1805474"/>
            <a:ext cx="4749641" cy="2901607"/>
          </a:xfrm>
        </p:spPr>
        <p:txBody>
          <a:bodyPr/>
          <a:lstStyle/>
          <a:p>
            <a:r>
              <a:rPr lang="en-US" sz="1800" dirty="0"/>
              <a:t>Incomplete history or exam</a:t>
            </a:r>
          </a:p>
          <a:p>
            <a:pPr lvl="1"/>
            <a:r>
              <a:rPr lang="en-US" sz="1600" b="1" dirty="0"/>
              <a:t>Fully undressed</a:t>
            </a:r>
            <a:r>
              <a:rPr lang="en-US" sz="1600" dirty="0"/>
              <a:t>, full set of VS</a:t>
            </a:r>
          </a:p>
          <a:p>
            <a:r>
              <a:rPr lang="en-US" sz="1800" dirty="0"/>
              <a:t>Misclassifying as BRUE</a:t>
            </a:r>
          </a:p>
          <a:p>
            <a:pPr lvl="1"/>
            <a:r>
              <a:rPr lang="en-US" sz="1600" b="1" dirty="0"/>
              <a:t>Must be asymptomatic</a:t>
            </a:r>
          </a:p>
          <a:p>
            <a:r>
              <a:rPr lang="en-US" sz="1800" dirty="0"/>
              <a:t>Discharging a very young infant or one with prematurity</a:t>
            </a:r>
          </a:p>
          <a:p>
            <a:r>
              <a:rPr lang="en-US" sz="1800" dirty="0"/>
              <a:t>Dismissing a repeat event</a:t>
            </a:r>
          </a:p>
          <a:p>
            <a:r>
              <a:rPr lang="en-US" sz="1800" dirty="0"/>
              <a:t>Poor access to follow-up</a:t>
            </a:r>
          </a:p>
          <a:p>
            <a:r>
              <a:rPr lang="en-US" sz="1800" dirty="0"/>
              <a:t>Lack of empathy</a:t>
            </a:r>
          </a:p>
          <a:p>
            <a:endParaRPr lang="en-US" b="1" dirty="0"/>
          </a:p>
        </p:txBody>
      </p:sp>
    </p:spTree>
    <p:extLst>
      <p:ext uri="{BB962C8B-B14F-4D97-AF65-F5344CB8AC3E}">
        <p14:creationId xmlns:p14="http://schemas.microsoft.com/office/powerpoint/2010/main" val="212323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sz="4000" dirty="0"/>
          </a:p>
        </p:txBody>
      </p:sp>
      <p:sp>
        <p:nvSpPr>
          <p:cNvPr id="441" name="Google Shape;441;p39"/>
          <p:cNvSpPr txBox="1">
            <a:spLocks noGrp="1"/>
          </p:cNvSpPr>
          <p:nvPr>
            <p:ph type="title"/>
          </p:nvPr>
        </p:nvSpPr>
        <p:spPr>
          <a:xfrm>
            <a:off x="720000" y="2566105"/>
            <a:ext cx="2336400" cy="3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Baby A</a:t>
            </a:r>
            <a:endParaRPr dirty="0"/>
          </a:p>
        </p:txBody>
      </p:sp>
      <p:sp>
        <p:nvSpPr>
          <p:cNvPr id="442" name="Google Shape;442;p39"/>
          <p:cNvSpPr txBox="1">
            <a:spLocks noGrp="1"/>
          </p:cNvSpPr>
          <p:nvPr>
            <p:ph type="subTitle" idx="1"/>
          </p:nvPr>
        </p:nvSpPr>
        <p:spPr>
          <a:xfrm>
            <a:off x="720000" y="2990723"/>
            <a:ext cx="2336400" cy="17077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9-week-old full term baby, no PMH, brought in after sudden episode where became blue and floppy.  Lasted 10-20 sec.  Parents started CPR and called 911.  Now c </a:t>
            </a:r>
            <a:r>
              <a:rPr lang="en-US" dirty="0" err="1"/>
              <a:t>nl</a:t>
            </a:r>
            <a:r>
              <a:rPr lang="en-US" dirty="0"/>
              <a:t> VS and </a:t>
            </a:r>
            <a:r>
              <a:rPr lang="en-US" dirty="0" err="1"/>
              <a:t>nl</a:t>
            </a:r>
            <a:r>
              <a:rPr lang="en-US" dirty="0"/>
              <a:t> exam.</a:t>
            </a:r>
            <a:endParaRPr dirty="0"/>
          </a:p>
        </p:txBody>
      </p:sp>
      <p:sp>
        <p:nvSpPr>
          <p:cNvPr id="443" name="Google Shape;443;p39"/>
          <p:cNvSpPr txBox="1">
            <a:spLocks noGrp="1"/>
          </p:cNvSpPr>
          <p:nvPr>
            <p:ph type="title" idx="2"/>
          </p:nvPr>
        </p:nvSpPr>
        <p:spPr>
          <a:xfrm>
            <a:off x="3403800" y="2566105"/>
            <a:ext cx="2336400" cy="3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Baby B</a:t>
            </a:r>
            <a:endParaRPr dirty="0"/>
          </a:p>
        </p:txBody>
      </p:sp>
      <p:sp>
        <p:nvSpPr>
          <p:cNvPr id="444" name="Google Shape;444;p39"/>
          <p:cNvSpPr txBox="1">
            <a:spLocks noGrp="1"/>
          </p:cNvSpPr>
          <p:nvPr>
            <p:ph type="subTitle" idx="3"/>
          </p:nvPr>
        </p:nvSpPr>
        <p:spPr>
          <a:xfrm>
            <a:off x="3403800" y="2990724"/>
            <a:ext cx="2336400" cy="1707750"/>
          </a:xfrm>
          <a:prstGeom prst="rect">
            <a:avLst/>
          </a:prstGeom>
        </p:spPr>
        <p:txBody>
          <a:bodyPr spcFirstLastPara="1" wrap="square" lIns="91425" tIns="91425" rIns="91425" bIns="91425" anchor="ctr" anchorCtr="0">
            <a:noAutofit/>
          </a:bodyPr>
          <a:lstStyle/>
          <a:p>
            <a:pPr marL="0" lvl="0" indent="0"/>
            <a:r>
              <a:rPr lang="en-US" dirty="0"/>
              <a:t>9-week-old baby born at 31 weeks, no PMH, brought in after sudden episode where became blue and floppy.  Lasted 10-20 sec.  Parents started CPR and called 911.  Now c </a:t>
            </a:r>
            <a:r>
              <a:rPr lang="en-US" dirty="0" err="1"/>
              <a:t>nl</a:t>
            </a:r>
            <a:r>
              <a:rPr lang="en-US" dirty="0"/>
              <a:t> VS and </a:t>
            </a:r>
            <a:r>
              <a:rPr lang="en-US" dirty="0" err="1"/>
              <a:t>nl</a:t>
            </a:r>
            <a:r>
              <a:rPr lang="en-US" dirty="0"/>
              <a:t> exam.</a:t>
            </a:r>
          </a:p>
        </p:txBody>
      </p:sp>
      <p:sp>
        <p:nvSpPr>
          <p:cNvPr id="445" name="Google Shape;445;p39"/>
          <p:cNvSpPr txBox="1">
            <a:spLocks noGrp="1"/>
          </p:cNvSpPr>
          <p:nvPr>
            <p:ph type="title" idx="4"/>
          </p:nvPr>
        </p:nvSpPr>
        <p:spPr>
          <a:xfrm>
            <a:off x="6087600" y="2566105"/>
            <a:ext cx="2336400" cy="3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Baby C</a:t>
            </a:r>
            <a:endParaRPr dirty="0"/>
          </a:p>
        </p:txBody>
      </p:sp>
      <p:sp>
        <p:nvSpPr>
          <p:cNvPr id="446" name="Google Shape;446;p39"/>
          <p:cNvSpPr txBox="1">
            <a:spLocks noGrp="1"/>
          </p:cNvSpPr>
          <p:nvPr>
            <p:ph type="subTitle" idx="5"/>
          </p:nvPr>
        </p:nvSpPr>
        <p:spPr>
          <a:xfrm>
            <a:off x="5932967" y="2990722"/>
            <a:ext cx="2636875" cy="1707749"/>
          </a:xfrm>
          <a:prstGeom prst="rect">
            <a:avLst/>
          </a:prstGeom>
        </p:spPr>
        <p:txBody>
          <a:bodyPr spcFirstLastPara="1" wrap="square" lIns="91425" tIns="91425" rIns="91425" bIns="91425" anchor="ctr" anchorCtr="0">
            <a:noAutofit/>
          </a:bodyPr>
          <a:lstStyle/>
          <a:p>
            <a:pPr marL="0" lvl="0" indent="0"/>
            <a:r>
              <a:rPr lang="en-US" dirty="0"/>
              <a:t>9-week-old full term baby, no PMH, brought in after sudden episode where became blue and floppy.  Lasted 10-20 sec. Had a similar episode last week. Now c </a:t>
            </a:r>
            <a:r>
              <a:rPr lang="en-US" dirty="0" err="1"/>
              <a:t>nl</a:t>
            </a:r>
            <a:r>
              <a:rPr lang="en-US" dirty="0"/>
              <a:t> VS and </a:t>
            </a:r>
            <a:r>
              <a:rPr lang="en-US" dirty="0" err="1"/>
              <a:t>nl</a:t>
            </a:r>
            <a:r>
              <a:rPr lang="en-US" dirty="0"/>
              <a:t> exam.</a:t>
            </a:r>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
        <p:nvSpPr>
          <p:cNvPr id="2" name="TextBox 1">
            <a:extLst>
              <a:ext uri="{FF2B5EF4-FFF2-40B4-BE49-F238E27FC236}">
                <a16:creationId xmlns:a16="http://schemas.microsoft.com/office/drawing/2014/main" id="{633C480B-92FF-4208-48AF-CC68A7DBCA75}"/>
              </a:ext>
            </a:extLst>
          </p:cNvPr>
          <p:cNvSpPr txBox="1"/>
          <p:nvPr/>
        </p:nvSpPr>
        <p:spPr>
          <a:xfrm>
            <a:off x="948945" y="4698471"/>
            <a:ext cx="1878506" cy="369332"/>
          </a:xfrm>
          <a:prstGeom prst="rect">
            <a:avLst/>
          </a:prstGeom>
          <a:noFill/>
        </p:spPr>
        <p:txBody>
          <a:bodyPr wrap="square" rtlCol="0">
            <a:spAutoFit/>
          </a:bodyPr>
          <a:lstStyle/>
          <a:p>
            <a:r>
              <a:rPr lang="en-US" sz="1800" b="1" dirty="0"/>
              <a:t>BRUE, low risk</a:t>
            </a:r>
          </a:p>
        </p:txBody>
      </p:sp>
      <p:sp>
        <p:nvSpPr>
          <p:cNvPr id="3" name="TextBox 2">
            <a:extLst>
              <a:ext uri="{FF2B5EF4-FFF2-40B4-BE49-F238E27FC236}">
                <a16:creationId xmlns:a16="http://schemas.microsoft.com/office/drawing/2014/main" id="{64CE45D3-A661-362A-5487-61B6587EF0A1}"/>
              </a:ext>
            </a:extLst>
          </p:cNvPr>
          <p:cNvSpPr txBox="1"/>
          <p:nvPr/>
        </p:nvSpPr>
        <p:spPr>
          <a:xfrm>
            <a:off x="3509709" y="4774168"/>
            <a:ext cx="2023186" cy="338554"/>
          </a:xfrm>
          <a:prstGeom prst="rect">
            <a:avLst/>
          </a:prstGeom>
          <a:noFill/>
        </p:spPr>
        <p:txBody>
          <a:bodyPr wrap="square" rtlCol="0">
            <a:spAutoFit/>
          </a:bodyPr>
          <a:lstStyle/>
          <a:p>
            <a:r>
              <a:rPr lang="en-US" sz="1600" b="1" dirty="0"/>
              <a:t>BRUE, not low risk</a:t>
            </a:r>
          </a:p>
        </p:txBody>
      </p:sp>
      <p:sp>
        <p:nvSpPr>
          <p:cNvPr id="4" name="TextBox 3">
            <a:extLst>
              <a:ext uri="{FF2B5EF4-FFF2-40B4-BE49-F238E27FC236}">
                <a16:creationId xmlns:a16="http://schemas.microsoft.com/office/drawing/2014/main" id="{A1AC4612-A681-A529-9DCF-C5932B98CC1F}"/>
              </a:ext>
            </a:extLst>
          </p:cNvPr>
          <p:cNvSpPr txBox="1"/>
          <p:nvPr/>
        </p:nvSpPr>
        <p:spPr>
          <a:xfrm>
            <a:off x="6203820" y="4772275"/>
            <a:ext cx="2023186" cy="338554"/>
          </a:xfrm>
          <a:prstGeom prst="rect">
            <a:avLst/>
          </a:prstGeom>
          <a:noFill/>
        </p:spPr>
        <p:txBody>
          <a:bodyPr wrap="square" rtlCol="0">
            <a:spAutoFit/>
          </a:bodyPr>
          <a:lstStyle/>
          <a:p>
            <a:r>
              <a:rPr lang="en-US" sz="1600" b="1" dirty="0"/>
              <a:t>BRUE, not low risk</a:t>
            </a:r>
          </a:p>
        </p:txBody>
      </p:sp>
    </p:spTree>
    <p:extLst>
      <p:ext uri="{BB962C8B-B14F-4D97-AF65-F5344CB8AC3E}">
        <p14:creationId xmlns:p14="http://schemas.microsoft.com/office/powerpoint/2010/main" val="13308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2" grpId="0" build="p"/>
      <p:bldP spid="443" grpId="0"/>
      <p:bldP spid="444" grpId="0" build="p"/>
      <p:bldP spid="445" grpId="0"/>
      <p:bldP spid="446" grpId="0" build="p"/>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376050" y="64417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3376050" y="1424763"/>
            <a:ext cx="4768490" cy="3074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2100" dirty="0"/>
              <a:t>Now, learners can:</a:t>
            </a:r>
            <a:br>
              <a:rPr lang="en" sz="2100" dirty="0"/>
            </a:br>
            <a:endParaRPr sz="2100" dirty="0"/>
          </a:p>
          <a:p>
            <a:pPr marL="241300" lvl="0" indent="-215900" algn="l" rtl="0">
              <a:spcBef>
                <a:spcPts val="0"/>
              </a:spcBef>
              <a:spcAft>
                <a:spcPts val="0"/>
              </a:spcAft>
              <a:buClr>
                <a:schemeClr val="dk2"/>
              </a:buClr>
              <a:buSzPts val="1400"/>
              <a:buChar char="●"/>
            </a:pPr>
            <a:r>
              <a:rPr lang="en-US" sz="1900" dirty="0"/>
              <a:t>Define a BRUE.</a:t>
            </a:r>
          </a:p>
          <a:p>
            <a:pPr marL="698500" lvl="1" indent="-215900">
              <a:buClr>
                <a:schemeClr val="dk2"/>
              </a:buClr>
              <a:buChar char="●"/>
            </a:pPr>
            <a:r>
              <a:rPr lang="en-US" sz="1700" dirty="0"/>
              <a:t>A sudden, brief (&lt; 60 sec), resolved, unexplained event occurring in an infant younger than 1 year, with ≥ 1 of: central cyanosis or pallor, absent, decreased, or irregular breathing; marked chance in tone; or altered level of responsiveness</a:t>
            </a:r>
          </a:p>
        </p:txBody>
      </p:sp>
    </p:spTree>
    <p:extLst>
      <p:ext uri="{BB962C8B-B14F-4D97-AF65-F5344CB8AC3E}">
        <p14:creationId xmlns:p14="http://schemas.microsoft.com/office/powerpoint/2010/main" val="41632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376050" y="64417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3376050" y="1424763"/>
            <a:ext cx="4768490" cy="3074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2100" dirty="0"/>
              <a:t>Now, learners can:</a:t>
            </a:r>
            <a:br>
              <a:rPr lang="en" sz="2100" dirty="0"/>
            </a:br>
            <a:endParaRPr sz="2100" dirty="0"/>
          </a:p>
          <a:p>
            <a:pPr marL="241300" lvl="0" indent="-215900" algn="l" rtl="0">
              <a:spcBef>
                <a:spcPts val="0"/>
              </a:spcBef>
              <a:spcAft>
                <a:spcPts val="0"/>
              </a:spcAft>
              <a:buClr>
                <a:schemeClr val="dk2"/>
              </a:buClr>
              <a:buSzPts val="1400"/>
              <a:buChar char="●"/>
            </a:pPr>
            <a:r>
              <a:rPr lang="en-US" sz="1900" dirty="0">
                <a:solidFill>
                  <a:schemeClr val="tx2">
                    <a:lumMod val="50000"/>
                    <a:lumOff val="50000"/>
                  </a:schemeClr>
                </a:solidFill>
              </a:rPr>
              <a:t>Define a BRUE.</a:t>
            </a:r>
          </a:p>
          <a:p>
            <a:pPr marL="241300" lvl="0" indent="-215900">
              <a:buClr>
                <a:schemeClr val="dk2"/>
              </a:buClr>
            </a:pPr>
            <a:r>
              <a:rPr lang="en-US" sz="1900" dirty="0"/>
              <a:t>List criteria for a low-risk BRUE.</a:t>
            </a:r>
          </a:p>
          <a:p>
            <a:pPr marL="698500" lvl="1" indent="-215900">
              <a:buClr>
                <a:schemeClr val="dk2"/>
              </a:buClr>
              <a:buChar char="●"/>
            </a:pPr>
            <a:r>
              <a:rPr lang="en-US" sz="1700" dirty="0"/>
              <a:t>Age &gt; 60 days, gestational age ≥ 32 weeks and corrected gestational age ≥ 45 weeks, first time BRUE, duration &lt; 1 min, no CPR by medical provider, no findings on H&amp;P</a:t>
            </a:r>
          </a:p>
        </p:txBody>
      </p:sp>
    </p:spTree>
    <p:extLst>
      <p:ext uri="{BB962C8B-B14F-4D97-AF65-F5344CB8AC3E}">
        <p14:creationId xmlns:p14="http://schemas.microsoft.com/office/powerpoint/2010/main" val="255145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169227" y="664957"/>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3169227" y="1424762"/>
            <a:ext cx="4975313" cy="37187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2100" dirty="0"/>
              <a:t>Now, learners can:</a:t>
            </a:r>
            <a:br>
              <a:rPr lang="en" sz="2100" dirty="0"/>
            </a:br>
            <a:endParaRPr sz="2100" dirty="0"/>
          </a:p>
          <a:p>
            <a:pPr marL="241300" lvl="0" indent="-215900" algn="l" rtl="0">
              <a:spcBef>
                <a:spcPts val="0"/>
              </a:spcBef>
              <a:spcAft>
                <a:spcPts val="0"/>
              </a:spcAft>
              <a:buClr>
                <a:schemeClr val="dk2"/>
              </a:buClr>
              <a:buSzPts val="1400"/>
              <a:buChar char="●"/>
            </a:pPr>
            <a:r>
              <a:rPr lang="en-US" sz="1900" dirty="0">
                <a:solidFill>
                  <a:schemeClr val="tx2">
                    <a:lumMod val="50000"/>
                    <a:lumOff val="50000"/>
                  </a:schemeClr>
                </a:solidFill>
              </a:rPr>
              <a:t>Define a BRUE.</a:t>
            </a:r>
          </a:p>
          <a:p>
            <a:pPr marL="241300" lvl="0" indent="-215900">
              <a:buClr>
                <a:schemeClr val="dk2"/>
              </a:buClr>
            </a:pPr>
            <a:r>
              <a:rPr lang="en-US" sz="1900" dirty="0">
                <a:solidFill>
                  <a:schemeClr val="tx2">
                    <a:lumMod val="50000"/>
                    <a:lumOff val="50000"/>
                  </a:schemeClr>
                </a:solidFill>
              </a:rPr>
              <a:t>List criteria for a low-risk BRUE.</a:t>
            </a:r>
          </a:p>
          <a:p>
            <a:pPr marL="241300" indent="-215900">
              <a:buClr>
                <a:schemeClr val="dk2"/>
              </a:buClr>
            </a:pPr>
            <a:r>
              <a:rPr lang="en-US" sz="1900" dirty="0"/>
              <a:t>Describe ED evaluation and management of low-risk and </a:t>
            </a:r>
            <a:r>
              <a:rPr lang="en-US" sz="1900" b="1" i="1" dirty="0"/>
              <a:t>not</a:t>
            </a:r>
            <a:r>
              <a:rPr lang="en-US" sz="1900" dirty="0"/>
              <a:t>-low-risk BRUE.</a:t>
            </a:r>
          </a:p>
          <a:p>
            <a:pPr marL="698500" lvl="1" indent="-215900">
              <a:buClr>
                <a:schemeClr val="dk2"/>
              </a:buClr>
            </a:pPr>
            <a:r>
              <a:rPr lang="en-US" sz="1200" u="sng" dirty="0"/>
              <a:t>Low-risk</a:t>
            </a:r>
            <a:r>
              <a:rPr lang="en-US" sz="1200" dirty="0"/>
              <a:t>: observed feed, educate, outpatient follow-up</a:t>
            </a:r>
          </a:p>
          <a:p>
            <a:pPr marL="698500" lvl="1" indent="-215900">
              <a:buClr>
                <a:schemeClr val="dk2"/>
              </a:buClr>
            </a:pPr>
            <a:r>
              <a:rPr lang="en-US" sz="1200" u="sng" dirty="0"/>
              <a:t>Not low-risk</a:t>
            </a:r>
            <a:r>
              <a:rPr lang="en-US" sz="1200" dirty="0"/>
              <a:t>: screen for NAT and work up if concerned, continuous pulse ox x 4h, ECG, RVP, Pertussis, </a:t>
            </a:r>
            <a:r>
              <a:rPr lang="en-US" sz="1200" dirty="0" err="1"/>
              <a:t>Hct</a:t>
            </a:r>
            <a:r>
              <a:rPr lang="en-US" sz="1200" dirty="0"/>
              <a:t>, bicarb or VBG, lactate, glucose, </a:t>
            </a:r>
            <a:r>
              <a:rPr lang="en-US" sz="1200" b="1" dirty="0"/>
              <a:t>admit for </a:t>
            </a:r>
            <a:r>
              <a:rPr lang="en-US" sz="1200" b="1" dirty="0" err="1"/>
              <a:t>obs</a:t>
            </a:r>
            <a:endParaRPr lang="en-US" sz="1200" b="1" dirty="0"/>
          </a:p>
        </p:txBody>
      </p:sp>
    </p:spTree>
    <p:extLst>
      <p:ext uri="{BB962C8B-B14F-4D97-AF65-F5344CB8AC3E}">
        <p14:creationId xmlns:p14="http://schemas.microsoft.com/office/powerpoint/2010/main" val="31824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a:spLocks noGrp="1"/>
          </p:cNvSpPr>
          <p:nvPr>
            <p:ph type="subTitle" idx="1"/>
          </p:nvPr>
        </p:nvSpPr>
        <p:spPr>
          <a:xfrm>
            <a:off x="721900" y="1162637"/>
            <a:ext cx="4923988" cy="30159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To streamline our evidence-based evaluation and management of infants presenting with BRUE, focusing on the history &amp; physical.</a:t>
            </a:r>
          </a:p>
        </p:txBody>
      </p:sp>
      <p:sp>
        <p:nvSpPr>
          <p:cNvPr id="2" name="Google Shape;372;p32">
            <a:extLst>
              <a:ext uri="{FF2B5EF4-FFF2-40B4-BE49-F238E27FC236}">
                <a16:creationId xmlns:a16="http://schemas.microsoft.com/office/drawing/2014/main" id="{4A40F339-7311-BCA0-B1C8-E327FBF37D25}"/>
              </a:ext>
            </a:extLst>
          </p:cNvPr>
          <p:cNvSpPr txBox="1">
            <a:spLocks/>
          </p:cNvSpPr>
          <p:nvPr/>
        </p:nvSpPr>
        <p:spPr>
          <a:xfrm>
            <a:off x="1198465" y="269676"/>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ril Fatface"/>
              <a:buNone/>
              <a:defRPr sz="18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9pPr>
          </a:lstStyle>
          <a:p>
            <a:r>
              <a:rPr lang="en-US" sz="4000" dirty="0"/>
              <a:t>Goal</a:t>
            </a:r>
            <a:endParaRPr lang="en-US" dirty="0"/>
          </a:p>
        </p:txBody>
      </p:sp>
    </p:spTree>
    <p:extLst>
      <p:ext uri="{BB962C8B-B14F-4D97-AF65-F5344CB8AC3E}">
        <p14:creationId xmlns:p14="http://schemas.microsoft.com/office/powerpoint/2010/main" val="175739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A </a:t>
            </a:r>
            <a:r>
              <a:rPr lang="en" sz="2100" b="1" dirty="0"/>
              <a:t>B</a:t>
            </a:r>
            <a:r>
              <a:rPr lang="en" sz="2100" dirty="0"/>
              <a:t>rief </a:t>
            </a:r>
            <a:r>
              <a:rPr lang="en" sz="2100" b="1" dirty="0"/>
              <a:t>R</a:t>
            </a:r>
            <a:r>
              <a:rPr lang="en" sz="2100" dirty="0"/>
              <a:t>esolved </a:t>
            </a:r>
            <a:r>
              <a:rPr lang="en" sz="2100" b="1" dirty="0"/>
              <a:t>U</a:t>
            </a:r>
            <a:r>
              <a:rPr lang="en" sz="2100" dirty="0"/>
              <a:t>nexplained </a:t>
            </a:r>
            <a:r>
              <a:rPr lang="en" sz="2100" b="1" dirty="0"/>
              <a:t>E</a:t>
            </a:r>
            <a:r>
              <a:rPr lang="en" sz="2100" dirty="0"/>
              <a:t>vent (BRUE) is a clinical diagnosis evident from your H&amp;P.</a:t>
            </a:r>
            <a:endParaRPr sz="2100" dirty="0"/>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Everything you need, you’ll get in 10 minutes.</a:t>
            </a:r>
            <a:endParaRPr dirty="0"/>
          </a:p>
        </p:txBody>
      </p:sp>
      <p:sp>
        <p:nvSpPr>
          <p:cNvPr id="445" name="Google Shape;445;p39"/>
          <p:cNvSpPr txBox="1">
            <a:spLocks noGrp="1"/>
          </p:cNvSpPr>
          <p:nvPr>
            <p:ph type="title" idx="4"/>
          </p:nvPr>
        </p:nvSpPr>
        <p:spPr>
          <a:xfrm>
            <a:off x="6087600" y="2566105"/>
            <a:ext cx="2336400" cy="213236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Don’t just do something, stand there! Low risk BRUE requires </a:t>
            </a:r>
            <a:r>
              <a:rPr lang="en" sz="2100" b="1" dirty="0"/>
              <a:t>NO </a:t>
            </a:r>
            <a:r>
              <a:rPr lang="en" sz="2100" dirty="0"/>
              <a:t>testing.</a:t>
            </a:r>
            <a:endParaRPr sz="21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43167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3" grpId="0"/>
      <p:bldP spid="4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65"/>
          <p:cNvSpPr txBox="1">
            <a:spLocks noGrp="1"/>
          </p:cNvSpPr>
          <p:nvPr>
            <p:ph type="ctrTitle"/>
          </p:nvPr>
        </p:nvSpPr>
        <p:spPr>
          <a:xfrm>
            <a:off x="2190285" y="1370865"/>
            <a:ext cx="4763330" cy="99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t>Thank you!</a:t>
            </a:r>
            <a:endParaRPr sz="6600" dirty="0"/>
          </a:p>
        </p:txBody>
      </p:sp>
      <p:sp>
        <p:nvSpPr>
          <p:cNvPr id="1003" name="Google Shape;1003;p65"/>
          <p:cNvSpPr txBox="1">
            <a:spLocks noGrp="1"/>
          </p:cNvSpPr>
          <p:nvPr>
            <p:ph type="subTitle" idx="2"/>
          </p:nvPr>
        </p:nvSpPr>
        <p:spPr>
          <a:xfrm>
            <a:off x="1706950" y="2571750"/>
            <a:ext cx="5730000" cy="40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d</a:t>
            </a:r>
            <a:r>
              <a:rPr lang="en" sz="2800" dirty="0" err="1"/>
              <a:t>ina.wallin@ucsf.edu</a:t>
            </a:r>
            <a:endParaRPr sz="2800" dirty="0"/>
          </a:p>
        </p:txBody>
      </p:sp>
    </p:spTree>
    <p:extLst>
      <p:ext uri="{BB962C8B-B14F-4D97-AF65-F5344CB8AC3E}">
        <p14:creationId xmlns:p14="http://schemas.microsoft.com/office/powerpoint/2010/main" val="921346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References</a:t>
            </a:r>
            <a:endParaRPr dirty="0"/>
          </a:p>
        </p:txBody>
      </p:sp>
      <p:sp>
        <p:nvSpPr>
          <p:cNvPr id="373" name="Google Shape;373;p32"/>
          <p:cNvSpPr txBox="1">
            <a:spLocks noGrp="1"/>
          </p:cNvSpPr>
          <p:nvPr>
            <p:ph type="body" idx="1"/>
          </p:nvPr>
        </p:nvSpPr>
        <p:spPr>
          <a:xfrm>
            <a:off x="244549" y="1017725"/>
            <a:ext cx="8569842" cy="3551150"/>
          </a:xfrm>
          <a:prstGeom prst="rect">
            <a:avLst/>
          </a:prstGeom>
        </p:spPr>
        <p:txBody>
          <a:bodyPr spcFirstLastPara="1" wrap="square" lIns="91425" tIns="91425" rIns="91425" bIns="91425" anchor="t" anchorCtr="0">
            <a:noAutofit/>
          </a:bodyPr>
          <a:lstStyle/>
          <a:p>
            <a:pPr marL="385763" indent="-385763">
              <a:buFont typeface="+mj-lt"/>
              <a:buAutoNum type="arabicPeriod"/>
            </a:pPr>
            <a:r>
              <a:rPr lang="en-US" sz="1100" dirty="0"/>
              <a:t>Ari A, </a:t>
            </a:r>
            <a:r>
              <a:rPr lang="en-US" sz="1100" dirty="0" err="1"/>
              <a:t>Atias</a:t>
            </a:r>
            <a:r>
              <a:rPr lang="en-US" sz="1100" dirty="0"/>
              <a:t> Y, Amir J. Long-Term Follow-Up of Infants After a Brief Resolved Unexplained Event-Related Hospitalization. </a:t>
            </a:r>
            <a:r>
              <a:rPr lang="en-US" sz="1100" i="1" dirty="0" err="1"/>
              <a:t>Pediatr</a:t>
            </a:r>
            <a:r>
              <a:rPr lang="en-US" sz="1100" i="1" dirty="0"/>
              <a:t> Emer Care.</a:t>
            </a:r>
            <a:r>
              <a:rPr lang="en-US" sz="1100" dirty="0"/>
              <a:t> 2019;35:765-768.</a:t>
            </a:r>
          </a:p>
          <a:p>
            <a:pPr marL="385763" indent="-385763">
              <a:buFont typeface="+mj-lt"/>
              <a:buAutoNum type="arabicPeriod"/>
            </a:pPr>
            <a:r>
              <a:rPr lang="en-US" sz="1100" dirty="0" err="1"/>
              <a:t>Bochner</a:t>
            </a:r>
            <a:r>
              <a:rPr lang="en-US" sz="1100" dirty="0"/>
              <a:t> R, </a:t>
            </a:r>
            <a:r>
              <a:rPr lang="en-US" sz="1100" dirty="0" err="1"/>
              <a:t>Tieder</a:t>
            </a:r>
            <a:r>
              <a:rPr lang="en-US" sz="1100" dirty="0"/>
              <a:t> JS, Sullivan E et al. Explanatory Diagnoses Following Hospitalization for a Brief Resolved Unexplained Event. </a:t>
            </a:r>
            <a:r>
              <a:rPr lang="en-US" sz="1100" i="1" dirty="0"/>
              <a:t>Pediatrics</a:t>
            </a:r>
            <a:r>
              <a:rPr lang="en-US" sz="1100" dirty="0"/>
              <a:t>. 2021;148(5):e2021052673.</a:t>
            </a:r>
          </a:p>
          <a:p>
            <a:pPr marL="385763" indent="-385763">
              <a:buFont typeface="+mj-lt"/>
              <a:buAutoNum type="arabicPeriod"/>
            </a:pPr>
            <a:r>
              <a:rPr lang="en-US" sz="1100" dirty="0"/>
              <a:t>Brand DA and </a:t>
            </a:r>
            <a:r>
              <a:rPr lang="en-US" sz="1100" dirty="0" err="1"/>
              <a:t>Fazzari</a:t>
            </a:r>
            <a:r>
              <a:rPr lang="en-US" sz="1100" dirty="0"/>
              <a:t> MJ. Risk of Death in Infants Who Have Experienced a Brief Resolved Unexplained Event: A Meta-Analysis. </a:t>
            </a:r>
            <a:r>
              <a:rPr lang="en-US" sz="1100" i="1" dirty="0"/>
              <a:t>J </a:t>
            </a:r>
            <a:r>
              <a:rPr lang="en-US" sz="1100" i="1" dirty="0" err="1"/>
              <a:t>Pediatr</a:t>
            </a:r>
            <a:r>
              <a:rPr lang="en-US" sz="1100" dirty="0"/>
              <a:t>. 2018;197:63-67.</a:t>
            </a:r>
          </a:p>
          <a:p>
            <a:pPr marL="385763" indent="-385763">
              <a:buFont typeface="+mj-lt"/>
              <a:buAutoNum type="arabicPeriod"/>
            </a:pPr>
            <a:r>
              <a:rPr lang="en-US" sz="1100" dirty="0" err="1"/>
              <a:t>DeLaroche</a:t>
            </a:r>
            <a:r>
              <a:rPr lang="en-US" sz="1100" dirty="0"/>
              <a:t> AM, Haddad R, Farooqi A et al. Outcome Prediction of Higher-Risk Brief Resolved Unexplained Events. </a:t>
            </a:r>
            <a:r>
              <a:rPr lang="en-US" sz="1100" i="1" dirty="0"/>
              <a:t>Hosp. </a:t>
            </a:r>
            <a:r>
              <a:rPr lang="en-US" sz="1100" i="1" dirty="0" err="1"/>
              <a:t>Pediatr</a:t>
            </a:r>
            <a:r>
              <a:rPr lang="en-US" sz="1100" i="1" dirty="0"/>
              <a:t>.</a:t>
            </a:r>
            <a:r>
              <a:rPr lang="en-US" sz="1100" dirty="0"/>
              <a:t> 2020;10(4):303-310.</a:t>
            </a:r>
          </a:p>
          <a:p>
            <a:pPr marL="385763" indent="-385763">
              <a:buFont typeface="+mj-lt"/>
              <a:buAutoNum type="arabicPeriod"/>
            </a:pPr>
            <a:r>
              <a:rPr lang="en-US" sz="1100" dirty="0"/>
              <a:t>McFarlin A. What to Do When Babies Turn Blue: Beyond the Basic Brief Resolved Unexplained Event. </a:t>
            </a:r>
            <a:r>
              <a:rPr lang="en-US" sz="1100" i="1" dirty="0" err="1"/>
              <a:t>Emerg</a:t>
            </a:r>
            <a:r>
              <a:rPr lang="en-US" sz="1100" i="1" dirty="0"/>
              <a:t> Med Clin N Am.</a:t>
            </a:r>
            <a:r>
              <a:rPr lang="en-US" sz="1100" dirty="0"/>
              <a:t> 2018:36:335-347.</a:t>
            </a:r>
          </a:p>
          <a:p>
            <a:pPr marL="385763" indent="-385763">
              <a:buFont typeface="+mj-lt"/>
              <a:buAutoNum type="arabicPeriod"/>
            </a:pPr>
            <a:r>
              <a:rPr lang="en-US" sz="1100" dirty="0"/>
              <a:t>Merritt JL, </a:t>
            </a:r>
            <a:r>
              <a:rPr lang="en-US" sz="1100" dirty="0" err="1"/>
              <a:t>Quinonez</a:t>
            </a:r>
            <a:r>
              <a:rPr lang="en-US" sz="1100" dirty="0"/>
              <a:t> RA, </a:t>
            </a:r>
            <a:r>
              <a:rPr lang="en-US" sz="1100" dirty="0" err="1"/>
              <a:t>Bonkowsky</a:t>
            </a:r>
            <a:r>
              <a:rPr lang="en-US" sz="1100" dirty="0"/>
              <a:t> JL et al. A Framework for the Evaluation of the Higher-Risk Infant After a Brief Resolved Unexplained Event. </a:t>
            </a:r>
            <a:r>
              <a:rPr lang="en-US" sz="1100" i="1" dirty="0"/>
              <a:t>Pediatrics</a:t>
            </a:r>
            <a:r>
              <a:rPr lang="en-US" sz="1100" dirty="0"/>
              <a:t>. 2019;144(2):e20184101.</a:t>
            </a:r>
          </a:p>
          <a:p>
            <a:pPr marL="385763" indent="-385763">
              <a:buFont typeface="+mj-lt"/>
              <a:buAutoNum type="arabicPeriod"/>
            </a:pPr>
            <a:r>
              <a:rPr lang="en-US" sz="1100" dirty="0"/>
              <a:t>Nama N, Hall M, Neuman M, et al. Risk Prediction After a Brief Resolved Unexplained Event. </a:t>
            </a:r>
            <a:r>
              <a:rPr lang="en-US" sz="1100" i="1" dirty="0"/>
              <a:t>Hosp </a:t>
            </a:r>
            <a:r>
              <a:rPr lang="en-US" sz="1100" i="1" dirty="0" err="1"/>
              <a:t>Pediatr</a:t>
            </a:r>
            <a:r>
              <a:rPr lang="en-US" sz="1100" dirty="0"/>
              <a:t>. 2022;12(9):772-785. doi:10.1542/hpeds.2022-006637.</a:t>
            </a:r>
          </a:p>
          <a:p>
            <a:pPr marL="385763" indent="-385763">
              <a:buFont typeface="+mj-lt"/>
              <a:buAutoNum type="arabicPeriod"/>
            </a:pPr>
            <a:r>
              <a:rPr lang="en-US" sz="1100" dirty="0" err="1"/>
              <a:t>Tieder</a:t>
            </a:r>
            <a:r>
              <a:rPr lang="en-US" sz="1100" dirty="0"/>
              <a:t> JS, </a:t>
            </a:r>
            <a:r>
              <a:rPr lang="en-US" sz="1100" dirty="0" err="1"/>
              <a:t>Bonkowsky</a:t>
            </a:r>
            <a:r>
              <a:rPr lang="en-US" sz="1100" dirty="0"/>
              <a:t> JL, Etzel RA et al. Brief Resolved Unexplained Events (Formerly Apparent Life-Threatening Events) and Evaluation of Lower-Risk Infants. </a:t>
            </a:r>
            <a:r>
              <a:rPr lang="en-US" sz="1100" i="1" dirty="0"/>
              <a:t>Pediatrics</a:t>
            </a:r>
            <a:r>
              <a:rPr lang="en-US" sz="1100" dirty="0"/>
              <a:t>. 2016;137(5):e20160590.</a:t>
            </a:r>
          </a:p>
          <a:p>
            <a:pPr marL="385763" indent="-385763">
              <a:buFont typeface="+mj-lt"/>
              <a:buAutoNum type="arabicPeriod"/>
            </a:pPr>
            <a:r>
              <a:rPr lang="en-US" sz="1100" dirty="0" err="1"/>
              <a:t>Tieder</a:t>
            </a:r>
            <a:r>
              <a:rPr lang="en-US" sz="1100" dirty="0"/>
              <a:t> JS, Sullivan E, </a:t>
            </a:r>
            <a:r>
              <a:rPr lang="en-US" sz="1100" dirty="0" err="1"/>
              <a:t>Stephans</a:t>
            </a:r>
            <a:r>
              <a:rPr lang="en-US" sz="1100" dirty="0"/>
              <a:t> A et al. Risk Factors and Outcomes After a Brief Resolved Unexplained Event: A Multicenter Study. </a:t>
            </a:r>
            <a:r>
              <a:rPr lang="en-US" sz="1100" i="1" dirty="0"/>
              <a:t>Pediatrics. </a:t>
            </a:r>
            <a:r>
              <a:rPr lang="en-US" sz="1100" dirty="0"/>
              <a:t>2021;148(1):e2020036095.</a:t>
            </a:r>
          </a:p>
        </p:txBody>
      </p:sp>
    </p:spTree>
    <p:extLst>
      <p:ext uri="{BB962C8B-B14F-4D97-AF65-F5344CB8AC3E}">
        <p14:creationId xmlns:p14="http://schemas.microsoft.com/office/powerpoint/2010/main" val="1900903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A </a:t>
            </a:r>
            <a:r>
              <a:rPr lang="en" sz="2100" b="1" dirty="0"/>
              <a:t>B</a:t>
            </a:r>
            <a:r>
              <a:rPr lang="en" sz="2100" dirty="0"/>
              <a:t>rief </a:t>
            </a:r>
            <a:r>
              <a:rPr lang="en" sz="2100" b="1" dirty="0"/>
              <a:t>R</a:t>
            </a:r>
            <a:r>
              <a:rPr lang="en" sz="2100" dirty="0"/>
              <a:t>esolved </a:t>
            </a:r>
            <a:r>
              <a:rPr lang="en" sz="2100" b="1" dirty="0"/>
              <a:t>U</a:t>
            </a:r>
            <a:r>
              <a:rPr lang="en" sz="2100" dirty="0"/>
              <a:t>nexplained </a:t>
            </a:r>
            <a:r>
              <a:rPr lang="en" sz="2100" b="1" dirty="0"/>
              <a:t>E</a:t>
            </a:r>
            <a:r>
              <a:rPr lang="en" sz="2100" dirty="0"/>
              <a:t>vent (BRUE) is a clinical diagnosis evident from your H&amp;P.</a:t>
            </a:r>
            <a:endParaRPr sz="2100" dirty="0"/>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Everything you need, you’ll get in 10 minutes.</a:t>
            </a:r>
            <a:endParaRPr dirty="0"/>
          </a:p>
        </p:txBody>
      </p:sp>
      <p:sp>
        <p:nvSpPr>
          <p:cNvPr id="445" name="Google Shape;445;p39"/>
          <p:cNvSpPr txBox="1">
            <a:spLocks noGrp="1"/>
          </p:cNvSpPr>
          <p:nvPr>
            <p:ph type="title" idx="4"/>
          </p:nvPr>
        </p:nvSpPr>
        <p:spPr>
          <a:xfrm>
            <a:off x="6087600" y="2566105"/>
            <a:ext cx="2336400" cy="213236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Don’t just do something, stand there! Low risk BRUE requires </a:t>
            </a:r>
            <a:r>
              <a:rPr lang="en" sz="2100" b="1" dirty="0"/>
              <a:t>NO </a:t>
            </a:r>
            <a:r>
              <a:rPr lang="en" sz="2100" dirty="0"/>
              <a:t>testing.</a:t>
            </a:r>
            <a:endParaRPr sz="21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31593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3" grpId="0"/>
      <p:bldP spid="4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a:spLocks noGrp="1"/>
          </p:cNvSpPr>
          <p:nvPr>
            <p:ph type="subTitle" idx="1"/>
          </p:nvPr>
        </p:nvSpPr>
        <p:spPr>
          <a:xfrm>
            <a:off x="721900" y="1162637"/>
            <a:ext cx="4923988" cy="30159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To streamline our evidence-based evaluation and management of infants presenting with BRUE, focusing on the history &amp; physical.</a:t>
            </a:r>
          </a:p>
        </p:txBody>
      </p:sp>
      <p:sp>
        <p:nvSpPr>
          <p:cNvPr id="2" name="Google Shape;372;p32">
            <a:extLst>
              <a:ext uri="{FF2B5EF4-FFF2-40B4-BE49-F238E27FC236}">
                <a16:creationId xmlns:a16="http://schemas.microsoft.com/office/drawing/2014/main" id="{4A40F339-7311-BCA0-B1C8-E327FBF37D25}"/>
              </a:ext>
            </a:extLst>
          </p:cNvPr>
          <p:cNvSpPr txBox="1">
            <a:spLocks/>
          </p:cNvSpPr>
          <p:nvPr/>
        </p:nvSpPr>
        <p:spPr>
          <a:xfrm>
            <a:off x="1198465" y="269676"/>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ril Fatface"/>
              <a:buNone/>
              <a:defRPr sz="18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9pPr>
          </a:lstStyle>
          <a:p>
            <a:r>
              <a:rPr lang="en-US" sz="4000" dirty="0"/>
              <a:t>Goal</a:t>
            </a:r>
            <a:endParaRPr lang="en-US" dirty="0"/>
          </a:p>
        </p:txBody>
      </p:sp>
    </p:spTree>
    <p:extLst>
      <p:ext uri="{BB962C8B-B14F-4D97-AF65-F5344CB8AC3E}">
        <p14:creationId xmlns:p14="http://schemas.microsoft.com/office/powerpoint/2010/main" val="282577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376050" y="64417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3376050" y="1424763"/>
            <a:ext cx="4768490" cy="3074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2100" dirty="0"/>
              <a:t>After attending this session, learners will be able to:</a:t>
            </a:r>
            <a:br>
              <a:rPr lang="en" sz="2100" dirty="0"/>
            </a:br>
            <a:endParaRPr sz="2100" dirty="0"/>
          </a:p>
          <a:p>
            <a:pPr marL="241300" lvl="0" indent="-215900" algn="l" rtl="0">
              <a:spcBef>
                <a:spcPts val="0"/>
              </a:spcBef>
              <a:spcAft>
                <a:spcPts val="0"/>
              </a:spcAft>
              <a:buClr>
                <a:schemeClr val="dk2"/>
              </a:buClr>
              <a:buSzPts val="1400"/>
              <a:buChar char="●"/>
            </a:pPr>
            <a:r>
              <a:rPr lang="en-US" sz="2100" dirty="0"/>
              <a:t>Define a BRUE.</a:t>
            </a:r>
          </a:p>
          <a:p>
            <a:pPr marL="241300" lvl="0" indent="-215900" algn="l" rtl="0">
              <a:spcBef>
                <a:spcPts val="0"/>
              </a:spcBef>
              <a:spcAft>
                <a:spcPts val="0"/>
              </a:spcAft>
              <a:buClr>
                <a:schemeClr val="dk2"/>
              </a:buClr>
              <a:buSzPts val="1400"/>
              <a:buChar char="●"/>
            </a:pPr>
            <a:r>
              <a:rPr lang="en-US" sz="2100" dirty="0"/>
              <a:t>List criteria for a low-risk BRUE.</a:t>
            </a:r>
          </a:p>
          <a:p>
            <a:pPr marL="241300" lvl="0" indent="-215900" algn="l" rtl="0">
              <a:spcBef>
                <a:spcPts val="0"/>
              </a:spcBef>
              <a:spcAft>
                <a:spcPts val="0"/>
              </a:spcAft>
              <a:buClr>
                <a:schemeClr val="dk2"/>
              </a:buClr>
              <a:buSzPts val="1400"/>
              <a:buChar char="●"/>
            </a:pPr>
            <a:r>
              <a:rPr lang="en-US" sz="2100" dirty="0"/>
              <a:t>Describe ED evaluation and management of low-risk and </a:t>
            </a:r>
            <a:r>
              <a:rPr lang="en-US" sz="2100" b="1" i="1" dirty="0"/>
              <a:t>not</a:t>
            </a:r>
            <a:r>
              <a:rPr lang="en-US" sz="2100" dirty="0"/>
              <a:t>-low-risk BRUE.</a:t>
            </a:r>
            <a:endParaRPr sz="2100" dirty="0"/>
          </a:p>
        </p:txBody>
      </p:sp>
    </p:spTree>
    <p:extLst>
      <p:ext uri="{BB962C8B-B14F-4D97-AF65-F5344CB8AC3E}">
        <p14:creationId xmlns:p14="http://schemas.microsoft.com/office/powerpoint/2010/main" val="250541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A </a:t>
            </a:r>
            <a:r>
              <a:rPr lang="en" sz="2100" b="1" dirty="0"/>
              <a:t>B</a:t>
            </a:r>
            <a:r>
              <a:rPr lang="en" sz="2100" dirty="0"/>
              <a:t>rief </a:t>
            </a:r>
            <a:r>
              <a:rPr lang="en" sz="2100" b="1" dirty="0"/>
              <a:t>R</a:t>
            </a:r>
            <a:r>
              <a:rPr lang="en" sz="2100" dirty="0"/>
              <a:t>esolved </a:t>
            </a:r>
            <a:r>
              <a:rPr lang="en" sz="2100" b="1" dirty="0"/>
              <a:t>U</a:t>
            </a:r>
            <a:r>
              <a:rPr lang="en" sz="2100" dirty="0"/>
              <a:t>nexplained </a:t>
            </a:r>
            <a:r>
              <a:rPr lang="en" sz="2100" b="1" dirty="0"/>
              <a:t>E</a:t>
            </a:r>
            <a:r>
              <a:rPr lang="en" sz="2100" dirty="0"/>
              <a:t>vent (BRUE) is a clinical diagnosis evident from your H&amp;P.</a:t>
            </a:r>
            <a:endParaRPr sz="2100" dirty="0"/>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Everything you need, you’ll get in 10 minutes.</a:t>
            </a:r>
            <a:endParaRPr dirty="0"/>
          </a:p>
        </p:txBody>
      </p:sp>
      <p:sp>
        <p:nvSpPr>
          <p:cNvPr id="445" name="Google Shape;445;p39"/>
          <p:cNvSpPr txBox="1">
            <a:spLocks noGrp="1"/>
          </p:cNvSpPr>
          <p:nvPr>
            <p:ph type="title" idx="4"/>
          </p:nvPr>
        </p:nvSpPr>
        <p:spPr>
          <a:xfrm>
            <a:off x="6087600" y="2566105"/>
            <a:ext cx="2336400" cy="213236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Don’t just do something, stand there! Low risk BRUE requires </a:t>
            </a:r>
            <a:r>
              <a:rPr lang="en" sz="2100" b="1" dirty="0"/>
              <a:t>NO </a:t>
            </a:r>
            <a:r>
              <a:rPr lang="en" sz="2100" dirty="0"/>
              <a:t>testing.</a:t>
            </a:r>
            <a:endParaRPr sz="21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69078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BRUE</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2400" b="1" dirty="0"/>
              <a:t>B</a:t>
            </a:r>
            <a:r>
              <a:rPr lang="en-US" sz="2400" dirty="0"/>
              <a:t>rief, </a:t>
            </a:r>
            <a:r>
              <a:rPr lang="en-US" sz="2400" b="1" dirty="0"/>
              <a:t>R</a:t>
            </a:r>
            <a:r>
              <a:rPr lang="en-US" sz="2400" dirty="0"/>
              <a:t>esolved, </a:t>
            </a:r>
            <a:r>
              <a:rPr lang="en-US" sz="2400" b="1" dirty="0"/>
              <a:t>U</a:t>
            </a:r>
            <a:r>
              <a:rPr lang="en-US" sz="2400" dirty="0"/>
              <a:t>nexplained </a:t>
            </a:r>
            <a:r>
              <a:rPr lang="en-US" sz="2400" b="1" dirty="0"/>
              <a:t>E</a:t>
            </a:r>
            <a:r>
              <a:rPr lang="en-US" sz="2400" dirty="0"/>
              <a:t>vent</a:t>
            </a:r>
          </a:p>
          <a:p>
            <a:pPr marL="171450" indent="-171450"/>
            <a:r>
              <a:rPr lang="en-US" sz="2400" dirty="0"/>
              <a:t>Event occurring in an infant younger than 1 year:</a:t>
            </a:r>
          </a:p>
          <a:p>
            <a:pPr marL="628650" lvl="1" indent="-171450"/>
            <a:r>
              <a:rPr lang="en-US" sz="2000" dirty="0"/>
              <a:t>Sudden, brief, resolved episode of ≥ 1 of the following:</a:t>
            </a:r>
          </a:p>
          <a:p>
            <a:pPr marL="1085850" lvl="2" indent="-171450"/>
            <a:r>
              <a:rPr lang="en-US" sz="1800" dirty="0"/>
              <a:t>Central cyanosis or pallor</a:t>
            </a:r>
          </a:p>
          <a:p>
            <a:pPr marL="1085850" lvl="2" indent="-171450"/>
            <a:r>
              <a:rPr lang="en-US" sz="1800" dirty="0"/>
              <a:t>Absent, decreased, or irregular breathing</a:t>
            </a:r>
          </a:p>
          <a:p>
            <a:pPr marL="1085850" lvl="2" indent="-171450"/>
            <a:r>
              <a:rPr lang="en-US" sz="1800" dirty="0"/>
              <a:t>Marked change in tone</a:t>
            </a:r>
          </a:p>
          <a:p>
            <a:pPr marL="1085850" lvl="2" indent="-171450"/>
            <a:r>
              <a:rPr lang="en-US" sz="1800" dirty="0"/>
              <a:t>Altered level of responsiveness</a:t>
            </a:r>
          </a:p>
          <a:p>
            <a:pPr marL="171450" indent="-171450"/>
            <a:endParaRPr lang="en-US" dirty="0"/>
          </a:p>
          <a:p>
            <a:pPr marL="171450" indent="-171450"/>
            <a:endParaRPr sz="1100" dirty="0"/>
          </a:p>
        </p:txBody>
      </p:sp>
    </p:spTree>
    <p:extLst>
      <p:ext uri="{BB962C8B-B14F-4D97-AF65-F5344CB8AC3E}">
        <p14:creationId xmlns:p14="http://schemas.microsoft.com/office/powerpoint/2010/main" val="17267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Pop quiz!</a:t>
            </a:r>
            <a:endParaRPr sz="4000" dirty="0"/>
          </a:p>
        </p:txBody>
      </p:sp>
      <p:sp>
        <p:nvSpPr>
          <p:cNvPr id="441" name="Google Shape;441;p39"/>
          <p:cNvSpPr txBox="1">
            <a:spLocks noGrp="1"/>
          </p:cNvSpPr>
          <p:nvPr>
            <p:ph type="title"/>
          </p:nvPr>
        </p:nvSpPr>
        <p:spPr>
          <a:xfrm>
            <a:off x="720000" y="2566105"/>
            <a:ext cx="2336400" cy="3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Brief: how brief?</a:t>
            </a:r>
            <a:endParaRPr sz="2100" dirty="0"/>
          </a:p>
        </p:txBody>
      </p:sp>
      <p:sp>
        <p:nvSpPr>
          <p:cNvPr id="442" name="Google Shape;442;p39"/>
          <p:cNvSpPr txBox="1">
            <a:spLocks noGrp="1"/>
          </p:cNvSpPr>
          <p:nvPr>
            <p:ph type="subTitle" idx="1"/>
          </p:nvPr>
        </p:nvSpPr>
        <p:spPr>
          <a:xfrm>
            <a:off x="720000" y="2990723"/>
            <a:ext cx="2336400" cy="17077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Less than one minute</a:t>
            </a:r>
            <a:endParaRPr sz="2000" dirty="0"/>
          </a:p>
        </p:txBody>
      </p:sp>
      <p:sp>
        <p:nvSpPr>
          <p:cNvPr id="443" name="Google Shape;443;p39"/>
          <p:cNvSpPr txBox="1">
            <a:spLocks noGrp="1"/>
          </p:cNvSpPr>
          <p:nvPr>
            <p:ph type="title" idx="2"/>
          </p:nvPr>
        </p:nvSpPr>
        <p:spPr>
          <a:xfrm>
            <a:off x="3403800" y="2566105"/>
            <a:ext cx="2336400" cy="3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How old of child?</a:t>
            </a:r>
            <a:endParaRPr sz="2100" dirty="0"/>
          </a:p>
        </p:txBody>
      </p:sp>
      <p:sp>
        <p:nvSpPr>
          <p:cNvPr id="444" name="Google Shape;444;p39"/>
          <p:cNvSpPr txBox="1">
            <a:spLocks noGrp="1"/>
          </p:cNvSpPr>
          <p:nvPr>
            <p:ph type="subTitle" idx="3"/>
          </p:nvPr>
        </p:nvSpPr>
        <p:spPr>
          <a:xfrm>
            <a:off x="3403800" y="2990724"/>
            <a:ext cx="2336400" cy="17077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Younger than one year</a:t>
            </a:r>
          </a:p>
        </p:txBody>
      </p:sp>
      <p:sp>
        <p:nvSpPr>
          <p:cNvPr id="445" name="Google Shape;445;p39"/>
          <p:cNvSpPr txBox="1">
            <a:spLocks noGrp="1"/>
          </p:cNvSpPr>
          <p:nvPr>
            <p:ph type="title" idx="4"/>
          </p:nvPr>
        </p:nvSpPr>
        <p:spPr>
          <a:xfrm>
            <a:off x="6087600" y="2566104"/>
            <a:ext cx="2336400" cy="66619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Need ≥ 1 of the following criteria:</a:t>
            </a:r>
            <a:endParaRPr sz="2000" dirty="0"/>
          </a:p>
        </p:txBody>
      </p:sp>
      <p:sp>
        <p:nvSpPr>
          <p:cNvPr id="446" name="Google Shape;446;p39"/>
          <p:cNvSpPr txBox="1">
            <a:spLocks noGrp="1"/>
          </p:cNvSpPr>
          <p:nvPr>
            <p:ph type="subTitle" idx="5"/>
          </p:nvPr>
        </p:nvSpPr>
        <p:spPr>
          <a:xfrm>
            <a:off x="5932967" y="3323679"/>
            <a:ext cx="3211033" cy="1573619"/>
          </a:xfrm>
          <a:prstGeom prst="rect">
            <a:avLst/>
          </a:prstGeom>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en-US" sz="1600" dirty="0"/>
              <a:t>Central cyanosis or pallor</a:t>
            </a:r>
          </a:p>
          <a:p>
            <a:pPr marL="285750" lvl="0" indent="-285750" algn="l" rtl="0">
              <a:spcBef>
                <a:spcPts val="0"/>
              </a:spcBef>
              <a:spcAft>
                <a:spcPts val="0"/>
              </a:spcAft>
              <a:buFont typeface="Arial" panose="020B0604020202020204" pitchFamily="34" charset="0"/>
              <a:buChar char="•"/>
            </a:pPr>
            <a:r>
              <a:rPr lang="en-US" sz="1600" dirty="0"/>
              <a:t>Absent, decreased, or irregular breathing</a:t>
            </a:r>
          </a:p>
          <a:p>
            <a:pPr marL="285750" lvl="0" indent="-285750" algn="l" rtl="0">
              <a:spcBef>
                <a:spcPts val="0"/>
              </a:spcBef>
              <a:spcAft>
                <a:spcPts val="0"/>
              </a:spcAft>
              <a:buFont typeface="Arial" panose="020B0604020202020204" pitchFamily="34" charset="0"/>
              <a:buChar char="•"/>
            </a:pPr>
            <a:r>
              <a:rPr lang="en-US" sz="1600" dirty="0"/>
              <a:t>Marked change in tone</a:t>
            </a:r>
          </a:p>
          <a:p>
            <a:pPr marL="285750" lvl="0" indent="-285750" algn="l" rtl="0">
              <a:spcBef>
                <a:spcPts val="0"/>
              </a:spcBef>
              <a:spcAft>
                <a:spcPts val="0"/>
              </a:spcAft>
              <a:buFont typeface="Arial" panose="020B0604020202020204" pitchFamily="34" charset="0"/>
              <a:buChar char="•"/>
            </a:pPr>
            <a:r>
              <a:rPr lang="en-US" sz="1600" dirty="0"/>
              <a:t>Altered level of responsiveness</a:t>
            </a:r>
            <a:endParaRPr sz="16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44830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2" grpId="0" build="p"/>
      <p:bldP spid="443" grpId="0"/>
      <p:bldP spid="444" grpId="0" build="p"/>
      <p:bldP spid="445" grpId="0"/>
    </p:bldLst>
  </p:timing>
</p:sld>
</file>

<file path=ppt/theme/theme1.xml><?xml version="1.0" encoding="utf-8"?>
<a:theme xmlns:a="http://schemas.openxmlformats.org/drawingml/2006/main" name="International Day of the Tropics by Slidesgo">
  <a:themeElements>
    <a:clrScheme name="Simple Light">
      <a:dk1>
        <a:srgbClr val="005534"/>
      </a:dk1>
      <a:lt1>
        <a:srgbClr val="F2F2E8"/>
      </a:lt1>
      <a:dk2>
        <a:srgbClr val="7F0101"/>
      </a:dk2>
      <a:lt2>
        <a:srgbClr val="1F1F1F"/>
      </a:lt2>
      <a:accent1>
        <a:srgbClr val="FFFFFF"/>
      </a:accent1>
      <a:accent2>
        <a:srgbClr val="FFFFFF"/>
      </a:accent2>
      <a:accent3>
        <a:srgbClr val="FFFFFF"/>
      </a:accent3>
      <a:accent4>
        <a:srgbClr val="FFFFFF"/>
      </a:accent4>
      <a:accent5>
        <a:srgbClr val="FFFFFF"/>
      </a:accent5>
      <a:accent6>
        <a:srgbClr val="FFFFFF"/>
      </a:accent6>
      <a:hlink>
        <a:srgbClr val="9D34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11409</TotalTime>
  <Words>3402</Words>
  <Application>Microsoft Macintosh PowerPoint</Application>
  <PresentationFormat>On-screen Show (16:9)</PresentationFormat>
  <Paragraphs>262</Paragraphs>
  <Slides>39</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Abril Fatface</vt:lpstr>
      <vt:lpstr>Wingdings</vt:lpstr>
      <vt:lpstr>Chivo</vt:lpstr>
      <vt:lpstr>Arial</vt:lpstr>
      <vt:lpstr>International Day of the Tropics by Slidesgo</vt:lpstr>
      <vt:lpstr>Becoming a BRUE-master: Brief Resolved Unexplained Event demystified</vt:lpstr>
      <vt:lpstr>Cases</vt:lpstr>
      <vt:lpstr>No commercial or financial interests to disclose.</vt:lpstr>
      <vt:lpstr>Take-aways</vt:lpstr>
      <vt:lpstr>PowerPoint Presentation</vt:lpstr>
      <vt:lpstr>Objectives</vt:lpstr>
      <vt:lpstr>Take-aways</vt:lpstr>
      <vt:lpstr>BRUE</vt:lpstr>
      <vt:lpstr>Pop quiz!</vt:lpstr>
      <vt:lpstr>Ddx of event</vt:lpstr>
      <vt:lpstr>History</vt:lpstr>
      <vt:lpstr>Physical exam</vt:lpstr>
      <vt:lpstr>Take-aways</vt:lpstr>
      <vt:lpstr>Risk stratification!</vt:lpstr>
      <vt:lpstr>Low-risk criteria</vt:lpstr>
      <vt:lpstr>PowerPoint Presentation</vt:lpstr>
      <vt:lpstr>Low-risk eval</vt:lpstr>
      <vt:lpstr>Low-risk management</vt:lpstr>
      <vt:lpstr>PowerPoint Presentation</vt:lpstr>
      <vt:lpstr>PowerPoint Presentation</vt:lpstr>
      <vt:lpstr>Take-aways</vt:lpstr>
      <vt:lpstr>Not  low-risk management</vt:lpstr>
      <vt:lpstr>Not low-risk</vt:lpstr>
      <vt:lpstr>Ddx of event</vt:lpstr>
      <vt:lpstr>Outcomes</vt:lpstr>
      <vt:lpstr>Prognosis</vt:lpstr>
      <vt:lpstr>A baby walks into an ED…</vt:lpstr>
      <vt:lpstr>PowerPoint Presentation</vt:lpstr>
      <vt:lpstr>PowerPoint Presentation</vt:lpstr>
      <vt:lpstr>Pop quiz!</vt:lpstr>
      <vt:lpstr>How to mess it up:</vt:lpstr>
      <vt:lpstr>Cases</vt:lpstr>
      <vt:lpstr>Objectives</vt:lpstr>
      <vt:lpstr>Objectives</vt:lpstr>
      <vt:lpstr>Objectives</vt:lpstr>
      <vt:lpstr>PowerPoint Presentation</vt:lpstr>
      <vt:lpstr>Take-aways</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Challenging Pediatric Respiratory Cases</dc:title>
  <cp:lastModifiedBy>Wallin, Dina</cp:lastModifiedBy>
  <cp:revision>11</cp:revision>
  <dcterms:modified xsi:type="dcterms:W3CDTF">2024-01-29T18:29:54Z</dcterms:modified>
</cp:coreProperties>
</file>