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9" r:id="rId1"/>
  </p:sldMasterIdLst>
  <p:notesMasterIdLst>
    <p:notesMasterId r:id="rId69"/>
  </p:notesMasterIdLst>
  <p:handoutMasterIdLst>
    <p:handoutMasterId r:id="rId70"/>
  </p:handoutMasterIdLst>
  <p:sldIdLst>
    <p:sldId id="256" r:id="rId2"/>
    <p:sldId id="258" r:id="rId3"/>
    <p:sldId id="519" r:id="rId4"/>
    <p:sldId id="520" r:id="rId5"/>
    <p:sldId id="521" r:id="rId6"/>
    <p:sldId id="522" r:id="rId7"/>
    <p:sldId id="526" r:id="rId8"/>
    <p:sldId id="523" r:id="rId9"/>
    <p:sldId id="524" r:id="rId10"/>
    <p:sldId id="525" r:id="rId11"/>
    <p:sldId id="518" r:id="rId12"/>
    <p:sldId id="527" r:id="rId13"/>
    <p:sldId id="357" r:id="rId14"/>
    <p:sldId id="271" r:id="rId15"/>
    <p:sldId id="274" r:id="rId16"/>
    <p:sldId id="275" r:id="rId17"/>
    <p:sldId id="277" r:id="rId18"/>
    <p:sldId id="278" r:id="rId19"/>
    <p:sldId id="279" r:id="rId20"/>
    <p:sldId id="312" r:id="rId21"/>
    <p:sldId id="484" r:id="rId22"/>
    <p:sldId id="503" r:id="rId23"/>
    <p:sldId id="314" r:id="rId24"/>
    <p:sldId id="313" r:id="rId25"/>
    <p:sldId id="322" r:id="rId26"/>
    <p:sldId id="540" r:id="rId27"/>
    <p:sldId id="543" r:id="rId28"/>
    <p:sldId id="330" r:id="rId29"/>
    <p:sldId id="470" r:id="rId30"/>
    <p:sldId id="331" r:id="rId31"/>
    <p:sldId id="332" r:id="rId32"/>
    <p:sldId id="333" r:id="rId33"/>
    <p:sldId id="472" r:id="rId34"/>
    <p:sldId id="548" r:id="rId35"/>
    <p:sldId id="477" r:id="rId36"/>
    <p:sldId id="334" r:id="rId37"/>
    <p:sldId id="335" r:id="rId38"/>
    <p:sldId id="345" r:id="rId39"/>
    <p:sldId id="338" r:id="rId40"/>
    <p:sldId id="339" r:id="rId41"/>
    <p:sldId id="340" r:id="rId42"/>
    <p:sldId id="341" r:id="rId43"/>
    <p:sldId id="337" r:id="rId44"/>
    <p:sldId id="473" r:id="rId45"/>
    <p:sldId id="508" r:id="rId46"/>
    <p:sldId id="541" r:id="rId47"/>
    <p:sldId id="534" r:id="rId48"/>
    <p:sldId id="533" r:id="rId49"/>
    <p:sldId id="474" r:id="rId50"/>
    <p:sldId id="342" r:id="rId51"/>
    <p:sldId id="344" r:id="rId52"/>
    <p:sldId id="346" r:id="rId53"/>
    <p:sldId id="347" r:id="rId54"/>
    <p:sldId id="348" r:id="rId55"/>
    <p:sldId id="349" r:id="rId56"/>
    <p:sldId id="350" r:id="rId57"/>
    <p:sldId id="351" r:id="rId58"/>
    <p:sldId id="352" r:id="rId59"/>
    <p:sldId id="353" r:id="rId60"/>
    <p:sldId id="354" r:id="rId61"/>
    <p:sldId id="355" r:id="rId62"/>
    <p:sldId id="356" r:id="rId63"/>
    <p:sldId id="475" r:id="rId64"/>
    <p:sldId id="476" r:id="rId65"/>
    <p:sldId id="542" r:id="rId66"/>
    <p:sldId id="546" r:id="rId67"/>
    <p:sldId id="426" r:id="rId6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6"/>
  </p:normalViewPr>
  <p:slideViewPr>
    <p:cSldViewPr>
      <p:cViewPr varScale="1">
        <p:scale>
          <a:sx n="105" d="100"/>
          <a:sy n="105" d="100"/>
        </p:scale>
        <p:origin x="184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3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F520E3-92A4-B049-F994-3653582380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7DCB16-BC9B-364F-E620-56155274B4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E1D0626F-9C85-EA4C-A307-509D711D2CD9}" type="datetimeFigureOut">
              <a:rPr lang="en-US"/>
              <a:pPr>
                <a:defRPr/>
              </a:pPr>
              <a:t>2/4/24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0929CA-1046-986A-E782-FDF387374D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E67840-B647-484B-01B6-9718F095A57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2F4AF15-8211-1A44-AAE6-66865C91587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882DE7F-CBF2-9508-41A6-E4045F2F78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795041-D1E0-DFD1-88FC-16CFF0D49C1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6AF788B4-932F-BE48-94DB-79EAAD8811F6}" type="datetimeFigureOut">
              <a:rPr lang="en-US"/>
              <a:pPr>
                <a:defRPr/>
              </a:pPr>
              <a:t>2/4/24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7904EE7-0894-1D28-D1AA-5ACAF698C6D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64EB81D-660B-8464-CF60-C757B88706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2A6C6B-1843-02B2-9661-AB1204B4311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392640-A365-08E5-0C2F-521713DFC8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567764B-68A9-7745-AFB5-AD4DFF845C4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79035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8558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5638" y="0"/>
            <a:ext cx="1979612" cy="6553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0"/>
            <a:ext cx="5786438" cy="6553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386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850" y="0"/>
            <a:ext cx="7772400" cy="12922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593850"/>
            <a:ext cx="3810000" cy="4959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93850"/>
            <a:ext cx="3810000" cy="4959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6857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2371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895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593850"/>
            <a:ext cx="3810000" cy="4959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93850"/>
            <a:ext cx="3810000" cy="4959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2576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4336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7241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9665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882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0456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werPlugs BGs 1 B08C">
            <a:extLst>
              <a:ext uri="{FF2B5EF4-FFF2-40B4-BE49-F238E27FC236}">
                <a16:creationId xmlns:a16="http://schemas.microsoft.com/office/drawing/2014/main" id="{06802834-410B-F658-DBA8-A391049B5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7C84A506-36C4-9660-4574-5457295F15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12850" y="0"/>
            <a:ext cx="77724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23D8A1C-3EAF-B545-D2DB-5751E5D857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593850"/>
            <a:ext cx="7772400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1029" name="Line 5">
            <a:extLst>
              <a:ext uri="{FF2B5EF4-FFF2-40B4-BE49-F238E27FC236}">
                <a16:creationId xmlns:a16="http://schemas.microsoft.com/office/drawing/2014/main" id="{B3311F88-9F13-5B50-4921-BF5502936BCF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88" y="0"/>
            <a:ext cx="0" cy="6858000"/>
          </a:xfrm>
          <a:prstGeom prst="line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CC00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CC00"/>
          </a:solidFill>
          <a:latin typeface="Tahoma" pitchFamily="-106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CC00"/>
          </a:solidFill>
          <a:latin typeface="Tahoma" pitchFamily="-106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CC00"/>
          </a:solidFill>
          <a:latin typeface="Tahoma" pitchFamily="-106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CC00"/>
          </a:solidFill>
          <a:latin typeface="Tahoma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rgbClr val="FFCC00"/>
          </a:solidFill>
          <a:latin typeface="Tahoma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rgbClr val="FFCC00"/>
          </a:solidFill>
          <a:latin typeface="Tahoma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rgbClr val="FFCC00"/>
          </a:solidFill>
          <a:latin typeface="Tahoma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rgbClr val="FFCC00"/>
          </a:solidFill>
          <a:latin typeface="Tahoma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66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66"/>
          </a:solidFill>
          <a:latin typeface="+mn-lt"/>
          <a:ea typeface="ＭＳ Ｐゴシック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66"/>
          </a:solidFill>
          <a:latin typeface="+mn-lt"/>
          <a:ea typeface="ＭＳ Ｐゴシック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6" charset="0"/>
          <a:ea typeface="ＭＳ Ｐゴシック" pitchFamily="-10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6" charset="0"/>
          <a:ea typeface="ＭＳ Ｐゴシック" pitchFamily="-106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6" charset="0"/>
          <a:ea typeface="ＭＳ Ｐゴシック" pitchFamily="-106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6" charset="0"/>
          <a:ea typeface="ＭＳ Ｐゴシック" pitchFamily="-106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6" charset="0"/>
          <a:ea typeface="ＭＳ Ｐゴシック" pitchFamily="-106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6" charset="0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>
            <a:extLst>
              <a:ext uri="{FF2B5EF4-FFF2-40B4-BE49-F238E27FC236}">
                <a16:creationId xmlns:a16="http://schemas.microsoft.com/office/drawing/2014/main" id="{2CED8A8E-911B-BC99-46D8-09CD61E412A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76200"/>
            <a:ext cx="8458200" cy="2514600"/>
          </a:xfrm>
        </p:spPr>
        <p:txBody>
          <a:bodyPr/>
          <a:lstStyle/>
          <a:p>
            <a:pPr eaLnBrk="1" hangingPunct="1"/>
            <a:r>
              <a:rPr lang="en-US" altLang="en-US" sz="5400" i="1" dirty="0">
                <a:ea typeface="ＭＳ Ｐゴシック" panose="020B0600070205080204" pitchFamily="34" charset="-128"/>
              </a:rPr>
              <a:t>The Crashing Asthmatic Patient:</a:t>
            </a:r>
            <a:br>
              <a:rPr lang="en-US" altLang="en-US" sz="5400" i="1" dirty="0">
                <a:ea typeface="ＭＳ Ｐゴシック" panose="020B0600070205080204" pitchFamily="34" charset="-128"/>
              </a:rPr>
            </a:br>
            <a:br>
              <a:rPr lang="en-US" altLang="en-US" sz="1600" i="1" dirty="0">
                <a:ea typeface="ＭＳ Ｐゴシック" panose="020B0600070205080204" pitchFamily="34" charset="-128"/>
              </a:rPr>
            </a:br>
            <a:r>
              <a:rPr lang="en-US" altLang="en-US" i="1" dirty="0">
                <a:ea typeface="ＭＳ Ｐゴシック" panose="020B0600070205080204" pitchFamily="34" charset="-128"/>
              </a:rPr>
              <a:t>Pearls and Pitfalls</a:t>
            </a:r>
          </a:p>
        </p:txBody>
      </p:sp>
      <p:sp>
        <p:nvSpPr>
          <p:cNvPr id="4098" name="Rectangle 3">
            <a:extLst>
              <a:ext uri="{FF2B5EF4-FFF2-40B4-BE49-F238E27FC236}">
                <a16:creationId xmlns:a16="http://schemas.microsoft.com/office/drawing/2014/main" id="{C838B581-2548-7273-DF1D-824B80094C2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66800" y="4572000"/>
            <a:ext cx="7086600" cy="2209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Amal Mattu, MD, FAAEM, FACEP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Professor and Vice Chair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Department of Emergency Medicine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University of Maryland School of Medicine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Baltimore, Maryland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amalmattu@comcast.net</a:t>
            </a:r>
            <a:endParaRPr lang="en-US" altLang="en-US" sz="2400">
              <a:ea typeface="ＭＳ Ｐゴシック" panose="020B0600070205080204" pitchFamily="34" charset="-128"/>
            </a:endParaRPr>
          </a:p>
        </p:txBody>
      </p:sp>
      <p:pic>
        <p:nvPicPr>
          <p:cNvPr id="4099" name="Picture 6" descr="oximetry.jpg">
            <a:extLst>
              <a:ext uri="{FF2B5EF4-FFF2-40B4-BE49-F238E27FC236}">
                <a16:creationId xmlns:a16="http://schemas.microsoft.com/office/drawing/2014/main" id="{E9F88F29-8637-AED4-AED3-BDF010581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/>
          <a:stretch>
            <a:fillRect/>
          </a:stretch>
        </p:blipFill>
        <p:spPr bwMode="auto">
          <a:xfrm>
            <a:off x="914400" y="2667000"/>
            <a:ext cx="74231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8B6A3739-9379-ECE6-8593-7A67626618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2850" y="152400"/>
            <a:ext cx="7772400" cy="1292225"/>
          </a:xfrm>
        </p:spPr>
        <p:txBody>
          <a:bodyPr/>
          <a:lstStyle/>
          <a:p>
            <a:pPr eaLnBrk="1" hangingPunct="1"/>
            <a:r>
              <a:rPr lang="en-US" altLang="en-US" sz="6000">
                <a:ea typeface="ＭＳ Ｐゴシック" panose="020B0600070205080204" pitchFamily="34" charset="-128"/>
              </a:rPr>
              <a:t>Case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7ABEDBF8-98D5-1643-EC2D-2745106CFA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2133600"/>
            <a:ext cx="7772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Choices: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	a.	Let him sign out AMA, go see the ankle sprain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	b.	Restrain patient until he stops breathing, then IO line and intubate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	c.	Midazolam blowdart, then just as he codes you intubate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	d. 	Pretend you never saw him, see the ankle sprain, let partner pick up chart </a:t>
            </a:r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636E4939-4DC3-1294-E653-5ED39E5B14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2850" y="152400"/>
            <a:ext cx="7772400" cy="1292225"/>
          </a:xfrm>
        </p:spPr>
        <p:txBody>
          <a:bodyPr/>
          <a:lstStyle/>
          <a:p>
            <a:pPr eaLnBrk="1" hangingPunct="1"/>
            <a:r>
              <a:rPr lang="en-US" altLang="en-US" sz="6000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4E0F95FA-289A-931A-6A59-8497C972EC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2133600"/>
            <a:ext cx="7772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Background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Pathophysiology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Symptoms and signs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Differential diagnosis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Diagnostic testing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Treatment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E5231AA6-FC19-A429-D820-B8349FDC6E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2850" y="152400"/>
            <a:ext cx="7772400" cy="1292225"/>
          </a:xfrm>
        </p:spPr>
        <p:txBody>
          <a:bodyPr/>
          <a:lstStyle/>
          <a:p>
            <a:pPr eaLnBrk="1" hangingPunct="1"/>
            <a:r>
              <a:rPr lang="en-US" altLang="en-US" sz="6000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6915ED44-6A01-8A2A-9594-779A4E375E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2133600"/>
            <a:ext cx="7772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Background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Pathophysiology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Symptoms and signs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Differential diagnosis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Diagnostic testing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Treatment</a:t>
            </a:r>
          </a:p>
        </p:txBody>
      </p:sp>
      <p:cxnSp>
        <p:nvCxnSpPr>
          <p:cNvPr id="15363" name="Straight Connector 4">
            <a:extLst>
              <a:ext uri="{FF2B5EF4-FFF2-40B4-BE49-F238E27FC236}">
                <a16:creationId xmlns:a16="http://schemas.microsoft.com/office/drawing/2014/main" id="{9DE6C954-EB3D-B348-7571-7995B09DB23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62000" y="1752600"/>
            <a:ext cx="5943600" cy="3810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4" name="Straight Connector 8">
            <a:extLst>
              <a:ext uri="{FF2B5EF4-FFF2-40B4-BE49-F238E27FC236}">
                <a16:creationId xmlns:a16="http://schemas.microsoft.com/office/drawing/2014/main" id="{F8254BDC-8B62-2F9E-7B56-ED446ADFCA7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62000" y="1752600"/>
            <a:ext cx="5638800" cy="3810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slow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77EE8368-0E2B-5C11-A4BD-01AD140729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2850" y="152400"/>
            <a:ext cx="7772400" cy="1292225"/>
          </a:xfrm>
        </p:spPr>
        <p:txBody>
          <a:bodyPr/>
          <a:lstStyle/>
          <a:p>
            <a:pPr eaLnBrk="1" hangingPunct="1"/>
            <a:r>
              <a:rPr lang="en-US" altLang="en-US" sz="6000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1755EA34-C319-F468-9FE1-14E1D872EA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7772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Not a comprehensive review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Focus on the </a:t>
            </a:r>
            <a:r>
              <a:rPr lang="en-US" altLang="en-US" u="sng">
                <a:ea typeface="ＭＳ Ｐゴシック" panose="020B0600070205080204" pitchFamily="34" charset="-128"/>
              </a:rPr>
              <a:t>sick</a:t>
            </a:r>
            <a:r>
              <a:rPr lang="en-US" altLang="en-US">
                <a:ea typeface="ＭＳ Ｐゴシック" panose="020B0600070205080204" pitchFamily="34" charset="-128"/>
              </a:rPr>
              <a:t> patients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What to do when the nebs, steroids, Mg</a:t>
            </a:r>
            <a:r>
              <a:rPr lang="en-US" altLang="en-US" baseline="30000">
                <a:ea typeface="ＭＳ Ｐゴシック" panose="020B0600070205080204" pitchFamily="34" charset="-128"/>
              </a:rPr>
              <a:t>++</a:t>
            </a:r>
            <a:r>
              <a:rPr lang="en-US" altLang="en-US">
                <a:ea typeface="ＭＳ Ｐゴシック" panose="020B0600070205080204" pitchFamily="34" charset="-128"/>
              </a:rPr>
              <a:t> are not working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Focus on pearls and pitfalls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C0357BB3-F631-2DF4-891C-C8F7D1506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850" y="120650"/>
            <a:ext cx="7772400" cy="1292225"/>
          </a:xfrm>
        </p:spPr>
        <p:txBody>
          <a:bodyPr/>
          <a:lstStyle/>
          <a:p>
            <a:r>
              <a:rPr lang="en-US" altLang="en-US" sz="6000">
                <a:ea typeface="ＭＳ Ｐゴシック" panose="020B0600070205080204" pitchFamily="34" charset="-128"/>
              </a:rPr>
              <a:t>Asthma</a:t>
            </a:r>
          </a:p>
        </p:txBody>
      </p:sp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EB363676-9E9B-BD86-1068-19EF790F3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33600"/>
            <a:ext cx="7772400" cy="44196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Background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Chronic inflammatory disorder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Increased responsiveness to many stimuli</a:t>
            </a:r>
          </a:p>
          <a:p>
            <a:pPr lvl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2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186C9505-4A4B-D5C4-2775-8235273C1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850" y="120650"/>
            <a:ext cx="7772400" cy="1292225"/>
          </a:xfrm>
        </p:spPr>
        <p:txBody>
          <a:bodyPr/>
          <a:lstStyle/>
          <a:p>
            <a:r>
              <a:rPr lang="en-US" altLang="en-US" sz="6000">
                <a:ea typeface="ＭＳ Ｐゴシック" panose="020B0600070205080204" pitchFamily="34" charset="-128"/>
              </a:rPr>
              <a:t>Asthma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A65499D2-0A1C-5D5D-C69E-2E577CB38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33600"/>
            <a:ext cx="7772400" cy="44196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Background (US statistics)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Average asthmatic has…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15 days of restricted activity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5-6 days in bed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2 million ED visits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484,000 hospitalizations</a:t>
            </a:r>
          </a:p>
          <a:p>
            <a:pPr lvl="1"/>
            <a:r>
              <a:rPr lang="en-US" altLang="en-US" dirty="0">
                <a:solidFill>
                  <a:srgbClr val="FFC000"/>
                </a:solidFill>
                <a:ea typeface="ＭＳ Ｐゴシック" panose="020B0600070205080204" pitchFamily="34" charset="-128"/>
              </a:rPr>
              <a:t>&gt; 4000 deaths per year</a:t>
            </a:r>
          </a:p>
          <a:p>
            <a:pPr lvl="2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6BA3EEC6-8CBD-ECA6-9ED2-556E9DE1D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850" y="120650"/>
            <a:ext cx="7772400" cy="1292225"/>
          </a:xfrm>
        </p:spPr>
        <p:txBody>
          <a:bodyPr/>
          <a:lstStyle/>
          <a:p>
            <a:r>
              <a:rPr lang="en-US" altLang="en-US" sz="6000">
                <a:ea typeface="ＭＳ Ｐゴシック" panose="020B0600070205080204" pitchFamily="34" charset="-128"/>
              </a:rPr>
              <a:t>Asthma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B08C5006-65B8-5A45-8EEA-B78C38215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33600"/>
            <a:ext cx="7772400" cy="44196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Pathophysiology</a:t>
            </a:r>
          </a:p>
          <a:p>
            <a:pPr lvl="2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9459" name="Picture 4" descr="pathophys photo.gif">
            <a:extLst>
              <a:ext uri="{FF2B5EF4-FFF2-40B4-BE49-F238E27FC236}">
                <a16:creationId xmlns:a16="http://schemas.microsoft.com/office/drawing/2014/main" id="{FB18DE0A-CAAC-E0D3-CBD9-D9F31FD17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2743200"/>
            <a:ext cx="5740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2422A9DF-CEC2-587F-BC24-8D7BFA0D8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850" y="120650"/>
            <a:ext cx="7772400" cy="1292225"/>
          </a:xfrm>
        </p:spPr>
        <p:txBody>
          <a:bodyPr/>
          <a:lstStyle/>
          <a:p>
            <a:r>
              <a:rPr lang="en-US" altLang="en-US" sz="6000">
                <a:ea typeface="ＭＳ Ｐゴシック" panose="020B0600070205080204" pitchFamily="34" charset="-128"/>
              </a:rPr>
              <a:t>Asthma</a:t>
            </a:r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74755D52-57CF-F04A-8E6A-02525E84A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33600"/>
            <a:ext cx="7772400" cy="44196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Pathophysiology: the essentials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Inflammation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Airway narrowing, bronchoconstriction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Bronchial smooth muscle contraction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Bronchial wall edema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Mucous production, plugging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710746FA-96DB-5E50-1C14-D9FF2E13D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850" y="120650"/>
            <a:ext cx="7772400" cy="1292225"/>
          </a:xfrm>
        </p:spPr>
        <p:txBody>
          <a:bodyPr/>
          <a:lstStyle/>
          <a:p>
            <a:r>
              <a:rPr lang="en-US" altLang="en-US" sz="6000">
                <a:ea typeface="ＭＳ Ｐゴシック" panose="020B0600070205080204" pitchFamily="34" charset="-128"/>
              </a:rPr>
              <a:t>Asthma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1F9EAF09-838C-02C1-4807-779C0DF49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33600"/>
            <a:ext cx="7772400" cy="44196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Pathophysiology: the essentials</a:t>
            </a:r>
          </a:p>
        </p:txBody>
      </p:sp>
      <p:pic>
        <p:nvPicPr>
          <p:cNvPr id="21507" name="Picture 4" descr="mucus 2.gif">
            <a:extLst>
              <a:ext uri="{FF2B5EF4-FFF2-40B4-BE49-F238E27FC236}">
                <a16:creationId xmlns:a16="http://schemas.microsoft.com/office/drawing/2014/main" id="{EA7CB1D6-ED1A-A775-A282-C4B4B0F20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6"/>
          <a:stretch>
            <a:fillRect/>
          </a:stretch>
        </p:blipFill>
        <p:spPr bwMode="auto">
          <a:xfrm>
            <a:off x="914400" y="2895600"/>
            <a:ext cx="7289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FCBC48F2-BFF1-B7DF-330F-07793A832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850" y="120650"/>
            <a:ext cx="7772400" cy="1292225"/>
          </a:xfrm>
        </p:spPr>
        <p:txBody>
          <a:bodyPr/>
          <a:lstStyle/>
          <a:p>
            <a:r>
              <a:rPr lang="en-US" altLang="en-US" sz="6000">
                <a:ea typeface="ＭＳ Ｐゴシック" panose="020B0600070205080204" pitchFamily="34" charset="-128"/>
              </a:rPr>
              <a:t>Asthma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39696B15-4315-402E-EEA9-D525D3D4B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33600"/>
            <a:ext cx="7772400" cy="47244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Symptoms, exam, workup and </a:t>
            </a:r>
            <a:r>
              <a:rPr lang="en-US" altLang="en-US" u="sng">
                <a:ea typeface="ＭＳ Ｐゴシック" panose="020B0600070205080204" pitchFamily="34" charset="-128"/>
              </a:rPr>
              <a:t>basic</a:t>
            </a:r>
            <a:r>
              <a:rPr lang="en-US" altLang="en-US">
                <a:ea typeface="ＭＳ Ｐゴシック" panose="020B0600070205080204" pitchFamily="34" charset="-128"/>
              </a:rPr>
              <a:t> DDx + treatment </a:t>
            </a:r>
            <a:r>
              <a:rPr lang="en-US" altLang="en-US">
                <a:ea typeface="ＭＳ Ｐゴシック" panose="020B0600070205080204" pitchFamily="34" charset="-128"/>
                <a:sym typeface="Wingdings" pitchFamily="2" charset="2"/>
              </a:rPr>
              <a:t> we’ll mostly skip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68F61C69-F6CB-CB7C-1CE7-3CF36DB5E3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2850" y="152400"/>
            <a:ext cx="7772400" cy="1292225"/>
          </a:xfrm>
        </p:spPr>
        <p:txBody>
          <a:bodyPr/>
          <a:lstStyle/>
          <a:p>
            <a:pPr eaLnBrk="1" hangingPunct="1"/>
            <a:r>
              <a:rPr lang="en-US" altLang="en-US" sz="6000">
                <a:ea typeface="ＭＳ Ｐゴシック" panose="020B0600070205080204" pitchFamily="34" charset="-128"/>
              </a:rPr>
              <a:t>Case</a:t>
            </a:r>
          </a:p>
        </p:txBody>
      </p:sp>
      <p:sp>
        <p:nvSpPr>
          <p:cNvPr id="5122" name="Rectangle 3">
            <a:extLst>
              <a:ext uri="{FF2B5EF4-FFF2-40B4-BE49-F238E27FC236}">
                <a16:creationId xmlns:a16="http://schemas.microsoft.com/office/drawing/2014/main" id="{0476AF7D-9F37-B5BC-7366-DF9BC9A0A2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2133600"/>
            <a:ext cx="7772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47 yo large male (120 kg) BIBA for dyspnea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Field VS: HR 130, BP 150/90, RR 32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pox 79% on RA, 88% on 100% NRB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Nebulizer started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Placed on stretcher in ED, poor air movement and wheezes present bilaterally </a:t>
            </a:r>
          </a:p>
        </p:txBody>
      </p:sp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A3BC9C8A-50E7-36CB-52E0-4BDB20CD9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850" y="120650"/>
            <a:ext cx="7772400" cy="1292225"/>
          </a:xfrm>
        </p:spPr>
        <p:txBody>
          <a:bodyPr/>
          <a:lstStyle/>
          <a:p>
            <a:r>
              <a:rPr lang="en-US" altLang="en-US" sz="6000">
                <a:ea typeface="ＭＳ Ｐゴシック" panose="020B0600070205080204" pitchFamily="34" charset="-128"/>
              </a:rPr>
              <a:t>Asthma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2487A383-2A9E-238A-61A4-0BB514034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33600"/>
            <a:ext cx="7772400" cy="47244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Treatment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Beta</a:t>
            </a:r>
            <a:r>
              <a:rPr lang="en-US" altLang="en-US" baseline="-25000" dirty="0">
                <a:ea typeface="ＭＳ Ｐゴシック" panose="020B0600070205080204" pitchFamily="34" charset="-128"/>
                <a:sym typeface="Wingdings" pitchFamily="2" charset="2"/>
              </a:rPr>
              <a:t>2</a:t>
            </a:r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 agonist administration</a:t>
            </a:r>
          </a:p>
          <a:p>
            <a:pPr lvl="2"/>
            <a:r>
              <a:rPr lang="en-US" altLang="en-US" sz="2800" dirty="0">
                <a:ea typeface="ＭＳ Ｐゴシック" panose="020B0600070205080204" pitchFamily="34" charset="-128"/>
                <a:sym typeface="Wingdings" pitchFamily="2" charset="2"/>
              </a:rPr>
              <a:t>What if nebs not working?</a:t>
            </a:r>
          </a:p>
          <a:p>
            <a:pPr lvl="3"/>
            <a:r>
              <a:rPr lang="en-US" altLang="en-US" sz="2800" dirty="0">
                <a:solidFill>
                  <a:srgbClr val="FFFF66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Too dyspneic to take nebs</a:t>
            </a:r>
          </a:p>
          <a:p>
            <a:pPr lvl="3"/>
            <a:r>
              <a:rPr lang="en-US" altLang="en-US" sz="2800" dirty="0">
                <a:solidFill>
                  <a:srgbClr val="FFFF66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Prolonged symptoms </a:t>
            </a:r>
            <a:r>
              <a:rPr lang="en-US" altLang="en-US" sz="2800" dirty="0">
                <a:solidFill>
                  <a:srgbClr val="FFFF66"/>
                </a:solidFill>
                <a:latin typeface="Tahoma" panose="020B0604030504040204" pitchFamily="34" charset="0"/>
                <a:ea typeface="ＭＳ Ｐゴシック" panose="020B0600070205080204" pitchFamily="34" charset="-128"/>
                <a:sym typeface="Wingdings" pitchFamily="2" charset="2"/>
              </a:rPr>
              <a:t> mucus plugging</a:t>
            </a:r>
            <a:endParaRPr lang="en-US" altLang="en-US" sz="2800" dirty="0">
              <a:solidFill>
                <a:srgbClr val="FFFF66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lvl="1">
              <a:buFontTx/>
              <a:buNone/>
            </a:pPr>
            <a:endParaRPr lang="en-US" altLang="en-US" sz="3200" dirty="0">
              <a:ea typeface="ＭＳ Ｐゴシック" panose="020B0600070205080204" pitchFamily="34" charset="-128"/>
            </a:endParaRP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23555" name="Picture 3" descr="mucus.jpg">
            <a:extLst>
              <a:ext uri="{FF2B5EF4-FFF2-40B4-BE49-F238E27FC236}">
                <a16:creationId xmlns:a16="http://schemas.microsoft.com/office/drawing/2014/main" id="{C5C1635C-7E63-2A39-3DE2-24450E8B2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7"/>
          <a:stretch>
            <a:fillRect/>
          </a:stretch>
        </p:blipFill>
        <p:spPr bwMode="auto">
          <a:xfrm>
            <a:off x="6019800" y="4767233"/>
            <a:ext cx="2444750" cy="208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D8EE4325-868F-15D5-5F4A-EDE52867B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850" y="120650"/>
            <a:ext cx="7772400" cy="1292225"/>
          </a:xfrm>
        </p:spPr>
        <p:txBody>
          <a:bodyPr/>
          <a:lstStyle/>
          <a:p>
            <a:r>
              <a:rPr lang="en-US" altLang="en-US" sz="6000">
                <a:ea typeface="ＭＳ Ｐゴシック" panose="020B0600070205080204" pitchFamily="34" charset="-128"/>
              </a:rPr>
              <a:t>Asthma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9590B8C7-B3D3-55B4-3840-165F591BC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33600"/>
            <a:ext cx="7772400" cy="47244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Treatment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Beta</a:t>
            </a:r>
            <a:r>
              <a:rPr lang="en-US" altLang="en-US" baseline="-25000" dirty="0">
                <a:ea typeface="ＭＳ Ｐゴシック" panose="020B0600070205080204" pitchFamily="34" charset="-128"/>
                <a:sym typeface="Wingdings" pitchFamily="2" charset="2"/>
              </a:rPr>
              <a:t>2</a:t>
            </a:r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 agonist administration</a:t>
            </a:r>
          </a:p>
          <a:p>
            <a:pPr lvl="2"/>
            <a:r>
              <a:rPr lang="en-US" altLang="en-US" sz="2800" dirty="0">
                <a:ea typeface="ＭＳ Ｐゴシック" panose="020B0600070205080204" pitchFamily="34" charset="-128"/>
                <a:sym typeface="Wingdings" pitchFamily="2" charset="2"/>
              </a:rPr>
              <a:t>Alternative  parenteral </a:t>
            </a:r>
            <a:r>
              <a:rPr lang="en-US" altLang="en-US" sz="2800" dirty="0">
                <a:latin typeface="Tahoma"/>
                <a:ea typeface="ＭＳ Ｐゴシック" panose="020B0600070205080204" pitchFamily="34" charset="-128"/>
                <a:sym typeface="Wingdings" pitchFamily="2" charset="2"/>
              </a:rPr>
              <a:t>b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ahoma"/>
                <a:ea typeface="ＭＳ Ｐゴシック" panose="020B0600070205080204" pitchFamily="34" charset="-128"/>
                <a:sym typeface="Wingdings" pitchFamily="2" charset="2"/>
              </a:rPr>
              <a:t>eta</a:t>
            </a:r>
            <a:r>
              <a:rPr kumimoji="0" lang="en-US" altLang="en-US" sz="2800" b="0" i="0" u="none" strike="noStrike" kern="0" cap="none" spc="0" normalizeH="0" baseline="-2500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ahoma"/>
                <a:ea typeface="ＭＳ Ｐゴシック" panose="020B0600070205080204" pitchFamily="34" charset="-128"/>
                <a:sym typeface="Wingdings" pitchFamily="2" charset="2"/>
              </a:rPr>
              <a:t>2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ahoma"/>
                <a:ea typeface="ＭＳ Ｐゴシック" panose="020B0600070205080204" pitchFamily="34" charset="-128"/>
                <a:sym typeface="Wingdings" pitchFamily="2" charset="2"/>
              </a:rPr>
              <a:t> agonists</a:t>
            </a:r>
            <a:endParaRPr lang="en-US" altLang="en-US" sz="2800" dirty="0">
              <a:ea typeface="ＭＳ Ｐゴシック" panose="020B0600070205080204" pitchFamily="34" charset="-128"/>
              <a:sym typeface="Wingdings" pitchFamily="2" charset="2"/>
            </a:endParaRPr>
          </a:p>
          <a:p>
            <a:pPr lvl="3"/>
            <a:r>
              <a:rPr lang="en-US" altLang="en-US" sz="2800" dirty="0">
                <a:solidFill>
                  <a:srgbClr val="FFFF66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Too dyspneic to take nebs</a:t>
            </a:r>
          </a:p>
          <a:p>
            <a:pPr lvl="3"/>
            <a:r>
              <a:rPr lang="en-US" altLang="en-US" sz="2800" dirty="0">
                <a:solidFill>
                  <a:srgbClr val="FFFF66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Prolonged symptoms </a:t>
            </a:r>
            <a:r>
              <a:rPr lang="en-US" altLang="en-US" sz="2800" dirty="0">
                <a:solidFill>
                  <a:srgbClr val="FFFF66"/>
                </a:solidFill>
                <a:latin typeface="Tahoma" panose="020B0604030504040204" pitchFamily="34" charset="0"/>
                <a:ea typeface="ＭＳ Ｐゴシック" panose="020B0600070205080204" pitchFamily="34" charset="-128"/>
                <a:sym typeface="Wingdings" pitchFamily="2" charset="2"/>
              </a:rPr>
              <a:t> mucus plugging</a:t>
            </a:r>
            <a:endParaRPr lang="en-US" altLang="en-US" sz="2800" dirty="0">
              <a:solidFill>
                <a:srgbClr val="FFFF66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lvl="1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2" name="Picture 3" descr="mucus.jpg">
            <a:extLst>
              <a:ext uri="{FF2B5EF4-FFF2-40B4-BE49-F238E27FC236}">
                <a16:creationId xmlns:a16="http://schemas.microsoft.com/office/drawing/2014/main" id="{D0AD1513-F822-160E-5295-826126536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7"/>
          <a:stretch>
            <a:fillRect/>
          </a:stretch>
        </p:blipFill>
        <p:spPr bwMode="auto">
          <a:xfrm>
            <a:off x="6019800" y="4767233"/>
            <a:ext cx="2444750" cy="208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0B8CB305-D8F6-D885-2440-E22BCEC6D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850" y="120650"/>
            <a:ext cx="7772400" cy="1292225"/>
          </a:xfrm>
        </p:spPr>
        <p:txBody>
          <a:bodyPr/>
          <a:lstStyle/>
          <a:p>
            <a:r>
              <a:rPr lang="en-US" altLang="en-US" sz="6000">
                <a:ea typeface="ＭＳ Ｐゴシック" panose="020B0600070205080204" pitchFamily="34" charset="-128"/>
              </a:rPr>
              <a:t>Asthma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E2B4DCBA-68EE-6EB9-E43C-88F82EA89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33600"/>
            <a:ext cx="7772400" cy="47244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  <a:sym typeface="Wingdings" pitchFamily="2" charset="2"/>
              </a:rPr>
              <a:t>Treatment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  <a:sym typeface="Wingdings" pitchFamily="2" charset="2"/>
              </a:rPr>
              <a:t>Beta</a:t>
            </a:r>
            <a:r>
              <a:rPr lang="en-US" altLang="en-US" baseline="-25000">
                <a:ea typeface="ＭＳ Ｐゴシック" panose="020B0600070205080204" pitchFamily="34" charset="-128"/>
                <a:sym typeface="Wingdings" pitchFamily="2" charset="2"/>
              </a:rPr>
              <a:t>2</a:t>
            </a:r>
            <a:r>
              <a:rPr lang="en-US" altLang="en-US">
                <a:ea typeface="ＭＳ Ｐゴシック" panose="020B0600070205080204" pitchFamily="34" charset="-128"/>
                <a:sym typeface="Wingdings" pitchFamily="2" charset="2"/>
              </a:rPr>
              <a:t> agonist administration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  <a:sym typeface="Wingdings" pitchFamily="2" charset="2"/>
              </a:rPr>
              <a:t>Alternative to nebulizers  parenteral use</a:t>
            </a:r>
          </a:p>
          <a:p>
            <a:pPr lvl="3"/>
            <a:r>
              <a:rPr lang="en-US" altLang="en-US" sz="2400">
                <a:solidFill>
                  <a:srgbClr val="FFFF66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Too dyspneic to take nebs</a:t>
            </a:r>
          </a:p>
          <a:p>
            <a:pPr lvl="3"/>
            <a:r>
              <a:rPr lang="en-US" altLang="en-US" sz="2400">
                <a:solidFill>
                  <a:srgbClr val="FFFF66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Prolonged symptoms </a:t>
            </a:r>
            <a:r>
              <a:rPr lang="en-US" altLang="en-US" sz="2400">
                <a:solidFill>
                  <a:srgbClr val="FFFF66"/>
                </a:solidFill>
                <a:latin typeface="Tahoma" panose="020B0604030504040204" pitchFamily="34" charset="0"/>
                <a:ea typeface="ＭＳ Ｐゴシック" panose="020B0600070205080204" pitchFamily="34" charset="-128"/>
                <a:sym typeface="Wingdings" pitchFamily="2" charset="2"/>
              </a:rPr>
              <a:t> mucus plugging</a:t>
            </a:r>
            <a:endParaRPr lang="en-US" altLang="en-US" sz="2400">
              <a:solidFill>
                <a:srgbClr val="FFFF66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lvl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5603" name="Picture 3" descr="mucus.jpg">
            <a:extLst>
              <a:ext uri="{FF2B5EF4-FFF2-40B4-BE49-F238E27FC236}">
                <a16:creationId xmlns:a16="http://schemas.microsoft.com/office/drawing/2014/main" id="{F56513E5-E057-3830-9E41-B182709AC7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7"/>
          <a:stretch>
            <a:fillRect/>
          </a:stretch>
        </p:blipFill>
        <p:spPr bwMode="auto">
          <a:xfrm>
            <a:off x="1676400" y="1390650"/>
            <a:ext cx="6330950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4E4FE01A-9DD6-3733-1EE6-29B02C095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850" y="120650"/>
            <a:ext cx="7772400" cy="1292225"/>
          </a:xfrm>
        </p:spPr>
        <p:txBody>
          <a:bodyPr/>
          <a:lstStyle/>
          <a:p>
            <a:r>
              <a:rPr lang="en-US" altLang="en-US" sz="6000">
                <a:ea typeface="ＭＳ Ｐゴシック" panose="020B0600070205080204" pitchFamily="34" charset="-128"/>
              </a:rPr>
              <a:t>Asthma</a:t>
            </a:r>
          </a:p>
        </p:txBody>
      </p:sp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4F03F43C-10FC-B66F-A881-25D50BCA3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33600"/>
            <a:ext cx="7772400" cy="47244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Treatment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Beta</a:t>
            </a:r>
            <a:r>
              <a:rPr lang="en-US" altLang="en-US" baseline="-25000" dirty="0">
                <a:ea typeface="ＭＳ Ｐゴシック" panose="020B0600070205080204" pitchFamily="34" charset="-128"/>
                <a:sym typeface="Wingdings" pitchFamily="2" charset="2"/>
              </a:rPr>
              <a:t>2</a:t>
            </a:r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 agonist administration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Alternative to nebulizers  parenteral use</a:t>
            </a:r>
          </a:p>
          <a:p>
            <a:pPr lvl="3"/>
            <a:r>
              <a:rPr lang="en-US" altLang="en-US" sz="2400" dirty="0">
                <a:solidFill>
                  <a:srgbClr val="FFFF66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EPI 0.3 mg (1:1000) SQ/IM every 20 min</a:t>
            </a:r>
          </a:p>
          <a:p>
            <a:pPr lvl="4"/>
            <a:r>
              <a:rPr lang="en-US" altLang="en-US" sz="2400" dirty="0">
                <a:solidFill>
                  <a:srgbClr val="FFFF66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Non-selective beta agonist</a:t>
            </a:r>
          </a:p>
          <a:p>
            <a:pPr lvl="3"/>
            <a:r>
              <a:rPr lang="en-US" altLang="en-US" sz="2400" dirty="0">
                <a:solidFill>
                  <a:srgbClr val="FFFF66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Terbutaline 0.25 mg SQ/IM every 30-60 min</a:t>
            </a:r>
          </a:p>
          <a:p>
            <a:pPr lvl="4"/>
            <a:r>
              <a:rPr lang="en-US" altLang="en-US" sz="2400" dirty="0">
                <a:solidFill>
                  <a:srgbClr val="FFFF66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Selective beta</a:t>
            </a:r>
            <a:r>
              <a:rPr lang="en-US" altLang="en-US" sz="2400" baseline="-25000" dirty="0">
                <a:solidFill>
                  <a:srgbClr val="FFFF66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2</a:t>
            </a:r>
            <a:r>
              <a:rPr lang="en-US" altLang="en-US" sz="2400" dirty="0">
                <a:solidFill>
                  <a:srgbClr val="FFFF66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 agonist</a:t>
            </a:r>
          </a:p>
          <a:p>
            <a:pPr lvl="4"/>
            <a:r>
              <a:rPr lang="en-US" altLang="en-US" sz="2400" dirty="0">
                <a:solidFill>
                  <a:srgbClr val="FFFF66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Fewer cardiac side effects than EPI</a:t>
            </a:r>
          </a:p>
          <a:p>
            <a:pPr lvl="4"/>
            <a:r>
              <a:rPr lang="en-US" altLang="en-US" sz="2400" dirty="0">
                <a:solidFill>
                  <a:srgbClr val="FFFF66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More often used in kids </a:t>
            </a:r>
          </a:p>
          <a:p>
            <a:pPr lvl="1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34DA3350-A710-686E-C9D0-906125F6A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850" y="120650"/>
            <a:ext cx="7772400" cy="1292225"/>
          </a:xfrm>
        </p:spPr>
        <p:txBody>
          <a:bodyPr/>
          <a:lstStyle/>
          <a:p>
            <a:r>
              <a:rPr lang="en-US" altLang="en-US" sz="6000">
                <a:ea typeface="ＭＳ Ｐゴシック" panose="020B0600070205080204" pitchFamily="34" charset="-128"/>
              </a:rPr>
              <a:t>Asthma</a:t>
            </a:r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2682BE5B-4E26-34D9-C4E7-2D2D3A5EE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33600"/>
            <a:ext cx="7772400" cy="47244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Treatment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Beta</a:t>
            </a:r>
            <a:r>
              <a:rPr lang="en-US" altLang="en-US" baseline="-25000" dirty="0">
                <a:ea typeface="ＭＳ Ｐゴシック" panose="020B0600070205080204" pitchFamily="34" charset="-128"/>
                <a:sym typeface="Wingdings" pitchFamily="2" charset="2"/>
              </a:rPr>
              <a:t>2</a:t>
            </a:r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 agonist administration</a:t>
            </a:r>
          </a:p>
          <a:p>
            <a:pPr lvl="2"/>
            <a:r>
              <a:rPr lang="en-US" altLang="en-US" sz="2800" dirty="0">
                <a:ea typeface="ＭＳ Ｐゴシック" panose="020B0600070205080204" pitchFamily="34" charset="-128"/>
                <a:sym typeface="Wingdings" pitchFamily="2" charset="2"/>
              </a:rPr>
              <a:t>Alternative to nebulizers  IV use</a:t>
            </a:r>
          </a:p>
          <a:p>
            <a:pPr lvl="3"/>
            <a:r>
              <a:rPr lang="en-US" altLang="en-US" sz="2800" dirty="0">
                <a:solidFill>
                  <a:srgbClr val="FFFF66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Controversial</a:t>
            </a:r>
          </a:p>
          <a:p>
            <a:pPr lvl="3"/>
            <a:r>
              <a:rPr lang="en-US" altLang="en-US" sz="2800" dirty="0">
                <a:solidFill>
                  <a:srgbClr val="FFFF66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Increased side effects, uncertain benefit</a:t>
            </a:r>
          </a:p>
          <a:p>
            <a:pPr lvl="3"/>
            <a:r>
              <a:rPr lang="en-US" altLang="en-US" sz="2800" dirty="0">
                <a:solidFill>
                  <a:srgbClr val="FFFF66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IV terbutaline used in kids (?)</a:t>
            </a:r>
          </a:p>
          <a:p>
            <a:pPr lvl="1">
              <a:buFontTx/>
              <a:buNone/>
            </a:pPr>
            <a:endParaRPr lang="en-US" altLang="en-US" sz="3200" dirty="0">
              <a:ea typeface="ＭＳ Ｐゴシック" panose="020B0600070205080204" pitchFamily="34" charset="-128"/>
            </a:endParaRP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BFF0060B-546D-DDFF-55F5-0DC58ED91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850" y="120650"/>
            <a:ext cx="7772400" cy="1292225"/>
          </a:xfrm>
        </p:spPr>
        <p:txBody>
          <a:bodyPr/>
          <a:lstStyle/>
          <a:p>
            <a:r>
              <a:rPr lang="en-US" altLang="en-US" sz="6000">
                <a:ea typeface="ＭＳ Ｐゴシック" panose="020B0600070205080204" pitchFamily="34" charset="-128"/>
              </a:rPr>
              <a:t>Asthma</a:t>
            </a:r>
          </a:p>
        </p:txBody>
      </p:sp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C2A78D4B-9933-2673-E003-D47A5B22B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81200"/>
            <a:ext cx="7772400" cy="48768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Other treatments</a:t>
            </a:r>
          </a:p>
          <a:p>
            <a:pPr lvl="1"/>
            <a:r>
              <a:rPr lang="en-US" altLang="en-US" dirty="0">
                <a:solidFill>
                  <a:srgbClr val="FFC000"/>
                </a:solidFill>
                <a:ea typeface="ＭＳ Ｐゴシック" panose="020B0600070205080204" pitchFamily="34" charset="-128"/>
                <a:sym typeface="Wingdings" pitchFamily="2" charset="2"/>
              </a:rPr>
              <a:t>IVF</a:t>
            </a:r>
          </a:p>
          <a:p>
            <a:pPr lvl="1"/>
            <a:r>
              <a:rPr lang="en-US" altLang="en-US" dirty="0">
                <a:solidFill>
                  <a:srgbClr val="FFC000"/>
                </a:solidFill>
                <a:ea typeface="ＭＳ Ｐゴシック" panose="020B0600070205080204" pitchFamily="34" charset="-128"/>
                <a:sym typeface="Wingdings" pitchFamily="2" charset="2"/>
              </a:rPr>
              <a:t>Steroids</a:t>
            </a:r>
            <a:r>
              <a:rPr lang="en-US" altLang="en-US" dirty="0">
                <a:solidFill>
                  <a:srgbClr val="FFCC00"/>
                </a:solidFill>
                <a:ea typeface="ＭＳ Ｐゴシック" panose="020B0600070205080204" pitchFamily="34" charset="-128"/>
                <a:sym typeface="Wingdings" pitchFamily="2" charset="2"/>
              </a:rPr>
              <a:t> (parenteral vs. po) </a:t>
            </a:r>
          </a:p>
          <a:p>
            <a:pPr lvl="1"/>
            <a:r>
              <a:rPr lang="en-US" altLang="en-US" dirty="0">
                <a:solidFill>
                  <a:srgbClr val="FFCC00"/>
                </a:solidFill>
                <a:ea typeface="ＭＳ Ｐゴシック" panose="020B0600070205080204" pitchFamily="34" charset="-128"/>
                <a:sym typeface="Wingdings" pitchFamily="2" charset="2"/>
              </a:rPr>
              <a:t>Atrovent, magnesium</a:t>
            </a:r>
          </a:p>
          <a:p>
            <a:pPr lvl="1"/>
            <a:r>
              <a:rPr lang="en-US" altLang="en-US" dirty="0" err="1">
                <a:solidFill>
                  <a:srgbClr val="DAE09D"/>
                </a:solidFill>
                <a:ea typeface="ＭＳ Ｐゴシック" panose="020B0600070205080204" pitchFamily="34" charset="-128"/>
                <a:sym typeface="Wingdings" pitchFamily="2" charset="2"/>
              </a:rPr>
              <a:t>Heliox</a:t>
            </a:r>
            <a:endParaRPr lang="en-US" altLang="en-US" dirty="0">
              <a:solidFill>
                <a:srgbClr val="DAE09D"/>
              </a:solidFill>
              <a:ea typeface="ＭＳ Ｐゴシック" panose="020B0600070205080204" pitchFamily="34" charset="-128"/>
              <a:sym typeface="Wingdings" pitchFamily="2" charset="2"/>
            </a:endParaRPr>
          </a:p>
          <a:p>
            <a:pPr lvl="1"/>
            <a:r>
              <a:rPr lang="en-US" altLang="en-US" dirty="0">
                <a:solidFill>
                  <a:srgbClr val="DAE09D"/>
                </a:solidFill>
                <a:ea typeface="ＭＳ Ｐゴシック" panose="020B0600070205080204" pitchFamily="34" charset="-128"/>
                <a:sym typeface="Wingdings" pitchFamily="2" charset="2"/>
              </a:rPr>
              <a:t>Mast cell modifiers (e.g. cromolyn)</a:t>
            </a:r>
          </a:p>
          <a:p>
            <a:pPr lvl="1"/>
            <a:r>
              <a:rPr lang="en-US" altLang="en-US" dirty="0">
                <a:solidFill>
                  <a:srgbClr val="DAE09D"/>
                </a:solidFill>
                <a:ea typeface="ＭＳ Ｐゴシック" panose="020B0600070205080204" pitchFamily="34" charset="-128"/>
                <a:sym typeface="Wingdings" pitchFamily="2" charset="2"/>
              </a:rPr>
              <a:t>Leukotriene modifiers</a:t>
            </a:r>
          </a:p>
          <a:p>
            <a:pPr lvl="1"/>
            <a:r>
              <a:rPr lang="en-US" altLang="en-US" dirty="0">
                <a:solidFill>
                  <a:srgbClr val="DAE09D"/>
                </a:solidFill>
                <a:ea typeface="ＭＳ Ｐゴシック" panose="020B0600070205080204" pitchFamily="34" charset="-128"/>
                <a:sym typeface="Wingdings" pitchFamily="2" charset="2"/>
              </a:rPr>
              <a:t>Inhaled steroids </a:t>
            </a:r>
          </a:p>
          <a:p>
            <a:pPr lvl="1"/>
            <a:r>
              <a:rPr lang="en-US" altLang="en-US" dirty="0">
                <a:solidFill>
                  <a:srgbClr val="DAE09D"/>
                </a:solidFill>
                <a:ea typeface="ＭＳ Ｐゴシック" panose="020B0600070205080204" pitchFamily="34" charset="-128"/>
                <a:sym typeface="Wingdings" pitchFamily="2" charset="2"/>
              </a:rPr>
              <a:t>Nebulized furosemide</a:t>
            </a:r>
          </a:p>
          <a:p>
            <a:endParaRPr lang="en-US" altLang="en-US" dirty="0">
              <a:ea typeface="ＭＳ Ｐゴシック" panose="020B0600070205080204" pitchFamily="34" charset="-128"/>
              <a:sym typeface="Wingdings" pitchFamily="2" charset="2"/>
            </a:endParaRPr>
          </a:p>
          <a:p>
            <a:endParaRPr lang="en-US" altLang="en-US" dirty="0">
              <a:ea typeface="ＭＳ Ｐゴシック" panose="020B0600070205080204" pitchFamily="34" charset="-128"/>
              <a:sym typeface="Wingdings" pitchFamily="2" charset="2"/>
            </a:endParaRPr>
          </a:p>
        </p:txBody>
      </p:sp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9174D50B-A624-C4C1-E849-B032083E07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1292225"/>
          </a:xfrm>
        </p:spPr>
        <p:txBody>
          <a:bodyPr/>
          <a:lstStyle/>
          <a:p>
            <a:pPr eaLnBrk="1" hangingPunct="1"/>
            <a:r>
              <a:rPr lang="en-US" altLang="en-US" sz="6600" dirty="0">
                <a:ea typeface="ＭＳ Ｐゴシック" panose="020B0600070205080204" pitchFamily="34" charset="-128"/>
              </a:rPr>
              <a:t>Summary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B2A2E2E5-7798-6028-037E-A142880C99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2133600"/>
            <a:ext cx="7772400" cy="43434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Don’t hesitate to give parenteral EPI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  <a:sym typeface="Wingdings" pitchFamily="2" charset="2"/>
              </a:rPr>
              <a:t>Give IVF!!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849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  <p:bldP spid="8499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7844E795-4A2C-E21F-518C-7CF749ED7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30722" name="Content Placeholder 3" descr="denali mosquitos.jpg">
            <a:extLst>
              <a:ext uri="{FF2B5EF4-FFF2-40B4-BE49-F238E27FC236}">
                <a16:creationId xmlns:a16="http://schemas.microsoft.com/office/drawing/2014/main" id="{C646D359-7EB0-E497-DE69-B21667287D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" b="1181"/>
          <a:stretch>
            <a:fillRect/>
          </a:stretch>
        </p:blipFill>
        <p:spPr>
          <a:xfrm>
            <a:off x="76200" y="914400"/>
            <a:ext cx="9020175" cy="4960938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5305B3BF-177C-030A-4DC6-89EEA8724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850" y="120650"/>
            <a:ext cx="7772400" cy="1292225"/>
          </a:xfrm>
        </p:spPr>
        <p:txBody>
          <a:bodyPr/>
          <a:lstStyle/>
          <a:p>
            <a:r>
              <a:rPr lang="en-US" altLang="en-US" sz="6000">
                <a:ea typeface="ＭＳ Ｐゴシック" panose="020B0600070205080204" pitchFamily="34" charset="-128"/>
              </a:rPr>
              <a:t>Asthma</a:t>
            </a:r>
          </a:p>
        </p:txBody>
      </p:sp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id="{399E8CE0-C254-9302-0FE7-ED7829592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33600"/>
            <a:ext cx="7772400" cy="47244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Treatment  mechanical ventilation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Non-invasive ventilation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Endotracheal intubation</a:t>
            </a:r>
          </a:p>
          <a:p>
            <a:pPr lvl="2"/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2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F7C08E87-4925-7E1A-4E86-08BAF770A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850" y="120650"/>
            <a:ext cx="7772400" cy="1292225"/>
          </a:xfrm>
        </p:spPr>
        <p:txBody>
          <a:bodyPr/>
          <a:lstStyle/>
          <a:p>
            <a:r>
              <a:rPr lang="en-US" altLang="en-US" sz="6000">
                <a:ea typeface="ＭＳ Ｐゴシック" panose="020B0600070205080204" pitchFamily="34" charset="-128"/>
              </a:rPr>
              <a:t>Asthma</a:t>
            </a:r>
          </a:p>
        </p:txBody>
      </p:sp>
      <p:sp>
        <p:nvSpPr>
          <p:cNvPr id="33794" name="Content Placeholder 2">
            <a:extLst>
              <a:ext uri="{FF2B5EF4-FFF2-40B4-BE49-F238E27FC236}">
                <a16:creationId xmlns:a16="http://schemas.microsoft.com/office/drawing/2014/main" id="{21337D5C-CA3A-6E0E-0E29-0BEC7DBEC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33600"/>
            <a:ext cx="7772400" cy="47244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Treatment  mechanical ventilation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Non-invasive ventilation</a:t>
            </a:r>
          </a:p>
          <a:p>
            <a:pPr lvl="2"/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2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33795" name="Picture 3" descr="cpap.jpg">
            <a:extLst>
              <a:ext uri="{FF2B5EF4-FFF2-40B4-BE49-F238E27FC236}">
                <a16:creationId xmlns:a16="http://schemas.microsoft.com/office/drawing/2014/main" id="{8F8AD19F-2827-8B94-9CC8-BBD1C6E86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59138"/>
            <a:ext cx="3657600" cy="330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>
            <a:extLst>
              <a:ext uri="{FF2B5EF4-FFF2-40B4-BE49-F238E27FC236}">
                <a16:creationId xmlns:a16="http://schemas.microsoft.com/office/drawing/2014/main" id="{DD0DA2DA-0EA1-8154-77E6-DA1DA53B74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2850" y="152400"/>
            <a:ext cx="7772400" cy="1292225"/>
          </a:xfrm>
        </p:spPr>
        <p:txBody>
          <a:bodyPr/>
          <a:lstStyle/>
          <a:p>
            <a:pPr eaLnBrk="1" hangingPunct="1"/>
            <a:r>
              <a:rPr lang="en-US" altLang="en-US" sz="6000">
                <a:ea typeface="ＭＳ Ｐゴシック" panose="020B0600070205080204" pitchFamily="34" charset="-128"/>
              </a:rPr>
              <a:t>Case</a:t>
            </a:r>
          </a:p>
        </p:txBody>
      </p:sp>
      <p:sp>
        <p:nvSpPr>
          <p:cNvPr id="6146" name="Rectangle 3">
            <a:extLst>
              <a:ext uri="{FF2B5EF4-FFF2-40B4-BE49-F238E27FC236}">
                <a16:creationId xmlns:a16="http://schemas.microsoft.com/office/drawing/2014/main" id="{73B183C0-9107-A618-E8DA-0C4A247CA0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2133600"/>
            <a:ext cx="7772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47 yo male BIBA for dyspnea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Sitting upright, RR 36, difficulty talking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Confused, agitated, refusing to sit still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Refusing to hold nebulizer or wear mask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NO IV access</a:t>
            </a:r>
          </a:p>
        </p:txBody>
      </p:sp>
    </p:spTree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DE71F9AE-6836-0B77-24E8-A12A6B94D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850" y="120650"/>
            <a:ext cx="7772400" cy="1292225"/>
          </a:xfrm>
        </p:spPr>
        <p:txBody>
          <a:bodyPr/>
          <a:lstStyle/>
          <a:p>
            <a:r>
              <a:rPr lang="en-US" altLang="en-US" sz="6000">
                <a:ea typeface="ＭＳ Ｐゴシック" panose="020B0600070205080204" pitchFamily="34" charset="-128"/>
              </a:rPr>
              <a:t>Asthma</a:t>
            </a:r>
          </a:p>
        </p:txBody>
      </p:sp>
      <p:sp>
        <p:nvSpPr>
          <p:cNvPr id="34818" name="Content Placeholder 2">
            <a:extLst>
              <a:ext uri="{FF2B5EF4-FFF2-40B4-BE49-F238E27FC236}">
                <a16:creationId xmlns:a16="http://schemas.microsoft.com/office/drawing/2014/main" id="{C9FFE6BB-798B-528D-BA76-4FFD37632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33600"/>
            <a:ext cx="7772400" cy="47244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Treatment  mechanical ventilation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Non-invasive ventilation</a:t>
            </a:r>
          </a:p>
          <a:p>
            <a:pPr lvl="2"/>
            <a:r>
              <a:rPr lang="en-US" altLang="en-US" sz="2800" dirty="0">
                <a:ea typeface="ＭＳ Ｐゴシック" panose="020B0600070205080204" pitchFamily="34" charset="-128"/>
                <a:sym typeface="Wingdings" pitchFamily="2" charset="2"/>
              </a:rPr>
              <a:t>Data is limited</a:t>
            </a:r>
          </a:p>
          <a:p>
            <a:pPr lvl="2"/>
            <a:r>
              <a:rPr lang="en-US" altLang="en-US" sz="2800" dirty="0">
                <a:ea typeface="ＭＳ Ｐゴシック" panose="020B0600070205080204" pitchFamily="34" charset="-128"/>
                <a:sym typeface="Wingdings" pitchFamily="2" charset="2"/>
              </a:rPr>
              <a:t>No clear evidence of reduced hospitalization, intubation rates</a:t>
            </a:r>
          </a:p>
          <a:p>
            <a:pPr lvl="2"/>
            <a:r>
              <a:rPr lang="en-US" altLang="en-US" sz="2800" dirty="0">
                <a:ea typeface="ＭＳ Ｐゴシック" panose="020B0600070205080204" pitchFamily="34" charset="-128"/>
                <a:sym typeface="Wingdings" pitchFamily="2" charset="2"/>
              </a:rPr>
              <a:t>Consider, don’</a:t>
            </a:r>
            <a:r>
              <a:rPr lang="en-US" altLang="ja-JP" sz="2800" dirty="0">
                <a:ea typeface="ＭＳ Ｐゴシック" panose="020B0600070205080204" pitchFamily="34" charset="-128"/>
                <a:sym typeface="Wingdings" pitchFamily="2" charset="2"/>
              </a:rPr>
              <a:t>t dwell!</a:t>
            </a:r>
          </a:p>
          <a:p>
            <a:pPr lvl="2"/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2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5AFCFCB1-ED5A-C0DD-659F-AF45AE9CE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850" y="120650"/>
            <a:ext cx="7772400" cy="1292225"/>
          </a:xfrm>
        </p:spPr>
        <p:txBody>
          <a:bodyPr/>
          <a:lstStyle/>
          <a:p>
            <a:r>
              <a:rPr lang="en-US" altLang="en-US" sz="6000">
                <a:ea typeface="ＭＳ Ｐゴシック" panose="020B0600070205080204" pitchFamily="34" charset="-128"/>
              </a:rPr>
              <a:t>Asthma</a:t>
            </a:r>
          </a:p>
        </p:txBody>
      </p:sp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651E97B2-2395-6499-4D6E-068E98EE7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33600"/>
            <a:ext cx="7772400" cy="47244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  <a:sym typeface="Wingdings" pitchFamily="2" charset="2"/>
              </a:rPr>
              <a:t>Treatment  mechanical ventilation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  <a:sym typeface="Wingdings" pitchFamily="2" charset="2"/>
              </a:rPr>
              <a:t>Endotracheal intubation</a:t>
            </a:r>
          </a:p>
          <a:p>
            <a:pPr lvl="2">
              <a:buFontTx/>
              <a:buNone/>
            </a:pPr>
            <a:endParaRPr lang="en-US" altLang="en-US">
              <a:ea typeface="ＭＳ Ｐゴシック" panose="020B0600070205080204" pitchFamily="34" charset="-128"/>
              <a:sym typeface="Wingdings" pitchFamily="2" charset="2"/>
            </a:endParaRPr>
          </a:p>
          <a:p>
            <a:pPr lvl="2"/>
            <a:endParaRPr lang="en-US" altLang="en-US" sz="2000">
              <a:ea typeface="ＭＳ Ｐゴシック" panose="020B0600070205080204" pitchFamily="34" charset="-128"/>
            </a:endParaRPr>
          </a:p>
          <a:p>
            <a:pPr lvl="2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35843" name="Picture 3" descr="intubation.jpg">
            <a:extLst>
              <a:ext uri="{FF2B5EF4-FFF2-40B4-BE49-F238E27FC236}">
                <a16:creationId xmlns:a16="http://schemas.microsoft.com/office/drawing/2014/main" id="{8136FA7F-F91B-4BA2-AEAE-6EC30FBA5C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8" b="13846"/>
          <a:stretch>
            <a:fillRect/>
          </a:stretch>
        </p:blipFill>
        <p:spPr bwMode="auto">
          <a:xfrm>
            <a:off x="3429000" y="3276600"/>
            <a:ext cx="3048000" cy="337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59794F66-B0AF-D622-9B4B-4DB572FD1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850" y="120650"/>
            <a:ext cx="7772400" cy="1292225"/>
          </a:xfrm>
        </p:spPr>
        <p:txBody>
          <a:bodyPr/>
          <a:lstStyle/>
          <a:p>
            <a:r>
              <a:rPr lang="en-US" altLang="en-US" sz="6000">
                <a:ea typeface="ＭＳ Ｐゴシック" panose="020B0600070205080204" pitchFamily="34" charset="-128"/>
              </a:rPr>
              <a:t>Asthma</a:t>
            </a:r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E370EE55-89F8-3AF4-88A4-4A283D908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33600"/>
            <a:ext cx="7772400" cy="47244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  <a:sym typeface="Wingdings" pitchFamily="2" charset="2"/>
              </a:rPr>
              <a:t>Treatment  mechanical ventilation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  <a:sym typeface="Wingdings" pitchFamily="2" charset="2"/>
              </a:rPr>
              <a:t>Endotracheal intubation  clinical decision</a:t>
            </a:r>
          </a:p>
          <a:p>
            <a:pPr lvl="2">
              <a:buFontTx/>
              <a:buNone/>
            </a:pPr>
            <a:endParaRPr lang="en-US" altLang="en-US">
              <a:ea typeface="ＭＳ Ｐゴシック" panose="020B0600070205080204" pitchFamily="34" charset="-128"/>
              <a:sym typeface="Wingdings" pitchFamily="2" charset="2"/>
            </a:endParaRPr>
          </a:p>
          <a:p>
            <a:pPr lvl="2"/>
            <a:endParaRPr lang="en-US" altLang="en-US" sz="2000">
              <a:ea typeface="ＭＳ Ｐゴシック" panose="020B0600070205080204" pitchFamily="34" charset="-128"/>
            </a:endParaRPr>
          </a:p>
          <a:p>
            <a:pPr lvl="2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FBB74102-4871-DE08-D558-E5128482D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850" y="120650"/>
            <a:ext cx="7772400" cy="1292225"/>
          </a:xfrm>
        </p:spPr>
        <p:txBody>
          <a:bodyPr/>
          <a:lstStyle/>
          <a:p>
            <a:r>
              <a:rPr lang="en-US" altLang="en-US" sz="6000">
                <a:ea typeface="ＭＳ Ｐゴシック" panose="020B0600070205080204" pitchFamily="34" charset="-128"/>
              </a:rPr>
              <a:t>Asthma</a:t>
            </a:r>
          </a:p>
        </p:txBody>
      </p:sp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id="{E34C2863-72CF-629A-A911-D52D6C446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33600"/>
            <a:ext cx="7772400" cy="47244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Treatment  mechanical ventilation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Endotracheal intubation  clinical decision</a:t>
            </a:r>
          </a:p>
          <a:p>
            <a:pPr lvl="2"/>
            <a:r>
              <a:rPr lang="en-US" altLang="en-US" sz="2800" dirty="0">
                <a:ea typeface="ＭＳ Ｐゴシック" panose="020B0600070205080204" pitchFamily="34" charset="-128"/>
                <a:sym typeface="Wingdings" pitchFamily="2" charset="2"/>
              </a:rPr>
              <a:t>Worsening </a:t>
            </a:r>
            <a:r>
              <a:rPr lang="en-US" altLang="en-US" sz="2800" dirty="0" err="1">
                <a:ea typeface="ＭＳ Ｐゴシック" panose="020B0600070205080204" pitchFamily="34" charset="-128"/>
                <a:sym typeface="Wingdings" pitchFamily="2" charset="2"/>
              </a:rPr>
              <a:t>Sx’s</a:t>
            </a:r>
            <a:r>
              <a:rPr lang="en-US" altLang="en-US" sz="2800" dirty="0">
                <a:ea typeface="ＭＳ Ｐゴシック" panose="020B0600070205080204" pitchFamily="34" charset="-128"/>
                <a:sym typeface="Wingdings" pitchFamily="2" charset="2"/>
              </a:rPr>
              <a:t> despite max treatment</a:t>
            </a:r>
          </a:p>
          <a:p>
            <a:pPr lvl="2"/>
            <a:r>
              <a:rPr lang="en-US" altLang="en-US" sz="2800" dirty="0">
                <a:ea typeface="ＭＳ Ｐゴシック" panose="020B0600070205080204" pitchFamily="34" charset="-128"/>
                <a:sym typeface="Wingdings" pitchFamily="2" charset="2"/>
              </a:rPr>
              <a:t>Increasing fatigue</a:t>
            </a:r>
          </a:p>
          <a:p>
            <a:pPr lvl="3"/>
            <a:r>
              <a:rPr lang="en-US" altLang="en-US" sz="2800" dirty="0">
                <a:solidFill>
                  <a:srgbClr val="FFFF66"/>
                </a:solidFill>
                <a:latin typeface="Tahoma" panose="020B0604030504040204" pitchFamily="34" charset="0"/>
                <a:ea typeface="ＭＳ Ｐゴシック" panose="020B0600070205080204" pitchFamily="34" charset="-128"/>
                <a:sym typeface="Wingdings" pitchFamily="2" charset="2"/>
              </a:rPr>
              <a:t>Worsening VS (HR, RR, pulse ox)</a:t>
            </a:r>
          </a:p>
          <a:p>
            <a:pPr lvl="3"/>
            <a:r>
              <a:rPr lang="en-US" altLang="en-US" sz="2800" dirty="0">
                <a:solidFill>
                  <a:srgbClr val="FFFF66"/>
                </a:solidFill>
                <a:latin typeface="Tahoma" panose="020B0604030504040204" pitchFamily="34" charset="0"/>
                <a:ea typeface="ＭＳ Ｐゴシック" panose="020B0600070205080204" pitchFamily="34" charset="-128"/>
                <a:sym typeface="Wingdings" pitchFamily="2" charset="2"/>
              </a:rPr>
              <a:t>Increased use of accessory muscles</a:t>
            </a:r>
          </a:p>
          <a:p>
            <a:pPr lvl="3"/>
            <a:r>
              <a:rPr lang="en-US" altLang="en-US" sz="2800" dirty="0">
                <a:solidFill>
                  <a:srgbClr val="FFFF66"/>
                </a:solidFill>
                <a:latin typeface="Tahoma" panose="020B0604030504040204" pitchFamily="34" charset="0"/>
                <a:ea typeface="ＭＳ Ｐゴシック" panose="020B0600070205080204" pitchFamily="34" charset="-128"/>
                <a:sym typeface="Wingdings" pitchFamily="2" charset="2"/>
              </a:rPr>
              <a:t>Diaphoresis</a:t>
            </a:r>
          </a:p>
          <a:p>
            <a:pPr lvl="2"/>
            <a:r>
              <a:rPr lang="en-US" altLang="en-US" sz="2800" dirty="0">
                <a:ea typeface="ＭＳ Ｐゴシック" panose="020B0600070205080204" pitchFamily="34" charset="-128"/>
                <a:sym typeface="Wingdings" pitchFamily="2" charset="2"/>
              </a:rPr>
              <a:t>Increasing agitation ( hypoxia)</a:t>
            </a:r>
          </a:p>
          <a:p>
            <a:pPr lvl="2"/>
            <a:r>
              <a:rPr lang="en-US" altLang="en-US" sz="2800" dirty="0">
                <a:ea typeface="ＭＳ Ｐゴシック" panose="020B0600070205080204" pitchFamily="34" charset="-128"/>
                <a:sym typeface="Wingdings" pitchFamily="2" charset="2"/>
              </a:rPr>
              <a:t>Decreasing LOC ( hypercarbia)</a:t>
            </a:r>
          </a:p>
          <a:p>
            <a:pPr lvl="2">
              <a:buFontTx/>
              <a:buNone/>
            </a:pPr>
            <a:endParaRPr lang="en-US" altLang="en-US" dirty="0">
              <a:ea typeface="ＭＳ Ｐゴシック" panose="020B0600070205080204" pitchFamily="34" charset="-128"/>
              <a:sym typeface="Wingdings" pitchFamily="2" charset="2"/>
            </a:endParaRPr>
          </a:p>
          <a:p>
            <a:pPr lvl="2"/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2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FBB74102-4871-DE08-D558-E5128482D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850" y="120650"/>
            <a:ext cx="7772400" cy="1292225"/>
          </a:xfrm>
        </p:spPr>
        <p:txBody>
          <a:bodyPr/>
          <a:lstStyle/>
          <a:p>
            <a:r>
              <a:rPr lang="en-US" altLang="en-US" sz="6000">
                <a:ea typeface="ＭＳ Ｐゴシック" panose="020B0600070205080204" pitchFamily="34" charset="-128"/>
              </a:rPr>
              <a:t>Asthma</a:t>
            </a:r>
          </a:p>
        </p:txBody>
      </p:sp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id="{E34C2863-72CF-629A-A911-D52D6C446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33600"/>
            <a:ext cx="7772400" cy="47244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Treatment  mechanical ventilation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Endotracheal intubation  clinical decision</a:t>
            </a:r>
          </a:p>
          <a:p>
            <a:pPr lvl="2"/>
            <a:r>
              <a:rPr lang="en-US" altLang="en-US" sz="2800" dirty="0">
                <a:ea typeface="ＭＳ Ｐゴシック" panose="020B0600070205080204" pitchFamily="34" charset="-128"/>
                <a:sym typeface="Wingdings" pitchFamily="2" charset="2"/>
              </a:rPr>
              <a:t>Worsening </a:t>
            </a:r>
            <a:r>
              <a:rPr lang="en-US" altLang="en-US" sz="2800" dirty="0" err="1">
                <a:ea typeface="ＭＳ Ｐゴシック" panose="020B0600070205080204" pitchFamily="34" charset="-128"/>
                <a:sym typeface="Wingdings" pitchFamily="2" charset="2"/>
              </a:rPr>
              <a:t>Sx’s</a:t>
            </a:r>
            <a:r>
              <a:rPr lang="en-US" altLang="en-US" sz="2800" dirty="0">
                <a:ea typeface="ＭＳ Ｐゴシック" panose="020B0600070205080204" pitchFamily="34" charset="-128"/>
                <a:sym typeface="Wingdings" pitchFamily="2" charset="2"/>
              </a:rPr>
              <a:t> despite max treatment</a:t>
            </a:r>
          </a:p>
          <a:p>
            <a:pPr lvl="2"/>
            <a:r>
              <a:rPr lang="en-US" altLang="en-US" sz="2800" dirty="0">
                <a:ea typeface="ＭＳ Ｐゴシック" panose="020B0600070205080204" pitchFamily="34" charset="-128"/>
                <a:sym typeface="Wingdings" pitchFamily="2" charset="2"/>
              </a:rPr>
              <a:t>Increasing fatigue</a:t>
            </a:r>
          </a:p>
          <a:p>
            <a:pPr lvl="3"/>
            <a:r>
              <a:rPr lang="en-US" altLang="en-US" sz="2800" dirty="0">
                <a:solidFill>
                  <a:srgbClr val="FFFF66"/>
                </a:solidFill>
                <a:latin typeface="Tahoma" panose="020B0604030504040204" pitchFamily="34" charset="0"/>
                <a:ea typeface="ＭＳ Ｐゴシック" panose="020B0600070205080204" pitchFamily="34" charset="-128"/>
                <a:sym typeface="Wingdings" pitchFamily="2" charset="2"/>
              </a:rPr>
              <a:t>Worsening VS (</a:t>
            </a:r>
            <a:r>
              <a:rPr lang="en-US" altLang="en-US" sz="2800" dirty="0">
                <a:solidFill>
                  <a:srgbClr val="FFC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sym typeface="Wingdings" pitchFamily="2" charset="2"/>
              </a:rPr>
              <a:t>HR</a:t>
            </a:r>
            <a:r>
              <a:rPr lang="en-US" altLang="en-US" sz="2800" dirty="0">
                <a:solidFill>
                  <a:srgbClr val="FFFF66"/>
                </a:solidFill>
                <a:latin typeface="Tahoma" panose="020B0604030504040204" pitchFamily="34" charset="0"/>
                <a:ea typeface="ＭＳ Ｐゴシック" panose="020B0600070205080204" pitchFamily="34" charset="-128"/>
                <a:sym typeface="Wingdings" pitchFamily="2" charset="2"/>
              </a:rPr>
              <a:t>, RR, pulse ox)</a:t>
            </a:r>
          </a:p>
          <a:p>
            <a:pPr lvl="3"/>
            <a:r>
              <a:rPr lang="en-US" altLang="en-US" sz="2800" dirty="0">
                <a:solidFill>
                  <a:srgbClr val="FFFF66"/>
                </a:solidFill>
                <a:latin typeface="Tahoma" panose="020B0604030504040204" pitchFamily="34" charset="0"/>
                <a:ea typeface="ＭＳ Ｐゴシック" panose="020B0600070205080204" pitchFamily="34" charset="-128"/>
                <a:sym typeface="Wingdings" pitchFamily="2" charset="2"/>
              </a:rPr>
              <a:t>Increased use of accessory muscles</a:t>
            </a:r>
          </a:p>
          <a:p>
            <a:pPr lvl="3"/>
            <a:r>
              <a:rPr lang="en-US" altLang="en-US" sz="2800" dirty="0">
                <a:solidFill>
                  <a:srgbClr val="FFC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sym typeface="Wingdings" pitchFamily="2" charset="2"/>
              </a:rPr>
              <a:t>Diaphoresis</a:t>
            </a:r>
          </a:p>
          <a:p>
            <a:pPr lvl="2"/>
            <a:r>
              <a:rPr lang="en-US" altLang="en-US" sz="2800" dirty="0">
                <a:solidFill>
                  <a:srgbClr val="FFC000"/>
                </a:solidFill>
                <a:ea typeface="ＭＳ Ｐゴシック" panose="020B0600070205080204" pitchFamily="34" charset="-128"/>
                <a:sym typeface="Wingdings" pitchFamily="2" charset="2"/>
              </a:rPr>
              <a:t>Increasing agitation ( hypoxia)</a:t>
            </a:r>
          </a:p>
          <a:p>
            <a:pPr lvl="2"/>
            <a:r>
              <a:rPr lang="en-US" altLang="en-US" sz="2800" dirty="0">
                <a:solidFill>
                  <a:srgbClr val="FFC000"/>
                </a:solidFill>
                <a:ea typeface="ＭＳ Ｐゴシック" panose="020B0600070205080204" pitchFamily="34" charset="-128"/>
                <a:sym typeface="Wingdings" pitchFamily="2" charset="2"/>
              </a:rPr>
              <a:t>Decreasing LOC ( hypercarbia)</a:t>
            </a:r>
          </a:p>
          <a:p>
            <a:pPr lvl="2">
              <a:buFontTx/>
              <a:buNone/>
            </a:pPr>
            <a:endParaRPr lang="en-US" altLang="en-US" dirty="0">
              <a:ea typeface="ＭＳ Ｐゴシック" panose="020B0600070205080204" pitchFamily="34" charset="-128"/>
              <a:sym typeface="Wingdings" pitchFamily="2" charset="2"/>
            </a:endParaRPr>
          </a:p>
          <a:p>
            <a:pPr lvl="2"/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2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7426771"/>
      </p:ext>
    </p:extLst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221C817F-E47D-CA3B-67AC-DD32D3E8E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5F7B3F14-6CFF-548A-1E95-5D6CE1EED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98DE308A-5CD6-5F0C-E762-1EDD9975E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850" y="120650"/>
            <a:ext cx="7772400" cy="1292225"/>
          </a:xfrm>
        </p:spPr>
        <p:txBody>
          <a:bodyPr/>
          <a:lstStyle/>
          <a:p>
            <a:r>
              <a:rPr lang="en-US" altLang="en-US" sz="6000">
                <a:ea typeface="ＭＳ Ｐゴシック" panose="020B0600070205080204" pitchFamily="34" charset="-128"/>
              </a:rPr>
              <a:t>Asthma</a:t>
            </a:r>
          </a:p>
        </p:txBody>
      </p:sp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D228A7C2-4190-8460-4FC1-485B7CCC5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33600"/>
            <a:ext cx="7772400" cy="47244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  <a:sym typeface="Wingdings" pitchFamily="2" charset="2"/>
              </a:rPr>
              <a:t>Treatment  endotracheal intubation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  <a:sym typeface="Wingdings" pitchFamily="2" charset="2"/>
              </a:rPr>
              <a:t>Temporizing solution only!</a:t>
            </a:r>
          </a:p>
          <a:p>
            <a:pPr lvl="2"/>
            <a:endParaRPr lang="en-US" altLang="en-US" sz="1600">
              <a:ea typeface="ＭＳ Ｐゴシック" panose="020B0600070205080204" pitchFamily="34" charset="-128"/>
            </a:endParaRPr>
          </a:p>
          <a:p>
            <a:pPr lvl="2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C933C598-3DF0-6BF3-68A0-95777C263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850" y="120650"/>
            <a:ext cx="7772400" cy="1292225"/>
          </a:xfrm>
        </p:spPr>
        <p:txBody>
          <a:bodyPr/>
          <a:lstStyle/>
          <a:p>
            <a:r>
              <a:rPr lang="en-US" altLang="en-US" sz="6000">
                <a:ea typeface="ＭＳ Ｐゴシック" panose="020B0600070205080204" pitchFamily="34" charset="-128"/>
              </a:rPr>
              <a:t>Asthma</a:t>
            </a:r>
          </a:p>
        </p:txBody>
      </p:sp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id="{D53F136F-4150-02EB-9B66-DA83A534E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33600"/>
            <a:ext cx="7772400" cy="47244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Treatment  endotracheal intubation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Temporizing solution only!</a:t>
            </a:r>
          </a:p>
          <a:p>
            <a:pPr lvl="2"/>
            <a:r>
              <a:rPr lang="en-US" altLang="en-US" sz="2800" dirty="0">
                <a:ea typeface="ＭＳ Ｐゴシック" panose="020B0600070205080204" pitchFamily="34" charset="-128"/>
                <a:sym typeface="Wingdings" pitchFamily="2" charset="2"/>
              </a:rPr>
              <a:t>Does not solve the underlying problem</a:t>
            </a:r>
          </a:p>
          <a:p>
            <a:pPr lvl="3"/>
            <a:r>
              <a:rPr lang="en-US" altLang="en-US" sz="2800" dirty="0">
                <a:solidFill>
                  <a:srgbClr val="FFFF66"/>
                </a:solidFill>
                <a:latin typeface="Tahoma" panose="020B0604030504040204" pitchFamily="34" charset="0"/>
                <a:ea typeface="ＭＳ Ｐゴシック" panose="020B0600070205080204" pitchFamily="34" charset="-128"/>
                <a:sym typeface="Wingdings" pitchFamily="2" charset="2"/>
              </a:rPr>
              <a:t>Laryngoscopy may trigger worsening bronchospasm, laryngospasm</a:t>
            </a:r>
          </a:p>
          <a:p>
            <a:pPr lvl="2"/>
            <a:endParaRPr lang="en-US" altLang="en-US" dirty="0">
              <a:ea typeface="ＭＳ Ｐゴシック" panose="020B0600070205080204" pitchFamily="34" charset="-128"/>
              <a:sym typeface="Wingdings" pitchFamily="2" charset="2"/>
            </a:endParaRPr>
          </a:p>
          <a:p>
            <a:pPr lvl="2"/>
            <a:endParaRPr lang="en-US" altLang="en-US" dirty="0">
              <a:ea typeface="ＭＳ Ｐゴシック" panose="020B0600070205080204" pitchFamily="34" charset="-128"/>
              <a:sym typeface="Wingdings" pitchFamily="2" charset="2"/>
            </a:endParaRPr>
          </a:p>
          <a:p>
            <a:pPr lvl="2"/>
            <a:endParaRPr lang="en-US" altLang="en-US" sz="1600" dirty="0">
              <a:ea typeface="ＭＳ Ｐゴシック" panose="020B0600070205080204" pitchFamily="34" charset="-128"/>
            </a:endParaRPr>
          </a:p>
          <a:p>
            <a:pPr lvl="2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00A2576B-6E19-2C51-00DC-35860D9E1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850" y="120650"/>
            <a:ext cx="7772400" cy="1292225"/>
          </a:xfrm>
        </p:spPr>
        <p:txBody>
          <a:bodyPr/>
          <a:lstStyle/>
          <a:p>
            <a:r>
              <a:rPr lang="en-US" altLang="en-US" sz="6000">
                <a:ea typeface="ＭＳ Ｐゴシック" panose="020B0600070205080204" pitchFamily="34" charset="-128"/>
              </a:rPr>
              <a:t>Asthma</a:t>
            </a:r>
          </a:p>
        </p:txBody>
      </p:sp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id="{E52A394B-917C-39FE-787C-6E62C7797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33600"/>
            <a:ext cx="7772400" cy="47244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Pearls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Intubation by the most experience provider to minimize attempts and maximize speed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Use largest ETT possible (8-9 mm if possible)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D20084AE-DD6E-A465-05B4-3EA673956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850" y="120650"/>
            <a:ext cx="7772400" cy="1292225"/>
          </a:xfrm>
        </p:spPr>
        <p:txBody>
          <a:bodyPr/>
          <a:lstStyle/>
          <a:p>
            <a:r>
              <a:rPr lang="en-US" altLang="en-US" sz="6000">
                <a:ea typeface="ＭＳ Ｐゴシック" panose="020B0600070205080204" pitchFamily="34" charset="-128"/>
              </a:rPr>
              <a:t>Asthma</a:t>
            </a:r>
          </a:p>
        </p:txBody>
      </p:sp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6E19D402-9A77-B81B-040C-614439AA2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33600"/>
            <a:ext cx="7772400" cy="47244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ＭＳ Ｐゴシック" charset="0"/>
                <a:sym typeface="Wingdings" charset="0"/>
              </a:rPr>
              <a:t>Treatment  endotracheal intubation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  <a:sym typeface="Wingdings" charset="0"/>
              </a:rPr>
              <a:t>Sedation choices </a:t>
            </a:r>
          </a:p>
          <a:p>
            <a:pPr lvl="2">
              <a:defRPr/>
            </a:pPr>
            <a:r>
              <a:rPr lang="en-US" sz="2800" dirty="0">
                <a:ea typeface="ＭＳ Ｐゴシック" charset="0"/>
                <a:sym typeface="Wingdings" charset="0"/>
              </a:rPr>
              <a:t>Ketamine</a:t>
            </a:r>
          </a:p>
          <a:p>
            <a:pPr lvl="3">
              <a:defRPr/>
            </a:pPr>
            <a:r>
              <a:rPr lang="en-US" sz="2800" dirty="0">
                <a:solidFill>
                  <a:srgbClr val="FFFF66"/>
                </a:solidFill>
                <a:latin typeface="Tahoma" charset="0"/>
                <a:ea typeface="ＭＳ Ｐゴシック" charset="0"/>
                <a:sym typeface="Wingdings" charset="0"/>
              </a:rPr>
              <a:t>Potentiates catecholamine release</a:t>
            </a:r>
          </a:p>
          <a:p>
            <a:pPr lvl="3">
              <a:defRPr/>
            </a:pPr>
            <a:r>
              <a:rPr lang="en-US" sz="2800" dirty="0">
                <a:solidFill>
                  <a:srgbClr val="FFFF66"/>
                </a:solidFill>
                <a:latin typeface="Tahoma" charset="0"/>
                <a:ea typeface="ＭＳ Ｐゴシック" charset="0"/>
                <a:sym typeface="Wingdings" charset="0"/>
              </a:rPr>
              <a:t>Relaxes bronchiolar smooth muscle</a:t>
            </a:r>
          </a:p>
          <a:p>
            <a:pPr lvl="3">
              <a:defRPr/>
            </a:pPr>
            <a:r>
              <a:rPr lang="en-US" sz="2800" dirty="0" err="1">
                <a:solidFill>
                  <a:srgbClr val="FFFF66"/>
                </a:solidFill>
                <a:latin typeface="Tahoma" charset="0"/>
                <a:ea typeface="ＭＳ Ｐゴシック" charset="0"/>
                <a:sym typeface="Wingdings" charset="0"/>
              </a:rPr>
              <a:t>Hemodynamically</a:t>
            </a:r>
            <a:r>
              <a:rPr lang="en-US" sz="2800" dirty="0">
                <a:solidFill>
                  <a:srgbClr val="FFFF66"/>
                </a:solidFill>
                <a:latin typeface="Tahoma" charset="0"/>
                <a:ea typeface="ＭＳ Ｐゴシック" charset="0"/>
                <a:sym typeface="Wingdings" charset="0"/>
              </a:rPr>
              <a:t> stable, may raise BP</a:t>
            </a:r>
          </a:p>
          <a:p>
            <a:pPr lvl="3">
              <a:defRPr/>
            </a:pPr>
            <a:r>
              <a:rPr lang="en-US" sz="2800" dirty="0">
                <a:solidFill>
                  <a:srgbClr val="FFFF66"/>
                </a:solidFill>
                <a:latin typeface="Tahoma" charset="0"/>
                <a:ea typeface="ＭＳ Ｐゴシック" charset="0"/>
                <a:sym typeface="Wingdings" charset="0"/>
              </a:rPr>
              <a:t>Increases bronchial secretions (atropine or </a:t>
            </a:r>
            <a:r>
              <a:rPr lang="en-US" sz="2800" dirty="0" err="1">
                <a:solidFill>
                  <a:srgbClr val="FFFF66"/>
                </a:solidFill>
                <a:latin typeface="Tahoma" charset="0"/>
                <a:ea typeface="ＭＳ Ｐゴシック" charset="0"/>
                <a:sym typeface="Wingdings" charset="0"/>
              </a:rPr>
              <a:t>glycopyrrolate</a:t>
            </a:r>
            <a:r>
              <a:rPr lang="en-US" sz="2800" dirty="0">
                <a:solidFill>
                  <a:srgbClr val="FFFF66"/>
                </a:solidFill>
                <a:latin typeface="Tahoma" charset="0"/>
                <a:ea typeface="ＭＳ Ｐゴシック" charset="0"/>
                <a:sym typeface="Wingdings" charset="0"/>
              </a:rPr>
              <a:t>?)</a:t>
            </a:r>
          </a:p>
          <a:p>
            <a:pPr marL="914400" lvl="2" indent="0">
              <a:buFontTx/>
              <a:buNone/>
              <a:defRPr/>
            </a:pPr>
            <a:endParaRPr lang="en-US" dirty="0">
              <a:ea typeface="ＭＳ Ｐゴシック" charset="0"/>
              <a:sym typeface="Wingdings" charset="0"/>
            </a:endParaRPr>
          </a:p>
          <a:p>
            <a:pPr lvl="2">
              <a:defRPr/>
            </a:pPr>
            <a:endParaRPr lang="en-US" dirty="0">
              <a:ea typeface="ＭＳ Ｐゴシック" charset="0"/>
              <a:sym typeface="Wingdings" charset="0"/>
            </a:endParaRPr>
          </a:p>
          <a:p>
            <a:pPr lvl="2">
              <a:defRPr/>
            </a:pPr>
            <a:endParaRPr lang="en-US" sz="1600" dirty="0">
              <a:ea typeface="ＭＳ Ｐゴシック" charset="0"/>
            </a:endParaRPr>
          </a:p>
          <a:p>
            <a:pPr lvl="2">
              <a:buFontTx/>
              <a:buNone/>
              <a:defRPr/>
            </a:pPr>
            <a:endParaRPr lang="en-US" dirty="0">
              <a:ea typeface="ＭＳ Ｐゴシック" charset="0"/>
            </a:endParaRPr>
          </a:p>
          <a:p>
            <a:pPr lvl="1">
              <a:buFontTx/>
              <a:buNone/>
              <a:defRPr/>
            </a:pPr>
            <a:endParaRPr lang="en-US" dirty="0">
              <a:ea typeface="ＭＳ Ｐゴシック" charset="0"/>
            </a:endParaRPr>
          </a:p>
          <a:p>
            <a:pPr lvl="1">
              <a:defRPr/>
            </a:pPr>
            <a:endParaRPr lang="en-US" dirty="0">
              <a:ea typeface="ＭＳ Ｐゴシック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298EA7D3-67B5-373A-996D-3BC5B8A416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2850" y="152400"/>
            <a:ext cx="7772400" cy="1292225"/>
          </a:xfrm>
        </p:spPr>
        <p:txBody>
          <a:bodyPr/>
          <a:lstStyle/>
          <a:p>
            <a:pPr eaLnBrk="1" hangingPunct="1"/>
            <a:r>
              <a:rPr lang="en-US" altLang="en-US" sz="6000">
                <a:ea typeface="ＭＳ Ｐゴシック" panose="020B0600070205080204" pitchFamily="34" charset="-128"/>
              </a:rPr>
              <a:t>Case</a:t>
            </a:r>
          </a:p>
        </p:txBody>
      </p:sp>
      <p:sp>
        <p:nvSpPr>
          <p:cNvPr id="7170" name="Rectangle 3">
            <a:extLst>
              <a:ext uri="{FF2B5EF4-FFF2-40B4-BE49-F238E27FC236}">
                <a16:creationId xmlns:a16="http://schemas.microsoft.com/office/drawing/2014/main" id="{FD7B0955-03E9-CFE3-9310-8655251932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2133600"/>
            <a:ext cx="7772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47 yo male BIBA for dyspnea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Worsening confusion, diaphoresis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Won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t wear pox, ripping off monitor leads and NRB/neb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ea typeface="ＭＳ Ｐゴシック" panose="020B0600070205080204" pitchFamily="34" charset="-128"/>
              </a:rPr>
              <a:t>I gotta…get out of here…get off me!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endParaRPr lang="en-US" altLang="ja-JP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NO IV access </a:t>
            </a:r>
          </a:p>
        </p:txBody>
      </p:sp>
    </p:spTree>
  </p:cSld>
  <p:clrMapOvr>
    <a:masterClrMapping/>
  </p:clrMapOvr>
  <p:transition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B1F2CD70-38D0-CBF4-2FC6-81654DF6E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850" y="120650"/>
            <a:ext cx="7772400" cy="1292225"/>
          </a:xfrm>
        </p:spPr>
        <p:txBody>
          <a:bodyPr/>
          <a:lstStyle/>
          <a:p>
            <a:r>
              <a:rPr lang="en-US" altLang="en-US" sz="6000">
                <a:ea typeface="ＭＳ Ｐゴシック" panose="020B0600070205080204" pitchFamily="34" charset="-128"/>
              </a:rPr>
              <a:t>Asthma</a:t>
            </a:r>
          </a:p>
        </p:txBody>
      </p:sp>
      <p:sp>
        <p:nvSpPr>
          <p:cNvPr id="45058" name="Content Placeholder 2">
            <a:extLst>
              <a:ext uri="{FF2B5EF4-FFF2-40B4-BE49-F238E27FC236}">
                <a16:creationId xmlns:a16="http://schemas.microsoft.com/office/drawing/2014/main" id="{7B312F5A-3EC8-B030-437E-CB0E1A175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33600"/>
            <a:ext cx="7772400" cy="47244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Treatment  endotracheal intubation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Sedation choices </a:t>
            </a:r>
          </a:p>
          <a:p>
            <a:pPr lvl="2"/>
            <a:r>
              <a:rPr lang="en-US" altLang="en-US" sz="2800" dirty="0">
                <a:ea typeface="ＭＳ Ｐゴシック" panose="020B0600070205080204" pitchFamily="34" charset="-128"/>
                <a:sym typeface="Wingdings" pitchFamily="2" charset="2"/>
              </a:rPr>
              <a:t>Propofol</a:t>
            </a:r>
          </a:p>
          <a:p>
            <a:pPr lvl="3"/>
            <a:r>
              <a:rPr lang="en-US" altLang="en-US" sz="2800" dirty="0" err="1">
                <a:solidFill>
                  <a:srgbClr val="FFFF66"/>
                </a:solidFill>
                <a:latin typeface="Tahoma" panose="020B0604030504040204" pitchFamily="34" charset="0"/>
                <a:ea typeface="ＭＳ Ｐゴシック" panose="020B0600070205080204" pitchFamily="34" charset="-128"/>
                <a:sym typeface="Wingdings" pitchFamily="2" charset="2"/>
              </a:rPr>
              <a:t>Bronchodilating</a:t>
            </a:r>
            <a:r>
              <a:rPr lang="en-US" altLang="en-US" sz="2800" dirty="0">
                <a:solidFill>
                  <a:srgbClr val="FFFF66"/>
                </a:solidFill>
                <a:latin typeface="Tahoma" panose="020B0604030504040204" pitchFamily="34" charset="0"/>
                <a:ea typeface="ＭＳ Ｐゴシック" panose="020B0600070205080204" pitchFamily="34" charset="-128"/>
                <a:sym typeface="Wingdings" pitchFamily="2" charset="2"/>
              </a:rPr>
              <a:t> properties</a:t>
            </a:r>
          </a:p>
          <a:p>
            <a:pPr lvl="3"/>
            <a:r>
              <a:rPr lang="en-US" altLang="en-US" sz="2800" dirty="0">
                <a:solidFill>
                  <a:srgbClr val="FFFF66"/>
                </a:solidFill>
                <a:latin typeface="Tahoma" panose="020B0604030504040204" pitchFamily="34" charset="0"/>
                <a:ea typeface="ＭＳ Ｐゴシック" panose="020B0600070205080204" pitchFamily="34" charset="-128"/>
                <a:sym typeface="Wingdings" pitchFamily="2" charset="2"/>
              </a:rPr>
              <a:t>May cause hypotension, lactic acidosis</a:t>
            </a:r>
          </a:p>
          <a:p>
            <a:pPr lvl="2"/>
            <a:endParaRPr lang="en-US" altLang="en-US" sz="2800" dirty="0">
              <a:ea typeface="ＭＳ Ｐゴシック" panose="020B0600070205080204" pitchFamily="34" charset="-128"/>
              <a:sym typeface="Wingdings" pitchFamily="2" charset="2"/>
            </a:endParaRPr>
          </a:p>
          <a:p>
            <a:pPr lvl="2"/>
            <a:endParaRPr lang="en-US" altLang="en-US" sz="2800" dirty="0">
              <a:ea typeface="ＭＳ Ｐゴシック" panose="020B0600070205080204" pitchFamily="34" charset="-128"/>
              <a:sym typeface="Wingdings" pitchFamily="2" charset="2"/>
            </a:endParaRPr>
          </a:p>
          <a:p>
            <a:pPr lvl="2"/>
            <a:endParaRPr lang="en-US" altLang="en-US" sz="1800" dirty="0">
              <a:ea typeface="ＭＳ Ｐゴシック" panose="020B0600070205080204" pitchFamily="34" charset="-128"/>
            </a:endParaRPr>
          </a:p>
          <a:p>
            <a:pPr lvl="2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A21737E3-9644-5434-F1A7-FE61E3A58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850" y="120650"/>
            <a:ext cx="7772400" cy="1292225"/>
          </a:xfrm>
        </p:spPr>
        <p:txBody>
          <a:bodyPr/>
          <a:lstStyle/>
          <a:p>
            <a:r>
              <a:rPr lang="en-US" altLang="en-US" sz="6000">
                <a:ea typeface="ＭＳ Ｐゴシック" panose="020B0600070205080204" pitchFamily="34" charset="-128"/>
              </a:rPr>
              <a:t>Asthma</a:t>
            </a:r>
          </a:p>
        </p:txBody>
      </p:sp>
      <p:sp>
        <p:nvSpPr>
          <p:cNvPr id="46082" name="Content Placeholder 2">
            <a:extLst>
              <a:ext uri="{FF2B5EF4-FFF2-40B4-BE49-F238E27FC236}">
                <a16:creationId xmlns:a16="http://schemas.microsoft.com/office/drawing/2014/main" id="{CE4321F0-A2C0-E92F-286F-54F00D0EE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33600"/>
            <a:ext cx="7772400" cy="47244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Treatment  endotracheal intubation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Sedation choices </a:t>
            </a:r>
          </a:p>
          <a:p>
            <a:pPr lvl="2"/>
            <a:r>
              <a:rPr lang="en-US" altLang="en-US" sz="2800" dirty="0">
                <a:ea typeface="ＭＳ Ｐゴシック" panose="020B0600070205080204" pitchFamily="34" charset="-128"/>
                <a:sym typeface="Wingdings" pitchFamily="2" charset="2"/>
              </a:rPr>
              <a:t>Etomidate</a:t>
            </a:r>
          </a:p>
          <a:p>
            <a:pPr lvl="3"/>
            <a:r>
              <a:rPr lang="en-US" altLang="en-US" sz="2800" dirty="0">
                <a:solidFill>
                  <a:srgbClr val="FFFF66"/>
                </a:solidFill>
                <a:latin typeface="Tahoma" panose="020B0604030504040204" pitchFamily="34" charset="0"/>
                <a:ea typeface="ＭＳ Ｐゴシック" panose="020B0600070205080204" pitchFamily="34" charset="-128"/>
                <a:sym typeface="Wingdings" pitchFamily="2" charset="2"/>
              </a:rPr>
              <a:t>Hemodynamically stable</a:t>
            </a:r>
          </a:p>
          <a:p>
            <a:pPr lvl="3"/>
            <a:r>
              <a:rPr lang="en-US" altLang="en-US" sz="2800" dirty="0">
                <a:solidFill>
                  <a:srgbClr val="FFFF66"/>
                </a:solidFill>
                <a:latin typeface="Tahoma" panose="020B0604030504040204" pitchFamily="34" charset="0"/>
                <a:ea typeface="ＭＳ Ｐゴシック" panose="020B0600070205080204" pitchFamily="34" charset="-128"/>
                <a:sym typeface="Wingdings" pitchFamily="2" charset="2"/>
              </a:rPr>
              <a:t>Adrenal suppression? </a:t>
            </a:r>
          </a:p>
          <a:p>
            <a:pPr lvl="3"/>
            <a:endParaRPr lang="en-US" altLang="en-US" sz="2400" dirty="0">
              <a:solidFill>
                <a:srgbClr val="FFFF66"/>
              </a:solidFill>
              <a:latin typeface="Tahoma" panose="020B0604030504040204" pitchFamily="34" charset="0"/>
              <a:ea typeface="ＭＳ Ｐゴシック" panose="020B0600070205080204" pitchFamily="34" charset="-128"/>
              <a:sym typeface="Wingdings" pitchFamily="2" charset="2"/>
            </a:endParaRPr>
          </a:p>
          <a:p>
            <a:pPr lvl="2"/>
            <a:endParaRPr lang="en-US" altLang="en-US" dirty="0">
              <a:ea typeface="ＭＳ Ｐゴシック" panose="020B0600070205080204" pitchFamily="34" charset="-128"/>
              <a:sym typeface="Wingdings" pitchFamily="2" charset="2"/>
            </a:endParaRPr>
          </a:p>
          <a:p>
            <a:pPr lvl="2"/>
            <a:endParaRPr lang="en-US" altLang="en-US" dirty="0">
              <a:ea typeface="ＭＳ Ｐゴシック" panose="020B0600070205080204" pitchFamily="34" charset="-128"/>
              <a:sym typeface="Wingdings" pitchFamily="2" charset="2"/>
            </a:endParaRPr>
          </a:p>
          <a:p>
            <a:pPr lvl="2"/>
            <a:endParaRPr lang="en-US" altLang="en-US" sz="1600" dirty="0">
              <a:ea typeface="ＭＳ Ｐゴシック" panose="020B0600070205080204" pitchFamily="34" charset="-128"/>
            </a:endParaRPr>
          </a:p>
          <a:p>
            <a:pPr lvl="2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9387FC47-F671-3CE7-F77A-A67CB439A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850" y="120650"/>
            <a:ext cx="7772400" cy="1292225"/>
          </a:xfrm>
        </p:spPr>
        <p:txBody>
          <a:bodyPr/>
          <a:lstStyle/>
          <a:p>
            <a:r>
              <a:rPr lang="en-US" altLang="en-US" sz="6000">
                <a:ea typeface="ＭＳ Ｐゴシック" panose="020B0600070205080204" pitchFamily="34" charset="-128"/>
              </a:rPr>
              <a:t>Asthma</a:t>
            </a:r>
          </a:p>
        </p:txBody>
      </p:sp>
      <p:sp>
        <p:nvSpPr>
          <p:cNvPr id="47106" name="Content Placeholder 2">
            <a:extLst>
              <a:ext uri="{FF2B5EF4-FFF2-40B4-BE49-F238E27FC236}">
                <a16:creationId xmlns:a16="http://schemas.microsoft.com/office/drawing/2014/main" id="{4E9BA649-C8DE-FEF2-AC22-179338F3D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33600"/>
            <a:ext cx="7772400" cy="47244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Treatment  endotracheal intubation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Sedation choices </a:t>
            </a:r>
          </a:p>
          <a:p>
            <a:pPr lvl="2"/>
            <a:r>
              <a:rPr lang="en-US" altLang="en-US" sz="2800" dirty="0">
                <a:ea typeface="ＭＳ Ｐゴシック" panose="020B0600070205080204" pitchFamily="34" charset="-128"/>
                <a:sym typeface="Wingdings" pitchFamily="2" charset="2"/>
              </a:rPr>
              <a:t>Benzodiazepines</a:t>
            </a:r>
          </a:p>
          <a:p>
            <a:pPr lvl="2"/>
            <a:r>
              <a:rPr lang="en-US" altLang="en-US" sz="2800" dirty="0">
                <a:ea typeface="ＭＳ Ｐゴシック" panose="020B0600070205080204" pitchFamily="34" charset="-128"/>
                <a:sym typeface="Wingdings" pitchFamily="2" charset="2"/>
              </a:rPr>
              <a:t>Inhaled anesthetics </a:t>
            </a:r>
          </a:p>
          <a:p>
            <a:pPr lvl="3"/>
            <a:endParaRPr lang="en-US" altLang="en-US" sz="2400" dirty="0">
              <a:solidFill>
                <a:srgbClr val="FFFF66"/>
              </a:solidFill>
              <a:latin typeface="Tahoma" panose="020B0604030504040204" pitchFamily="34" charset="0"/>
              <a:ea typeface="ＭＳ Ｐゴシック" panose="020B0600070205080204" pitchFamily="34" charset="-128"/>
              <a:sym typeface="Wingdings" pitchFamily="2" charset="2"/>
            </a:endParaRPr>
          </a:p>
          <a:p>
            <a:pPr lvl="2"/>
            <a:endParaRPr lang="en-US" altLang="en-US" dirty="0">
              <a:ea typeface="ＭＳ Ｐゴシック" panose="020B0600070205080204" pitchFamily="34" charset="-128"/>
              <a:sym typeface="Wingdings" pitchFamily="2" charset="2"/>
            </a:endParaRPr>
          </a:p>
          <a:p>
            <a:pPr lvl="2"/>
            <a:endParaRPr lang="en-US" altLang="en-US" dirty="0">
              <a:ea typeface="ＭＳ Ｐゴシック" panose="020B0600070205080204" pitchFamily="34" charset="-128"/>
              <a:sym typeface="Wingdings" pitchFamily="2" charset="2"/>
            </a:endParaRPr>
          </a:p>
          <a:p>
            <a:pPr lvl="2"/>
            <a:endParaRPr lang="en-US" altLang="en-US" sz="1600" dirty="0">
              <a:ea typeface="ＭＳ Ｐゴシック" panose="020B0600070205080204" pitchFamily="34" charset="-128"/>
            </a:endParaRPr>
          </a:p>
          <a:p>
            <a:pPr lvl="2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FB6E8496-B3CC-558D-BE78-280F1C686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850" y="120650"/>
            <a:ext cx="7772400" cy="1292225"/>
          </a:xfrm>
        </p:spPr>
        <p:txBody>
          <a:bodyPr/>
          <a:lstStyle/>
          <a:p>
            <a:r>
              <a:rPr lang="en-US" altLang="en-US" sz="6000">
                <a:ea typeface="ＭＳ Ｐゴシック" panose="020B0600070205080204" pitchFamily="34" charset="-128"/>
              </a:rPr>
              <a:t>Asthma</a:t>
            </a:r>
          </a:p>
        </p:txBody>
      </p:sp>
      <p:sp>
        <p:nvSpPr>
          <p:cNvPr id="48130" name="Content Placeholder 2">
            <a:extLst>
              <a:ext uri="{FF2B5EF4-FFF2-40B4-BE49-F238E27FC236}">
                <a16:creationId xmlns:a16="http://schemas.microsoft.com/office/drawing/2014/main" id="{6CD581B9-11D8-E504-EF21-0B41B957A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33600"/>
            <a:ext cx="7772400" cy="47244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Treatment  endotracheal intubation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Paralytic of choice: succinylcholine</a:t>
            </a:r>
          </a:p>
          <a:p>
            <a:pPr lvl="2"/>
            <a:r>
              <a:rPr lang="en-US" altLang="en-US" sz="2800" dirty="0">
                <a:ea typeface="ＭＳ Ｐゴシック" panose="020B0600070205080204" pitchFamily="34" charset="-128"/>
                <a:sym typeface="Wingdings" pitchFamily="2" charset="2"/>
              </a:rPr>
              <a:t>Fastest onset, beneficial when pre-oxygenation not possible</a:t>
            </a:r>
          </a:p>
          <a:p>
            <a:pPr marL="914400" lvl="2" indent="0">
              <a:buNone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lvl="2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83AA024A-55A9-6661-471D-6C66B5B66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850" y="120650"/>
            <a:ext cx="7772400" cy="1292225"/>
          </a:xfrm>
        </p:spPr>
        <p:txBody>
          <a:bodyPr/>
          <a:lstStyle/>
          <a:p>
            <a:r>
              <a:rPr lang="en-US" altLang="en-US" sz="6000">
                <a:ea typeface="ＭＳ Ｐゴシック" panose="020B0600070205080204" pitchFamily="34" charset="-128"/>
              </a:rPr>
              <a:t>Asthma</a:t>
            </a:r>
          </a:p>
        </p:txBody>
      </p:sp>
      <p:sp>
        <p:nvSpPr>
          <p:cNvPr id="49154" name="Content Placeholder 2">
            <a:extLst>
              <a:ext uri="{FF2B5EF4-FFF2-40B4-BE49-F238E27FC236}">
                <a16:creationId xmlns:a16="http://schemas.microsoft.com/office/drawing/2014/main" id="{58A597C6-8F66-6FA0-4F1E-4DA649E20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33600"/>
            <a:ext cx="7772400" cy="47244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Treatment  endotracheal intubation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Paralytic of choice: succinylcholine</a:t>
            </a:r>
          </a:p>
          <a:p>
            <a:pPr lvl="2"/>
            <a:r>
              <a:rPr lang="en-US" altLang="en-US" sz="2800" dirty="0">
                <a:ea typeface="ＭＳ Ｐゴシック" panose="020B0600070205080204" pitchFamily="34" charset="-128"/>
                <a:sym typeface="Wingdings" pitchFamily="2" charset="2"/>
              </a:rPr>
              <a:t>Fastest onset, beneficial when pre-oxygenation not possible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Alternative: rocuronium</a:t>
            </a:r>
          </a:p>
          <a:p>
            <a:pPr lvl="2"/>
            <a:endParaRPr lang="en-US" altLang="en-US" sz="1600" dirty="0">
              <a:ea typeface="ＭＳ Ｐゴシック" panose="020B0600070205080204" pitchFamily="34" charset="-128"/>
            </a:endParaRPr>
          </a:p>
          <a:p>
            <a:pPr lvl="2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49155" name="Picture 3" descr="theRock.gif">
            <a:extLst>
              <a:ext uri="{FF2B5EF4-FFF2-40B4-BE49-F238E27FC236}">
                <a16:creationId xmlns:a16="http://schemas.microsoft.com/office/drawing/2014/main" id="{DF7E328A-7B44-6AE3-DC76-067A0ABD2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r="9259" b="15218"/>
          <a:stretch>
            <a:fillRect/>
          </a:stretch>
        </p:blipFill>
        <p:spPr bwMode="auto">
          <a:xfrm>
            <a:off x="6078414" y="4191000"/>
            <a:ext cx="298938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899347BE-3914-B403-EB44-D98BC3D44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850" y="120650"/>
            <a:ext cx="7772400" cy="1292225"/>
          </a:xfrm>
        </p:spPr>
        <p:txBody>
          <a:bodyPr/>
          <a:lstStyle/>
          <a:p>
            <a:r>
              <a:rPr lang="en-US" altLang="en-US" sz="6000">
                <a:ea typeface="ＭＳ Ｐゴシック" panose="020B0600070205080204" pitchFamily="34" charset="-128"/>
              </a:rPr>
              <a:t>Asthma</a:t>
            </a:r>
          </a:p>
        </p:txBody>
      </p:sp>
      <p:sp>
        <p:nvSpPr>
          <p:cNvPr id="50178" name="Content Placeholder 2">
            <a:extLst>
              <a:ext uri="{FF2B5EF4-FFF2-40B4-BE49-F238E27FC236}">
                <a16:creationId xmlns:a16="http://schemas.microsoft.com/office/drawing/2014/main" id="{06AD6211-E9C0-AE40-B656-49E9FB969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33600"/>
            <a:ext cx="7772400" cy="47244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Treatment  endotracheal intubation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Paralytic of choice: succinylcholine</a:t>
            </a:r>
          </a:p>
          <a:p>
            <a:pPr lvl="2"/>
            <a:r>
              <a:rPr lang="en-US" altLang="en-US" sz="2800" dirty="0">
                <a:ea typeface="ＭＳ Ｐゴシック" panose="020B0600070205080204" pitchFamily="34" charset="-128"/>
                <a:sym typeface="Wingdings" pitchFamily="2" charset="2"/>
              </a:rPr>
              <a:t>Fastest onset, beneficial when pre-oxygenation not possible</a:t>
            </a:r>
          </a:p>
          <a:p>
            <a:pPr lvl="2"/>
            <a:r>
              <a:rPr lang="en-US" altLang="en-US" sz="2800" dirty="0">
                <a:ea typeface="ＭＳ Ｐゴシック" panose="020B0600070205080204" pitchFamily="34" charset="-128"/>
                <a:sym typeface="Wingdings" pitchFamily="2" charset="2"/>
              </a:rPr>
              <a:t>If IM dose needed, use 3-4 mg/kg minimum</a:t>
            </a:r>
            <a:endParaRPr lang="en-US" altLang="en-US" sz="1800" dirty="0">
              <a:ea typeface="ＭＳ Ｐゴシック" panose="020B0600070205080204" pitchFamily="34" charset="-128"/>
            </a:endParaRPr>
          </a:p>
          <a:p>
            <a:pPr lvl="2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>
    <p:dissolv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5BD59CCB-A442-44A8-4D7C-F70EDD8607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1292225"/>
          </a:xfrm>
        </p:spPr>
        <p:txBody>
          <a:bodyPr/>
          <a:lstStyle/>
          <a:p>
            <a:pPr eaLnBrk="1" hangingPunct="1"/>
            <a:r>
              <a:rPr lang="en-US" altLang="en-US" sz="6600" dirty="0">
                <a:ea typeface="ＭＳ Ｐゴシック" panose="020B0600070205080204" pitchFamily="34" charset="-128"/>
              </a:rPr>
              <a:t>Summary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FF0453B4-2243-78F0-4EFB-60A9FCC100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2133600"/>
            <a:ext cx="7772400" cy="43434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Manage the airway…if absolutely needed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ETI is best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Look for signs of worsening catecholamine output, agitation, fatigue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849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  <p:bldP spid="8499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BAC87B90-9A95-53A5-8EC6-A9689A39C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52226" name="Content Placeholder 5" descr="image003.jpg">
            <a:extLst>
              <a:ext uri="{FF2B5EF4-FFF2-40B4-BE49-F238E27FC236}">
                <a16:creationId xmlns:a16="http://schemas.microsoft.com/office/drawing/2014/main" id="{8A4422E7-398D-BA26-5258-6ED224E217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22225"/>
            <a:ext cx="4378325" cy="6818313"/>
          </a:xfrm>
        </p:spPr>
      </p:pic>
    </p:spTree>
  </p:cSld>
  <p:clrMapOvr>
    <a:masterClrMapping/>
  </p:clrMapOvr>
  <p:transition>
    <p:dissolv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4E7190CF-26C4-60CB-61C4-7802155F9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850" y="120650"/>
            <a:ext cx="7772400" cy="1292225"/>
          </a:xfrm>
        </p:spPr>
        <p:txBody>
          <a:bodyPr/>
          <a:lstStyle/>
          <a:p>
            <a:r>
              <a:rPr lang="en-US" altLang="en-US" sz="6000">
                <a:ea typeface="ＭＳ Ｐゴシック" panose="020B0600070205080204" pitchFamily="34" charset="-128"/>
              </a:rPr>
              <a:t>Asthma</a:t>
            </a:r>
          </a:p>
        </p:txBody>
      </p:sp>
      <p:sp>
        <p:nvSpPr>
          <p:cNvPr id="54274" name="Content Placeholder 2">
            <a:extLst>
              <a:ext uri="{FF2B5EF4-FFF2-40B4-BE49-F238E27FC236}">
                <a16:creationId xmlns:a16="http://schemas.microsoft.com/office/drawing/2014/main" id="{459F8F23-312A-D05F-12A5-AC45D07A9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33600"/>
            <a:ext cx="7772400" cy="4724400"/>
          </a:xfrm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  <a:sym typeface="Wingdings" pitchFamily="2" charset="2"/>
            </a:endParaRPr>
          </a:p>
          <a:p>
            <a:pPr lvl="2"/>
            <a:endParaRPr lang="en-US" altLang="en-US" sz="1600">
              <a:ea typeface="ＭＳ Ｐゴシック" panose="020B0600070205080204" pitchFamily="34" charset="-128"/>
            </a:endParaRPr>
          </a:p>
          <a:p>
            <a:pPr lvl="2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54275" name="Picture 3" descr="high-five.jpg">
            <a:extLst>
              <a:ext uri="{FF2B5EF4-FFF2-40B4-BE49-F238E27FC236}">
                <a16:creationId xmlns:a16="http://schemas.microsoft.com/office/drawing/2014/main" id="{41EF38C7-895E-E105-69AC-7CED53354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764857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EFE028E8-5990-FBAF-8E7B-F1511B740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850" y="120650"/>
            <a:ext cx="7772400" cy="1292225"/>
          </a:xfrm>
        </p:spPr>
        <p:txBody>
          <a:bodyPr/>
          <a:lstStyle/>
          <a:p>
            <a:r>
              <a:rPr lang="en-US" altLang="en-US" sz="6000">
                <a:ea typeface="ＭＳ Ｐゴシック" panose="020B0600070205080204" pitchFamily="34" charset="-128"/>
              </a:rPr>
              <a:t>Asthma</a:t>
            </a:r>
          </a:p>
        </p:txBody>
      </p:sp>
      <p:sp>
        <p:nvSpPr>
          <p:cNvPr id="55298" name="Content Placeholder 2">
            <a:extLst>
              <a:ext uri="{FF2B5EF4-FFF2-40B4-BE49-F238E27FC236}">
                <a16:creationId xmlns:a16="http://schemas.microsoft.com/office/drawing/2014/main" id="{0BB7FA51-4632-B755-ECE8-5788A445F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33600"/>
            <a:ext cx="7772400" cy="4724400"/>
          </a:xfrm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  <a:sym typeface="Wingdings" pitchFamily="2" charset="2"/>
            </a:endParaRPr>
          </a:p>
          <a:p>
            <a:pPr lvl="2"/>
            <a:endParaRPr lang="en-US" altLang="en-US" sz="1600">
              <a:ea typeface="ＭＳ Ｐゴシック" panose="020B0600070205080204" pitchFamily="34" charset="-128"/>
            </a:endParaRPr>
          </a:p>
          <a:p>
            <a:pPr lvl="2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55299" name="Picture 15" descr="Creat0006">
            <a:extLst>
              <a:ext uri="{FF2B5EF4-FFF2-40B4-BE49-F238E27FC236}">
                <a16:creationId xmlns:a16="http://schemas.microsoft.com/office/drawing/2014/main" id="{52A28394-6980-15FB-94DA-DD7D07BF8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2" t="85547" r="1208"/>
          <a:stretch>
            <a:fillRect/>
          </a:stretch>
        </p:blipFill>
        <p:spPr bwMode="auto">
          <a:xfrm>
            <a:off x="315913" y="2286000"/>
            <a:ext cx="8677275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16" descr="Homer stress">
            <a:extLst>
              <a:ext uri="{FF2B5EF4-FFF2-40B4-BE49-F238E27FC236}">
                <a16:creationId xmlns:a16="http://schemas.microsoft.com/office/drawing/2014/main" id="{0D1A8C15-747B-E324-55FC-C1BC2C836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0"/>
          <a:stretch>
            <a:fillRect/>
          </a:stretch>
        </p:blipFill>
        <p:spPr bwMode="auto">
          <a:xfrm>
            <a:off x="6327775" y="3009900"/>
            <a:ext cx="2816225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>
            <a:extLst>
              <a:ext uri="{FF2B5EF4-FFF2-40B4-BE49-F238E27FC236}">
                <a16:creationId xmlns:a16="http://schemas.microsoft.com/office/drawing/2014/main" id="{0CB69EB7-A8BA-9A78-A277-457D7B41A2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2850" y="152400"/>
            <a:ext cx="7772400" cy="1292225"/>
          </a:xfrm>
        </p:spPr>
        <p:txBody>
          <a:bodyPr/>
          <a:lstStyle/>
          <a:p>
            <a:pPr eaLnBrk="1" hangingPunct="1"/>
            <a:r>
              <a:rPr lang="en-US" altLang="en-US" sz="6000">
                <a:ea typeface="ＭＳ Ｐゴシック" panose="020B0600070205080204" pitchFamily="34" charset="-128"/>
              </a:rPr>
              <a:t>Case</a:t>
            </a:r>
          </a:p>
        </p:txBody>
      </p:sp>
      <p:sp>
        <p:nvSpPr>
          <p:cNvPr id="8194" name="Rectangle 3">
            <a:extLst>
              <a:ext uri="{FF2B5EF4-FFF2-40B4-BE49-F238E27FC236}">
                <a16:creationId xmlns:a16="http://schemas.microsoft.com/office/drawing/2014/main" id="{2E3BDCCF-60E7-357C-84BD-4739CF2817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2133600"/>
            <a:ext cx="7772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47 yo male BIBA for dyspnea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Worsening confusion, diaphoresis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Won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t wear pox, ripping off monitor leads and NRB/neb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ea typeface="ＭＳ Ｐゴシック" panose="020B0600070205080204" pitchFamily="34" charset="-128"/>
              </a:rPr>
              <a:t>I gotta…get out of here…get off me!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endParaRPr lang="en-US" altLang="ja-JP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NO IV access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What do you do? </a:t>
            </a:r>
          </a:p>
        </p:txBody>
      </p:sp>
    </p:spTree>
  </p:cSld>
  <p:clrMapOvr>
    <a:masterClrMapping/>
  </p:clrMapOvr>
  <p:transition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06662D7D-951D-2D6B-1E66-9B0BC13C8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850" y="120650"/>
            <a:ext cx="7772400" cy="1292225"/>
          </a:xfrm>
        </p:spPr>
        <p:txBody>
          <a:bodyPr/>
          <a:lstStyle/>
          <a:p>
            <a:r>
              <a:rPr lang="en-US" altLang="en-US" sz="6000">
                <a:ea typeface="ＭＳ Ｐゴシック" panose="020B0600070205080204" pitchFamily="34" charset="-128"/>
              </a:rPr>
              <a:t>Asthma</a:t>
            </a:r>
          </a:p>
        </p:txBody>
      </p:sp>
      <p:sp>
        <p:nvSpPr>
          <p:cNvPr id="56322" name="Content Placeholder 2">
            <a:extLst>
              <a:ext uri="{FF2B5EF4-FFF2-40B4-BE49-F238E27FC236}">
                <a16:creationId xmlns:a16="http://schemas.microsoft.com/office/drawing/2014/main" id="{30090627-85D4-2AD6-3BFD-DACEE3495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33600"/>
            <a:ext cx="7772400" cy="47244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Treatment  ventilator management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Barotrauma: major source of morbidity and mortality</a:t>
            </a:r>
          </a:p>
          <a:p>
            <a:pPr lvl="2"/>
            <a:r>
              <a:rPr lang="en-US" altLang="en-US" sz="2800" dirty="0">
                <a:ea typeface="ＭＳ Ｐゴシック" panose="020B0600070205080204" pitchFamily="34" charset="-128"/>
                <a:sym typeface="Wingdings" pitchFamily="2" charset="2"/>
              </a:rPr>
              <a:t>Beware auto-PEEP!</a:t>
            </a:r>
            <a:endParaRPr lang="en-US" altLang="en-US" sz="2800" dirty="0">
              <a:ea typeface="ＭＳ Ｐゴシック" panose="020B0600070205080204" pitchFamily="34" charset="-128"/>
            </a:endParaRPr>
          </a:p>
          <a:p>
            <a:pPr lvl="2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>
            <a:extLst>
              <a:ext uri="{FF2B5EF4-FFF2-40B4-BE49-F238E27FC236}">
                <a16:creationId xmlns:a16="http://schemas.microsoft.com/office/drawing/2014/main" id="{E04CEA79-2BBE-A681-36A0-1EF6FD471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850" y="120650"/>
            <a:ext cx="7772400" cy="1292225"/>
          </a:xfrm>
        </p:spPr>
        <p:txBody>
          <a:bodyPr/>
          <a:lstStyle/>
          <a:p>
            <a:r>
              <a:rPr lang="en-US" altLang="en-US" sz="6000">
                <a:ea typeface="ＭＳ Ｐゴシック" panose="020B0600070205080204" pitchFamily="34" charset="-128"/>
              </a:rPr>
              <a:t>Asthma</a:t>
            </a:r>
          </a:p>
        </p:txBody>
      </p:sp>
      <p:sp>
        <p:nvSpPr>
          <p:cNvPr id="57346" name="Content Placeholder 2">
            <a:extLst>
              <a:ext uri="{FF2B5EF4-FFF2-40B4-BE49-F238E27FC236}">
                <a16:creationId xmlns:a16="http://schemas.microsoft.com/office/drawing/2014/main" id="{7509C403-9FDB-B063-6BCA-71D5DD731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33600"/>
            <a:ext cx="7772400" cy="47244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Treatment  ventilator management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The basics…</a:t>
            </a:r>
          </a:p>
          <a:p>
            <a:pPr lvl="2"/>
            <a:r>
              <a:rPr lang="en-US" altLang="en-US" sz="2800" dirty="0">
                <a:ea typeface="ＭＳ Ｐゴシック" panose="020B0600070205080204" pitchFamily="34" charset="-128"/>
                <a:sym typeface="Wingdings" pitchFamily="2" charset="2"/>
              </a:rPr>
              <a:t>Volume controlled mode</a:t>
            </a:r>
          </a:p>
          <a:p>
            <a:pPr lvl="2"/>
            <a:r>
              <a:rPr lang="en-US" altLang="en-US" sz="2800" dirty="0">
                <a:ea typeface="ＭＳ Ｐゴシック" panose="020B0600070205080204" pitchFamily="34" charset="-128"/>
                <a:sym typeface="Wingdings" pitchFamily="2" charset="2"/>
              </a:rPr>
              <a:t>Use low tidal volumes (6-8 cc/kg)</a:t>
            </a:r>
          </a:p>
          <a:p>
            <a:pPr lvl="2"/>
            <a:r>
              <a:rPr lang="en-US" altLang="en-US" sz="2800" dirty="0">
                <a:ea typeface="ＭＳ Ｐゴシック" panose="020B0600070205080204" pitchFamily="34" charset="-128"/>
                <a:sym typeface="Wingdings" pitchFamily="2" charset="2"/>
              </a:rPr>
              <a:t>Ventilate at </a:t>
            </a:r>
            <a:r>
              <a:rPr lang="en-US" altLang="en-US" sz="2800" u="sng" dirty="0">
                <a:ea typeface="ＭＳ Ｐゴシック" panose="020B0600070205080204" pitchFamily="34" charset="-128"/>
                <a:sym typeface="Wingdings" pitchFamily="2" charset="2"/>
              </a:rPr>
              <a:t>&lt;</a:t>
            </a:r>
            <a:r>
              <a:rPr lang="en-US" altLang="en-US" sz="2800" dirty="0">
                <a:ea typeface="ＭＳ Ｐゴシック" panose="020B0600070205080204" pitchFamily="34" charset="-128"/>
                <a:sym typeface="Wingdings" pitchFamily="2" charset="2"/>
              </a:rPr>
              <a:t> 10 breaths/min</a:t>
            </a:r>
          </a:p>
          <a:p>
            <a:pPr lvl="3"/>
            <a:r>
              <a:rPr lang="en-US" altLang="en-US" sz="2800" dirty="0">
                <a:solidFill>
                  <a:srgbClr val="FFFF66"/>
                </a:solidFill>
                <a:latin typeface="Tahoma" panose="020B0604030504040204" pitchFamily="34" charset="0"/>
                <a:ea typeface="ＭＳ Ｐゴシック" panose="020B0600070205080204" pitchFamily="34" charset="-128"/>
                <a:sym typeface="Wingdings" pitchFamily="2" charset="2"/>
              </a:rPr>
              <a:t>Must allow sufficient time for exhalation, decrease I:E ratio</a:t>
            </a:r>
          </a:p>
          <a:p>
            <a:pPr lvl="3"/>
            <a:endParaRPr lang="en-US" altLang="en-US" sz="2800" dirty="0">
              <a:latin typeface="Times New Roman" panose="02020603050405020304" pitchFamily="18" charset="0"/>
              <a:ea typeface="ＭＳ Ｐゴシック" panose="020B0600070205080204" pitchFamily="34" charset="-128"/>
              <a:sym typeface="Wingdings" pitchFamily="2" charset="2"/>
            </a:endParaRPr>
          </a:p>
          <a:p>
            <a:pPr lvl="2"/>
            <a:endParaRPr lang="en-US" altLang="en-US" dirty="0">
              <a:ea typeface="ＭＳ Ｐゴシック" panose="020B0600070205080204" pitchFamily="34" charset="-128"/>
              <a:sym typeface="Wingdings" pitchFamily="2" charset="2"/>
            </a:endParaRP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pPr lvl="1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A5FBB752-5041-1C4F-DDA8-53796D968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850" y="120650"/>
            <a:ext cx="7772400" cy="1292225"/>
          </a:xfrm>
        </p:spPr>
        <p:txBody>
          <a:bodyPr/>
          <a:lstStyle/>
          <a:p>
            <a:r>
              <a:rPr lang="en-US" altLang="en-US" sz="6000">
                <a:ea typeface="ＭＳ Ｐゴシック" panose="020B0600070205080204" pitchFamily="34" charset="-128"/>
              </a:rPr>
              <a:t>Asthma</a:t>
            </a:r>
          </a:p>
        </p:txBody>
      </p:sp>
      <p:sp>
        <p:nvSpPr>
          <p:cNvPr id="58370" name="Content Placeholder 2">
            <a:extLst>
              <a:ext uri="{FF2B5EF4-FFF2-40B4-BE49-F238E27FC236}">
                <a16:creationId xmlns:a16="http://schemas.microsoft.com/office/drawing/2014/main" id="{CF6A5F88-F7F5-C254-90A3-B8205D1F4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33600"/>
            <a:ext cx="7772400" cy="47244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  <a:sym typeface="Wingdings" pitchFamily="2" charset="2"/>
              </a:rPr>
              <a:t>Pitfall  Use of increased respiratory rates to </a:t>
            </a:r>
            <a:r>
              <a:rPr lang="ja-JP" altLang="en-US">
                <a:ea typeface="ＭＳ Ｐゴシック" panose="020B0600070205080204" pitchFamily="34" charset="-128"/>
                <a:sym typeface="Wingdings" pitchFamily="2" charset="2"/>
              </a:rPr>
              <a:t>“</a:t>
            </a:r>
            <a:r>
              <a:rPr lang="en-US" altLang="ja-JP">
                <a:ea typeface="ＭＳ Ｐゴシック" panose="020B0600070205080204" pitchFamily="34" charset="-128"/>
                <a:sym typeface="Wingdings" pitchFamily="2" charset="2"/>
              </a:rPr>
              <a:t>blow off</a:t>
            </a:r>
            <a:r>
              <a:rPr lang="ja-JP" altLang="en-US">
                <a:ea typeface="ＭＳ Ｐゴシック" panose="020B0600070205080204" pitchFamily="34" charset="-128"/>
                <a:sym typeface="Wingdings" pitchFamily="2" charset="2"/>
              </a:rPr>
              <a:t>”</a:t>
            </a:r>
            <a:r>
              <a:rPr lang="en-US" altLang="ja-JP">
                <a:ea typeface="ＭＳ Ｐゴシック" panose="020B0600070205080204" pitchFamily="34" charset="-128"/>
                <a:sym typeface="Wingdings" pitchFamily="2" charset="2"/>
              </a:rPr>
              <a:t> CO</a:t>
            </a:r>
            <a:r>
              <a:rPr lang="en-US" altLang="ja-JP" baseline="-25000">
                <a:ea typeface="ＭＳ Ｐゴシック" panose="020B0600070205080204" pitchFamily="34" charset="-128"/>
                <a:sym typeface="Wingdings" pitchFamily="2" charset="2"/>
              </a:rPr>
              <a:t>2</a:t>
            </a:r>
            <a:r>
              <a:rPr lang="en-US" altLang="ja-JP">
                <a:ea typeface="ＭＳ Ｐゴシック" panose="020B0600070205080204" pitchFamily="34" charset="-128"/>
                <a:sym typeface="Wingdings" pitchFamily="2" charset="2"/>
              </a:rPr>
              <a:t>.</a:t>
            </a:r>
          </a:p>
          <a:p>
            <a:endParaRPr lang="en-US" altLang="en-US">
              <a:ea typeface="ＭＳ Ｐゴシック" panose="020B0600070205080204" pitchFamily="34" charset="-128"/>
              <a:sym typeface="Wingdings" pitchFamily="2" charset="2"/>
            </a:endParaRPr>
          </a:p>
          <a:p>
            <a:r>
              <a:rPr lang="en-US" altLang="en-US">
                <a:ea typeface="ＭＳ Ｐゴシック" panose="020B0600070205080204" pitchFamily="34" charset="-128"/>
                <a:sym typeface="Wingdings" pitchFamily="2" charset="2"/>
              </a:rPr>
              <a:t>Pearl  Patients need extra time to </a:t>
            </a:r>
            <a:r>
              <a:rPr lang="ja-JP" altLang="en-US">
                <a:ea typeface="ＭＳ Ｐゴシック" panose="020B0600070205080204" pitchFamily="34" charset="-128"/>
                <a:sym typeface="Wingdings" pitchFamily="2" charset="2"/>
              </a:rPr>
              <a:t>“</a:t>
            </a:r>
            <a:r>
              <a:rPr lang="en-US" altLang="ja-JP">
                <a:ea typeface="ＭＳ Ｐゴシック" panose="020B0600070205080204" pitchFamily="34" charset="-128"/>
                <a:sym typeface="Wingdings" pitchFamily="2" charset="2"/>
              </a:rPr>
              <a:t>blow off</a:t>
            </a:r>
            <a:r>
              <a:rPr lang="ja-JP" altLang="en-US">
                <a:ea typeface="ＭＳ Ｐゴシック" panose="020B0600070205080204" pitchFamily="34" charset="-128"/>
                <a:sym typeface="Wingdings" pitchFamily="2" charset="2"/>
              </a:rPr>
              <a:t>”</a:t>
            </a:r>
            <a:r>
              <a:rPr lang="en-US" altLang="ja-JP">
                <a:ea typeface="ＭＳ Ｐゴシック" panose="020B0600070205080204" pitchFamily="34" charset="-128"/>
                <a:sym typeface="Wingdings" pitchFamily="2" charset="2"/>
              </a:rPr>
              <a:t> CO</a:t>
            </a:r>
            <a:r>
              <a:rPr lang="en-US" altLang="ja-JP" baseline="-25000">
                <a:ea typeface="ＭＳ Ｐゴシック" panose="020B0600070205080204" pitchFamily="34" charset="-128"/>
                <a:sym typeface="Wingdings" pitchFamily="2" charset="2"/>
              </a:rPr>
              <a:t>2</a:t>
            </a:r>
            <a:r>
              <a:rPr lang="en-US" altLang="ja-JP">
                <a:ea typeface="ＭＳ Ｐゴシック" panose="020B0600070205080204" pitchFamily="34" charset="-128"/>
                <a:sym typeface="Wingdings" pitchFamily="2" charset="2"/>
              </a:rPr>
              <a:t>, therefore </a:t>
            </a:r>
            <a:r>
              <a:rPr lang="en-US" altLang="ja-JP" i="1">
                <a:ea typeface="ＭＳ Ｐゴシック" panose="020B0600070205080204" pitchFamily="34" charset="-128"/>
                <a:sym typeface="Wingdings" pitchFamily="2" charset="2"/>
              </a:rPr>
              <a:t>lower </a:t>
            </a:r>
            <a:r>
              <a:rPr lang="en-US" altLang="ja-JP">
                <a:ea typeface="ＭＳ Ｐゴシック" panose="020B0600070205080204" pitchFamily="34" charset="-128"/>
                <a:sym typeface="Wingdings" pitchFamily="2" charset="2"/>
              </a:rPr>
              <a:t>the rate.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pPr lvl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>
    <p:wipe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>
            <a:extLst>
              <a:ext uri="{FF2B5EF4-FFF2-40B4-BE49-F238E27FC236}">
                <a16:creationId xmlns:a16="http://schemas.microsoft.com/office/drawing/2014/main" id="{83512961-7CCF-76FA-5CD8-B4342FC0A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850" y="120650"/>
            <a:ext cx="7772400" cy="1292225"/>
          </a:xfrm>
        </p:spPr>
        <p:txBody>
          <a:bodyPr/>
          <a:lstStyle/>
          <a:p>
            <a:r>
              <a:rPr lang="en-US" altLang="en-US" sz="6000">
                <a:ea typeface="ＭＳ Ｐゴシック" panose="020B0600070205080204" pitchFamily="34" charset="-128"/>
              </a:rPr>
              <a:t>Asthma</a:t>
            </a:r>
          </a:p>
        </p:txBody>
      </p:sp>
      <p:sp>
        <p:nvSpPr>
          <p:cNvPr id="59394" name="Content Placeholder 2">
            <a:extLst>
              <a:ext uri="{FF2B5EF4-FFF2-40B4-BE49-F238E27FC236}">
                <a16:creationId xmlns:a16="http://schemas.microsoft.com/office/drawing/2014/main" id="{464BD6FC-B5E4-3FD4-0BB4-E04C1B375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33600"/>
            <a:ext cx="7772400" cy="47244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Pearl </a:t>
            </a:r>
            <a:r>
              <a:rPr lang="en-US" altLang="en-US">
                <a:ea typeface="ＭＳ Ｐゴシック" panose="020B0600070205080204" pitchFamily="34" charset="-128"/>
                <a:sym typeface="Wingdings" pitchFamily="2" charset="2"/>
              </a:rPr>
              <a:t> If auto-PEEP develops, disconnect vent and allow time to exhale (squeeze chest!).</a:t>
            </a:r>
          </a:p>
          <a:p>
            <a:endParaRPr lang="en-US" altLang="en-US">
              <a:ea typeface="ＭＳ Ｐゴシック" panose="020B0600070205080204" pitchFamily="34" charset="-128"/>
              <a:sym typeface="Wingdings" pitchFamily="2" charset="2"/>
            </a:endParaRPr>
          </a:p>
          <a:p>
            <a:r>
              <a:rPr lang="en-US" altLang="en-US">
                <a:ea typeface="ＭＳ Ｐゴシック" panose="020B0600070205080204" pitchFamily="34" charset="-128"/>
                <a:sym typeface="Wingdings" pitchFamily="2" charset="2"/>
              </a:rPr>
              <a:t>Pearl  Reduce RR and TV even further.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>
    <p:wipe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>
            <a:extLst>
              <a:ext uri="{FF2B5EF4-FFF2-40B4-BE49-F238E27FC236}">
                <a16:creationId xmlns:a16="http://schemas.microsoft.com/office/drawing/2014/main" id="{A570A137-2DEE-904A-95F6-4011A871E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850" y="120650"/>
            <a:ext cx="7772400" cy="1292225"/>
          </a:xfrm>
        </p:spPr>
        <p:txBody>
          <a:bodyPr/>
          <a:lstStyle/>
          <a:p>
            <a:r>
              <a:rPr lang="en-US" altLang="en-US" sz="6000">
                <a:ea typeface="ＭＳ Ｐゴシック" panose="020B0600070205080204" pitchFamily="34" charset="-128"/>
              </a:rPr>
              <a:t>Asthma</a:t>
            </a:r>
          </a:p>
        </p:txBody>
      </p:sp>
      <p:sp>
        <p:nvSpPr>
          <p:cNvPr id="60418" name="Content Placeholder 2">
            <a:extLst>
              <a:ext uri="{FF2B5EF4-FFF2-40B4-BE49-F238E27FC236}">
                <a16:creationId xmlns:a16="http://schemas.microsoft.com/office/drawing/2014/main" id="{E6315D50-E639-96B5-6C44-ADBE9E8F5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33600"/>
            <a:ext cx="7772400" cy="47244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Pearl </a:t>
            </a:r>
            <a:r>
              <a:rPr lang="en-US" altLang="en-US">
                <a:ea typeface="ＭＳ Ｐゴシック" panose="020B0600070205080204" pitchFamily="34" charset="-128"/>
                <a:sym typeface="Wingdings" pitchFamily="2" charset="2"/>
              </a:rPr>
              <a:t> Monitor plateau pressures closely…maintain &lt; 30 mm Hg.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>
            <a:extLst>
              <a:ext uri="{FF2B5EF4-FFF2-40B4-BE49-F238E27FC236}">
                <a16:creationId xmlns:a16="http://schemas.microsoft.com/office/drawing/2014/main" id="{48CBB527-D50E-889E-79F9-FEC7AC5A1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850" y="120650"/>
            <a:ext cx="7772400" cy="1292225"/>
          </a:xfrm>
        </p:spPr>
        <p:txBody>
          <a:bodyPr/>
          <a:lstStyle/>
          <a:p>
            <a:r>
              <a:rPr lang="en-US" altLang="en-US" sz="6000">
                <a:ea typeface="ＭＳ Ｐゴシック" panose="020B0600070205080204" pitchFamily="34" charset="-128"/>
              </a:rPr>
              <a:t>Asthma</a:t>
            </a:r>
          </a:p>
        </p:txBody>
      </p:sp>
      <p:sp>
        <p:nvSpPr>
          <p:cNvPr id="61442" name="Content Placeholder 2">
            <a:extLst>
              <a:ext uri="{FF2B5EF4-FFF2-40B4-BE49-F238E27FC236}">
                <a16:creationId xmlns:a16="http://schemas.microsoft.com/office/drawing/2014/main" id="{7A4EF29A-787B-A8F4-4775-9C2E1C17C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33600"/>
            <a:ext cx="7772400" cy="47244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Treatment  ventilator management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Monitor blood gas</a:t>
            </a:r>
          </a:p>
          <a:p>
            <a:pPr lvl="2"/>
            <a:r>
              <a:rPr lang="en-US" altLang="en-US" sz="2800" dirty="0">
                <a:ea typeface="ＭＳ Ｐゴシック" panose="020B0600070205080204" pitchFamily="34" charset="-128"/>
                <a:sym typeface="Wingdings" pitchFamily="2" charset="2"/>
              </a:rPr>
              <a:t>Permissive </a:t>
            </a:r>
            <a:r>
              <a:rPr lang="en-US" altLang="en-US" sz="2800" dirty="0" err="1">
                <a:ea typeface="ＭＳ Ｐゴシック" panose="020B0600070205080204" pitchFamily="34" charset="-128"/>
                <a:sym typeface="Wingdings" pitchFamily="2" charset="2"/>
              </a:rPr>
              <a:t>hypercapnea</a:t>
            </a:r>
            <a:r>
              <a:rPr lang="en-US" altLang="en-US" sz="2800" dirty="0">
                <a:ea typeface="ＭＳ Ｐゴシック" panose="020B0600070205080204" pitchFamily="34" charset="-128"/>
                <a:sym typeface="Wingdings" pitchFamily="2" charset="2"/>
              </a:rPr>
              <a:t>: pH &gt; 7.2, pCO</a:t>
            </a:r>
            <a:r>
              <a:rPr lang="en-US" altLang="en-US" sz="2800" baseline="-25000" dirty="0">
                <a:ea typeface="ＭＳ Ｐゴシック" panose="020B0600070205080204" pitchFamily="34" charset="-128"/>
                <a:sym typeface="Wingdings" pitchFamily="2" charset="2"/>
              </a:rPr>
              <a:t>2</a:t>
            </a:r>
            <a:r>
              <a:rPr lang="en-US" altLang="en-US" sz="2800" dirty="0">
                <a:ea typeface="ＭＳ Ｐゴシック" panose="020B0600070205080204" pitchFamily="34" charset="-128"/>
                <a:sym typeface="Wingdings" pitchFamily="2" charset="2"/>
              </a:rPr>
              <a:t> up to 70-80</a:t>
            </a:r>
          </a:p>
          <a:p>
            <a:pPr lvl="3"/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  <a:sym typeface="Wingdings" pitchFamily="2" charset="2"/>
            </a:endParaRPr>
          </a:p>
          <a:p>
            <a:pPr lvl="2"/>
            <a:endParaRPr lang="en-US" altLang="en-US" dirty="0">
              <a:ea typeface="ＭＳ Ｐゴシック" panose="020B0600070205080204" pitchFamily="34" charset="-128"/>
              <a:sym typeface="Wingdings" pitchFamily="2" charset="2"/>
            </a:endParaRP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pPr lvl="1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>
    <p:wipe dir="r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>
            <a:extLst>
              <a:ext uri="{FF2B5EF4-FFF2-40B4-BE49-F238E27FC236}">
                <a16:creationId xmlns:a16="http://schemas.microsoft.com/office/drawing/2014/main" id="{86B88C6E-CC7E-6ACC-9942-99869DC81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850" y="120650"/>
            <a:ext cx="7772400" cy="1292225"/>
          </a:xfrm>
        </p:spPr>
        <p:txBody>
          <a:bodyPr/>
          <a:lstStyle/>
          <a:p>
            <a:r>
              <a:rPr lang="en-US" altLang="en-US" sz="6000">
                <a:ea typeface="ＭＳ Ｐゴシック" panose="020B0600070205080204" pitchFamily="34" charset="-128"/>
              </a:rPr>
              <a:t>Asthma</a:t>
            </a:r>
          </a:p>
        </p:txBody>
      </p:sp>
      <p:sp>
        <p:nvSpPr>
          <p:cNvPr id="62466" name="Content Placeholder 2">
            <a:extLst>
              <a:ext uri="{FF2B5EF4-FFF2-40B4-BE49-F238E27FC236}">
                <a16:creationId xmlns:a16="http://schemas.microsoft.com/office/drawing/2014/main" id="{7AACE8FA-4C9B-432B-7686-8DD5006D7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33600"/>
            <a:ext cx="7772400" cy="47244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Treatment  ventilator management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Sedate well!</a:t>
            </a:r>
          </a:p>
          <a:p>
            <a:pPr lvl="2"/>
            <a:r>
              <a:rPr lang="en-US" altLang="en-US" sz="2800" dirty="0">
                <a:ea typeface="ＭＳ Ｐゴシック" panose="020B0600070205080204" pitchFamily="34" charset="-128"/>
                <a:sym typeface="Wingdings" pitchFamily="2" charset="2"/>
              </a:rPr>
              <a:t>Adequate sedation preferred to repeated dosages of paralytics</a:t>
            </a:r>
          </a:p>
          <a:p>
            <a:pPr lvl="2"/>
            <a:r>
              <a:rPr lang="en-US" altLang="en-US" sz="2800" dirty="0">
                <a:ea typeface="ＭＳ Ｐゴシック" panose="020B0600070205080204" pitchFamily="34" charset="-128"/>
                <a:sym typeface="Wingdings" pitchFamily="2" charset="2"/>
              </a:rPr>
              <a:t>Combination of paralytics with steroids can result in weaning difficulties, myopathy</a:t>
            </a:r>
          </a:p>
          <a:p>
            <a:pPr lvl="3"/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  <a:sym typeface="Wingdings" pitchFamily="2" charset="2"/>
            </a:endParaRPr>
          </a:p>
          <a:p>
            <a:pPr lvl="2"/>
            <a:endParaRPr lang="en-US" altLang="en-US" dirty="0">
              <a:ea typeface="ＭＳ Ｐゴシック" panose="020B0600070205080204" pitchFamily="34" charset="-128"/>
              <a:sym typeface="Wingdings" pitchFamily="2" charset="2"/>
            </a:endParaRP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pPr lvl="1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>
    <p:wipe dir="r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>
            <a:extLst>
              <a:ext uri="{FF2B5EF4-FFF2-40B4-BE49-F238E27FC236}">
                <a16:creationId xmlns:a16="http://schemas.microsoft.com/office/drawing/2014/main" id="{C353C305-9518-2453-B783-65913DD99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850" y="120650"/>
            <a:ext cx="7772400" cy="1292225"/>
          </a:xfrm>
        </p:spPr>
        <p:txBody>
          <a:bodyPr/>
          <a:lstStyle/>
          <a:p>
            <a:r>
              <a:rPr lang="en-US" altLang="en-US" sz="6000">
                <a:ea typeface="ＭＳ Ｐゴシック" panose="020B0600070205080204" pitchFamily="34" charset="-128"/>
              </a:rPr>
              <a:t>Asthma</a:t>
            </a:r>
          </a:p>
        </p:txBody>
      </p:sp>
      <p:sp>
        <p:nvSpPr>
          <p:cNvPr id="63490" name="Content Placeholder 2">
            <a:extLst>
              <a:ext uri="{FF2B5EF4-FFF2-40B4-BE49-F238E27FC236}">
                <a16:creationId xmlns:a16="http://schemas.microsoft.com/office/drawing/2014/main" id="{6393BF3F-0839-11EF-4AB1-37ABA26AC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33600"/>
            <a:ext cx="7772400" cy="47244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Treatment  ventilator management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If hypotension or hypoxia develops…</a:t>
            </a:r>
          </a:p>
          <a:p>
            <a:pPr lvl="3"/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  <a:sym typeface="Wingdings" pitchFamily="2" charset="2"/>
            </a:endParaRPr>
          </a:p>
          <a:p>
            <a:pPr lvl="2"/>
            <a:endParaRPr lang="en-US" altLang="en-US" dirty="0">
              <a:ea typeface="ＭＳ Ｐゴシック" panose="020B0600070205080204" pitchFamily="34" charset="-128"/>
              <a:sym typeface="Wingdings" pitchFamily="2" charset="2"/>
            </a:endParaRP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pPr lvl="1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>
    <p:wipe dir="r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>
            <a:extLst>
              <a:ext uri="{FF2B5EF4-FFF2-40B4-BE49-F238E27FC236}">
                <a16:creationId xmlns:a16="http://schemas.microsoft.com/office/drawing/2014/main" id="{612DDA09-2B87-97CB-43F8-BA290FD1A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850" y="120650"/>
            <a:ext cx="7772400" cy="1292225"/>
          </a:xfrm>
        </p:spPr>
        <p:txBody>
          <a:bodyPr/>
          <a:lstStyle/>
          <a:p>
            <a:r>
              <a:rPr lang="en-US" altLang="en-US" sz="6000">
                <a:ea typeface="ＭＳ Ｐゴシック" panose="020B0600070205080204" pitchFamily="34" charset="-128"/>
              </a:rPr>
              <a:t>Asthma</a:t>
            </a:r>
          </a:p>
        </p:txBody>
      </p:sp>
      <p:sp>
        <p:nvSpPr>
          <p:cNvPr id="64514" name="Content Placeholder 2">
            <a:extLst>
              <a:ext uri="{FF2B5EF4-FFF2-40B4-BE49-F238E27FC236}">
                <a16:creationId xmlns:a16="http://schemas.microsoft.com/office/drawing/2014/main" id="{BBCCF92E-78DD-74CA-59A3-4E89533BA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33600"/>
            <a:ext cx="7772400" cy="47244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Treatment  ventilator management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If hypotension or hypoxia develops, consider…</a:t>
            </a:r>
          </a:p>
          <a:p>
            <a:pPr lvl="2"/>
            <a:r>
              <a:rPr lang="en-US" altLang="en-US" sz="2800" dirty="0">
                <a:ea typeface="ＭＳ Ｐゴシック" panose="020B0600070205080204" pitchFamily="34" charset="-128"/>
                <a:sym typeface="Wingdings" pitchFamily="2" charset="2"/>
              </a:rPr>
              <a:t>Incorrect tube placement</a:t>
            </a:r>
          </a:p>
          <a:p>
            <a:pPr lvl="2"/>
            <a:r>
              <a:rPr lang="en-US" altLang="en-US" sz="2800" dirty="0">
                <a:ea typeface="ＭＳ Ｐゴシック" panose="020B0600070205080204" pitchFamily="34" charset="-128"/>
                <a:sym typeface="Wingdings" pitchFamily="2" charset="2"/>
              </a:rPr>
              <a:t>Obstruction of ETT</a:t>
            </a:r>
          </a:p>
          <a:p>
            <a:pPr lvl="2"/>
            <a:r>
              <a:rPr lang="en-US" altLang="en-US" sz="2800" dirty="0">
                <a:ea typeface="ＭＳ Ｐゴシック" panose="020B0600070205080204" pitchFamily="34" charset="-128"/>
                <a:sym typeface="Wingdings" pitchFamily="2" charset="2"/>
              </a:rPr>
              <a:t>Ventilator malfunction</a:t>
            </a:r>
          </a:p>
          <a:p>
            <a:pPr lvl="2"/>
            <a:r>
              <a:rPr lang="en-US" altLang="en-US" sz="2800" dirty="0">
                <a:ea typeface="ＭＳ Ｐゴシック" panose="020B0600070205080204" pitchFamily="34" charset="-128"/>
                <a:sym typeface="Wingdings" pitchFamily="2" charset="2"/>
              </a:rPr>
              <a:t>Tension pneumothorax</a:t>
            </a:r>
          </a:p>
          <a:p>
            <a:pPr lvl="2"/>
            <a:r>
              <a:rPr lang="en-US" altLang="en-US" sz="2800" dirty="0">
                <a:ea typeface="ＭＳ Ｐゴシック" panose="020B0600070205080204" pitchFamily="34" charset="-128"/>
                <a:sym typeface="Wingdings" pitchFamily="2" charset="2"/>
              </a:rPr>
              <a:t>Decreased preload</a:t>
            </a:r>
          </a:p>
          <a:p>
            <a:pPr lvl="3"/>
            <a:endParaRPr lang="en-US" altLang="en-US" sz="2800" dirty="0">
              <a:latin typeface="Times New Roman" panose="02020603050405020304" pitchFamily="18" charset="0"/>
              <a:ea typeface="ＭＳ Ｐゴシック" panose="020B0600070205080204" pitchFamily="34" charset="-128"/>
              <a:sym typeface="Wingdings" pitchFamily="2" charset="2"/>
            </a:endParaRPr>
          </a:p>
          <a:p>
            <a:pPr lvl="2"/>
            <a:endParaRPr lang="en-US" altLang="en-US" dirty="0">
              <a:ea typeface="ＭＳ Ｐゴシック" panose="020B0600070205080204" pitchFamily="34" charset="-128"/>
              <a:sym typeface="Wingdings" pitchFamily="2" charset="2"/>
            </a:endParaRP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pPr lvl="1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>
    <p:wipe dir="r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>
            <a:extLst>
              <a:ext uri="{FF2B5EF4-FFF2-40B4-BE49-F238E27FC236}">
                <a16:creationId xmlns:a16="http://schemas.microsoft.com/office/drawing/2014/main" id="{EF3C09A7-3994-E18B-A64D-311BE8DD1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850" y="120650"/>
            <a:ext cx="7772400" cy="1292225"/>
          </a:xfrm>
        </p:spPr>
        <p:txBody>
          <a:bodyPr/>
          <a:lstStyle/>
          <a:p>
            <a:r>
              <a:rPr lang="en-US" altLang="en-US" sz="6000">
                <a:ea typeface="ＭＳ Ｐゴシック" panose="020B0600070205080204" pitchFamily="34" charset="-128"/>
              </a:rPr>
              <a:t>Asthma</a:t>
            </a:r>
          </a:p>
        </p:txBody>
      </p:sp>
      <p:sp>
        <p:nvSpPr>
          <p:cNvPr id="65538" name="Content Placeholder 2">
            <a:extLst>
              <a:ext uri="{FF2B5EF4-FFF2-40B4-BE49-F238E27FC236}">
                <a16:creationId xmlns:a16="http://schemas.microsoft.com/office/drawing/2014/main" id="{F5CFEFC8-A431-F304-D119-5CB996D06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33600"/>
            <a:ext cx="7772400" cy="47244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  <a:sym typeface="Wingdings" pitchFamily="2" charset="2"/>
              </a:rPr>
              <a:t>Pearl  Consider preload insufficiency if patient is hypotensive.</a:t>
            </a:r>
          </a:p>
          <a:p>
            <a:pPr lvl="3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  <a:sym typeface="Wingdings" pitchFamily="2" charset="2"/>
            </a:endParaRPr>
          </a:p>
          <a:p>
            <a:pPr lvl="2"/>
            <a:endParaRPr lang="en-US" altLang="en-US">
              <a:ea typeface="ＭＳ Ｐゴシック" panose="020B0600070205080204" pitchFamily="34" charset="-128"/>
              <a:sym typeface="Wingdings" pitchFamily="2" charset="2"/>
            </a:endParaRP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pPr lvl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474AC18D-533B-130C-C94A-7E0060B656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2850" y="152400"/>
            <a:ext cx="7772400" cy="1292225"/>
          </a:xfrm>
        </p:spPr>
        <p:txBody>
          <a:bodyPr/>
          <a:lstStyle/>
          <a:p>
            <a:pPr eaLnBrk="1" hangingPunct="1"/>
            <a:r>
              <a:rPr lang="en-US" altLang="en-US" sz="6000">
                <a:ea typeface="ＭＳ Ｐゴシック" panose="020B0600070205080204" pitchFamily="34" charset="-128"/>
              </a:rPr>
              <a:t>Case</a:t>
            </a:r>
          </a:p>
        </p:txBody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5361D85F-5E5E-1059-7308-268E688FCD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2133600"/>
            <a:ext cx="7772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Choices:</a:t>
            </a:r>
          </a:p>
        </p:txBody>
      </p:sp>
    </p:spTree>
  </p:cSld>
  <p:clrMapOvr>
    <a:masterClrMapping/>
  </p:clrMapOvr>
  <p:transition>
    <p:wipe dir="r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>
            <a:extLst>
              <a:ext uri="{FF2B5EF4-FFF2-40B4-BE49-F238E27FC236}">
                <a16:creationId xmlns:a16="http://schemas.microsoft.com/office/drawing/2014/main" id="{632C7C76-90EF-2F8F-9901-307D11646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850" y="120650"/>
            <a:ext cx="7772400" cy="1292225"/>
          </a:xfrm>
        </p:spPr>
        <p:txBody>
          <a:bodyPr/>
          <a:lstStyle/>
          <a:p>
            <a:r>
              <a:rPr lang="en-US" altLang="en-US" sz="6000">
                <a:ea typeface="ＭＳ Ｐゴシック" panose="020B0600070205080204" pitchFamily="34" charset="-128"/>
              </a:rPr>
              <a:t>Asthma</a:t>
            </a:r>
          </a:p>
        </p:txBody>
      </p:sp>
      <p:sp>
        <p:nvSpPr>
          <p:cNvPr id="66562" name="Content Placeholder 2">
            <a:extLst>
              <a:ext uri="{FF2B5EF4-FFF2-40B4-BE49-F238E27FC236}">
                <a16:creationId xmlns:a16="http://schemas.microsoft.com/office/drawing/2014/main" id="{45618C78-2CD2-B5C2-A39B-9285CC4D9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33600"/>
            <a:ext cx="7772400" cy="47244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Pearl  Consider preload insufficiency if patient is hypotensive.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Mechanical ventilation, esp. if excessive auto-PEEP, produces increased intrathoracic pressure</a:t>
            </a:r>
          </a:p>
          <a:p>
            <a:pPr lvl="3"/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  <a:sym typeface="Wingdings" pitchFamily="2" charset="2"/>
            </a:endParaRPr>
          </a:p>
          <a:p>
            <a:pPr lvl="2"/>
            <a:endParaRPr lang="en-US" altLang="en-US" dirty="0">
              <a:ea typeface="ＭＳ Ｐゴシック" panose="020B0600070205080204" pitchFamily="34" charset="-128"/>
              <a:sym typeface="Wingdings" pitchFamily="2" charset="2"/>
            </a:endParaRP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pPr lvl="1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>
    <p:wipe dir="r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>
            <a:extLst>
              <a:ext uri="{FF2B5EF4-FFF2-40B4-BE49-F238E27FC236}">
                <a16:creationId xmlns:a16="http://schemas.microsoft.com/office/drawing/2014/main" id="{429394B9-1182-7743-7720-1061D892C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850" y="120650"/>
            <a:ext cx="7772400" cy="1292225"/>
          </a:xfrm>
        </p:spPr>
        <p:txBody>
          <a:bodyPr/>
          <a:lstStyle/>
          <a:p>
            <a:r>
              <a:rPr lang="en-US" altLang="en-US" sz="6000">
                <a:ea typeface="ＭＳ Ｐゴシック" panose="020B0600070205080204" pitchFamily="34" charset="-128"/>
              </a:rPr>
              <a:t>Asthma</a:t>
            </a:r>
          </a:p>
        </p:txBody>
      </p:sp>
      <p:sp>
        <p:nvSpPr>
          <p:cNvPr id="67586" name="Content Placeholder 2">
            <a:extLst>
              <a:ext uri="{FF2B5EF4-FFF2-40B4-BE49-F238E27FC236}">
                <a16:creationId xmlns:a16="http://schemas.microsoft.com/office/drawing/2014/main" id="{07002210-82A7-EAA3-A782-0FBBC944A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33600"/>
            <a:ext cx="7772400" cy="47244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Pearl  Consider preload insufficiency if patient is hypotensive.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Mechanical ventilation, esp. if excessive auto-PEEP, produces increased intrathoracic pressure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Results in decreased venous return  decreased cardiac output  decreased BP</a:t>
            </a:r>
          </a:p>
          <a:p>
            <a:pPr lvl="3"/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  <a:sym typeface="Wingdings" pitchFamily="2" charset="2"/>
            </a:endParaRPr>
          </a:p>
          <a:p>
            <a:pPr lvl="2"/>
            <a:endParaRPr lang="en-US" altLang="en-US" dirty="0">
              <a:ea typeface="ＭＳ Ｐゴシック" panose="020B0600070205080204" pitchFamily="34" charset="-128"/>
              <a:sym typeface="Wingdings" pitchFamily="2" charset="2"/>
            </a:endParaRP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pPr lvl="1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>
    <p:wipe dir="r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>
            <a:extLst>
              <a:ext uri="{FF2B5EF4-FFF2-40B4-BE49-F238E27FC236}">
                <a16:creationId xmlns:a16="http://schemas.microsoft.com/office/drawing/2014/main" id="{CF387210-FB22-12E1-EBD4-93C02238B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850" y="120650"/>
            <a:ext cx="7772400" cy="1292225"/>
          </a:xfrm>
        </p:spPr>
        <p:txBody>
          <a:bodyPr/>
          <a:lstStyle/>
          <a:p>
            <a:r>
              <a:rPr lang="en-US" altLang="en-US" sz="6000">
                <a:ea typeface="ＭＳ Ｐゴシック" panose="020B0600070205080204" pitchFamily="34" charset="-128"/>
              </a:rPr>
              <a:t>Asthma</a:t>
            </a:r>
          </a:p>
        </p:txBody>
      </p:sp>
      <p:sp>
        <p:nvSpPr>
          <p:cNvPr id="68610" name="Content Placeholder 2">
            <a:extLst>
              <a:ext uri="{FF2B5EF4-FFF2-40B4-BE49-F238E27FC236}">
                <a16:creationId xmlns:a16="http://schemas.microsoft.com/office/drawing/2014/main" id="{7859F90F-8956-3559-679E-D5B9C8287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33600"/>
            <a:ext cx="7772400" cy="47244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Pearl  Always give fluid bolus to sick asthmatics that may need intubation!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Almost all are hypovolemic</a:t>
            </a:r>
          </a:p>
          <a:p>
            <a:pPr lvl="3"/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  <a:sym typeface="Wingdings" pitchFamily="2" charset="2"/>
            </a:endParaRPr>
          </a:p>
          <a:p>
            <a:pPr lvl="2"/>
            <a:endParaRPr lang="en-US" altLang="en-US" dirty="0">
              <a:ea typeface="ＭＳ Ｐゴシック" panose="020B0600070205080204" pitchFamily="34" charset="-128"/>
              <a:sym typeface="Wingdings" pitchFamily="2" charset="2"/>
            </a:endParaRP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pPr lvl="1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>
    <p:wipe dir="r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>
            <a:extLst>
              <a:ext uri="{FF2B5EF4-FFF2-40B4-BE49-F238E27FC236}">
                <a16:creationId xmlns:a16="http://schemas.microsoft.com/office/drawing/2014/main" id="{C0AF2977-9728-C6F3-44ED-072BB7D1C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850" y="120650"/>
            <a:ext cx="7772400" cy="1292225"/>
          </a:xfrm>
        </p:spPr>
        <p:txBody>
          <a:bodyPr/>
          <a:lstStyle/>
          <a:p>
            <a:r>
              <a:rPr lang="en-US" altLang="en-US" sz="6000">
                <a:ea typeface="ＭＳ Ｐゴシック" panose="020B0600070205080204" pitchFamily="34" charset="-128"/>
              </a:rPr>
              <a:t>Asthma</a:t>
            </a:r>
          </a:p>
        </p:txBody>
      </p:sp>
      <p:sp>
        <p:nvSpPr>
          <p:cNvPr id="69634" name="Content Placeholder 2">
            <a:extLst>
              <a:ext uri="{FF2B5EF4-FFF2-40B4-BE49-F238E27FC236}">
                <a16:creationId xmlns:a16="http://schemas.microsoft.com/office/drawing/2014/main" id="{0CF3CE3F-1D34-079E-A466-59F3ED78C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33600"/>
            <a:ext cx="7772400" cy="47244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  <a:sym typeface="Wingdings" pitchFamily="2" charset="2"/>
              </a:rPr>
              <a:t>Pearl  PEA arrest DDx?</a:t>
            </a:r>
          </a:p>
          <a:p>
            <a:pPr lvl="3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  <a:sym typeface="Wingdings" pitchFamily="2" charset="2"/>
            </a:endParaRPr>
          </a:p>
          <a:p>
            <a:pPr lvl="2"/>
            <a:endParaRPr lang="en-US" altLang="en-US">
              <a:ea typeface="ＭＳ Ｐゴシック" panose="020B0600070205080204" pitchFamily="34" charset="-128"/>
              <a:sym typeface="Wingdings" pitchFamily="2" charset="2"/>
            </a:endParaRP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pPr lvl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69635" name="Picture 15" descr="Creat0006">
            <a:extLst>
              <a:ext uri="{FF2B5EF4-FFF2-40B4-BE49-F238E27FC236}">
                <a16:creationId xmlns:a16="http://schemas.microsoft.com/office/drawing/2014/main" id="{97423AA0-9BDA-8420-3158-83D02D90C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2" t="85547" r="1208"/>
          <a:stretch>
            <a:fillRect/>
          </a:stretch>
        </p:blipFill>
        <p:spPr bwMode="auto">
          <a:xfrm>
            <a:off x="1371600" y="3048000"/>
            <a:ext cx="6859588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16" descr="Homer stress">
            <a:extLst>
              <a:ext uri="{FF2B5EF4-FFF2-40B4-BE49-F238E27FC236}">
                <a16:creationId xmlns:a16="http://schemas.microsoft.com/office/drawing/2014/main" id="{67A31425-3FA6-1E7E-6CF7-3075D0FC8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0"/>
          <a:stretch>
            <a:fillRect/>
          </a:stretch>
        </p:blipFill>
        <p:spPr bwMode="auto">
          <a:xfrm>
            <a:off x="6154738" y="4200525"/>
            <a:ext cx="2227262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>
            <a:extLst>
              <a:ext uri="{FF2B5EF4-FFF2-40B4-BE49-F238E27FC236}">
                <a16:creationId xmlns:a16="http://schemas.microsoft.com/office/drawing/2014/main" id="{B30D95FC-548C-D288-A628-704B0A859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850" y="120650"/>
            <a:ext cx="7772400" cy="1292225"/>
          </a:xfrm>
        </p:spPr>
        <p:txBody>
          <a:bodyPr/>
          <a:lstStyle/>
          <a:p>
            <a:r>
              <a:rPr lang="en-US" altLang="en-US" sz="6000">
                <a:ea typeface="ＭＳ Ｐゴシック" panose="020B0600070205080204" pitchFamily="34" charset="-128"/>
              </a:rPr>
              <a:t>Asthma</a:t>
            </a:r>
          </a:p>
        </p:txBody>
      </p:sp>
      <p:sp>
        <p:nvSpPr>
          <p:cNvPr id="70658" name="Content Placeholder 2">
            <a:extLst>
              <a:ext uri="{FF2B5EF4-FFF2-40B4-BE49-F238E27FC236}">
                <a16:creationId xmlns:a16="http://schemas.microsoft.com/office/drawing/2014/main" id="{55F81817-7FAE-5413-62BF-594EFF689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33600"/>
            <a:ext cx="7772400" cy="47244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Pearl  PEA arrest DDx?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Think tension PTX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Extreme hypotension from decreased preload due to intrathoracic pressure</a:t>
            </a:r>
          </a:p>
          <a:p>
            <a:pPr lvl="3"/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  <a:sym typeface="Wingdings" pitchFamily="2" charset="2"/>
            </a:endParaRPr>
          </a:p>
          <a:p>
            <a:pPr lvl="2"/>
            <a:endParaRPr lang="en-US" altLang="en-US" dirty="0">
              <a:ea typeface="ＭＳ Ｐゴシック" panose="020B0600070205080204" pitchFamily="34" charset="-128"/>
              <a:sym typeface="Wingdings" pitchFamily="2" charset="2"/>
            </a:endParaRP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pPr lvl="1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>
    <p:wipe dir="r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70A4241B-1177-116B-7B18-56A5BBD630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10600" cy="1292225"/>
          </a:xfrm>
        </p:spPr>
        <p:txBody>
          <a:bodyPr/>
          <a:lstStyle/>
          <a:p>
            <a:pPr eaLnBrk="1" hangingPunct="1"/>
            <a:r>
              <a:rPr lang="en-US" altLang="en-US" sz="6600" dirty="0">
                <a:ea typeface="ＭＳ Ｐゴシック" panose="020B0600070205080204" pitchFamily="34" charset="-128"/>
              </a:rPr>
              <a:t>Summary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65E1F9A1-7D3E-28F2-A74C-447F3C53B7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2133600"/>
            <a:ext cx="7772400" cy="43434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ETI </a:t>
            </a:r>
            <a:r>
              <a:rPr lang="en-US" altLang="en-US">
                <a:ea typeface="ＭＳ Ｐゴシック" panose="020B0600070205080204" pitchFamily="34" charset="-128"/>
                <a:sym typeface="Wingdings" pitchFamily="2" charset="2"/>
              </a:rPr>
              <a:t> high risk of barotrauma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  <a:sym typeface="Wingdings" pitchFamily="2" charset="2"/>
              </a:rPr>
              <a:t>Low rate, low TV, low plateau pressure (keep &lt; 30 mm Hg)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  <a:sym typeface="Wingdings" pitchFamily="2" charset="2"/>
              </a:rPr>
              <a:t>ETI  high risk of hypotension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  <a:sym typeface="Wingdings" pitchFamily="2" charset="2"/>
              </a:rPr>
              <a:t>Tension PTX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  <a:sym typeface="Wingdings" pitchFamily="2" charset="2"/>
              </a:rPr>
              <a:t>Incorrect tube placement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  <a:sym typeface="Wingdings" pitchFamily="2" charset="2"/>
              </a:rPr>
              <a:t>Hypovolemia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849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  <p:bldP spid="84995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>
            <a:extLst>
              <a:ext uri="{FF2B5EF4-FFF2-40B4-BE49-F238E27FC236}">
                <a16:creationId xmlns:a16="http://schemas.microsoft.com/office/drawing/2014/main" id="{BCD0F56D-D5CA-7352-D7C4-1EA747E63D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72706" name="Picture 3" descr="6">
            <a:extLst>
              <a:ext uri="{FF2B5EF4-FFF2-40B4-BE49-F238E27FC236}">
                <a16:creationId xmlns:a16="http://schemas.microsoft.com/office/drawing/2014/main" id="{BED3C7E0-DFDD-93E6-9E8F-26D3C18E6C5C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8" r="8936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heel spokes="8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>
            <a:extLst>
              <a:ext uri="{FF2B5EF4-FFF2-40B4-BE49-F238E27FC236}">
                <a16:creationId xmlns:a16="http://schemas.microsoft.com/office/drawing/2014/main" id="{2CAF7299-B9AA-8B40-257B-8FD16F21E2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756650" cy="1524000"/>
          </a:xfrm>
        </p:spPr>
        <p:txBody>
          <a:bodyPr/>
          <a:lstStyle/>
          <a:p>
            <a:pPr eaLnBrk="1" hangingPunct="1"/>
            <a:r>
              <a:rPr lang="en-US" altLang="en-US" sz="6600" dirty="0" err="1">
                <a:ea typeface="ＭＳ Ｐゴシック" panose="020B0600070205080204" pitchFamily="34" charset="-128"/>
              </a:rPr>
              <a:t>Takehome</a:t>
            </a:r>
            <a:r>
              <a:rPr lang="en-US" altLang="en-US" sz="6600" dirty="0">
                <a:ea typeface="ＭＳ Ｐゴシック" panose="020B0600070205080204" pitchFamily="34" charset="-128"/>
              </a:rPr>
              <a:t> Points</a:t>
            </a:r>
          </a:p>
        </p:txBody>
      </p:sp>
      <p:sp>
        <p:nvSpPr>
          <p:cNvPr id="322563" name="Rectangle 3">
            <a:extLst>
              <a:ext uri="{FF2B5EF4-FFF2-40B4-BE49-F238E27FC236}">
                <a16:creationId xmlns:a16="http://schemas.microsoft.com/office/drawing/2014/main" id="{B53B0A37-FD27-EACA-6187-E83C8C092D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7772400" cy="44958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Don’t hesitate to use parenteral EPI!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Give IVF early and aggressively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Non-invasive ventilation </a:t>
            </a:r>
            <a:r>
              <a:rPr lang="en-US" altLang="en-US" u="sng">
                <a:ea typeface="ＭＳ Ｐゴシック" panose="020B0600070205080204" pitchFamily="34" charset="-128"/>
              </a:rPr>
              <a:t>+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Intubation is a </a:t>
            </a:r>
            <a:r>
              <a:rPr lang="en-US" altLang="en-US" u="sng">
                <a:ea typeface="ＭＳ Ｐゴシック" panose="020B0600070205080204" pitchFamily="34" charset="-128"/>
              </a:rPr>
              <a:t>clinical</a:t>
            </a:r>
            <a:r>
              <a:rPr lang="en-US" altLang="en-US">
                <a:ea typeface="ＭＳ Ｐゴシック" panose="020B0600070205080204" pitchFamily="34" charset="-128"/>
              </a:rPr>
              <a:t> decision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Fatigue, accessory muscle use, worsening diaphoresis, agitation, decreased LOC</a:t>
            </a:r>
          </a:p>
          <a:p>
            <a:pPr eaLnBrk="1" hangingPunct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2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2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2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2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2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2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2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2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2" grpId="0"/>
      <p:bldP spid="32256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>
            <a:extLst>
              <a:ext uri="{FF2B5EF4-FFF2-40B4-BE49-F238E27FC236}">
                <a16:creationId xmlns:a16="http://schemas.microsoft.com/office/drawing/2014/main" id="{2E701101-86F5-D83C-7DB0-418C510556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2850" y="152400"/>
            <a:ext cx="7772400" cy="1292225"/>
          </a:xfrm>
        </p:spPr>
        <p:txBody>
          <a:bodyPr/>
          <a:lstStyle/>
          <a:p>
            <a:pPr eaLnBrk="1" hangingPunct="1"/>
            <a:r>
              <a:rPr lang="en-US" altLang="en-US" sz="6000">
                <a:ea typeface="ＭＳ Ｐゴシック" panose="020B0600070205080204" pitchFamily="34" charset="-128"/>
              </a:rPr>
              <a:t>Case</a:t>
            </a:r>
          </a:p>
        </p:txBody>
      </p:sp>
      <p:sp>
        <p:nvSpPr>
          <p:cNvPr id="10242" name="Rectangle 3">
            <a:extLst>
              <a:ext uri="{FF2B5EF4-FFF2-40B4-BE49-F238E27FC236}">
                <a16:creationId xmlns:a16="http://schemas.microsoft.com/office/drawing/2014/main" id="{3E8763F2-F8B9-FEAD-57A8-F734B9870C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2133600"/>
            <a:ext cx="7772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Choices: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	a.	Let him sign out AMA, go see the ankle sprain </a:t>
            </a:r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>
            <a:extLst>
              <a:ext uri="{FF2B5EF4-FFF2-40B4-BE49-F238E27FC236}">
                <a16:creationId xmlns:a16="http://schemas.microsoft.com/office/drawing/2014/main" id="{6BF458AA-6A3C-5B27-93A6-0EF585A6DD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2850" y="152400"/>
            <a:ext cx="7772400" cy="1292225"/>
          </a:xfrm>
        </p:spPr>
        <p:txBody>
          <a:bodyPr/>
          <a:lstStyle/>
          <a:p>
            <a:pPr eaLnBrk="1" hangingPunct="1"/>
            <a:r>
              <a:rPr lang="en-US" altLang="en-US" sz="6000">
                <a:ea typeface="ＭＳ Ｐゴシック" panose="020B0600070205080204" pitchFamily="34" charset="-128"/>
              </a:rPr>
              <a:t>Case</a:t>
            </a:r>
          </a:p>
        </p:txBody>
      </p:sp>
      <p:sp>
        <p:nvSpPr>
          <p:cNvPr id="11266" name="Rectangle 3">
            <a:extLst>
              <a:ext uri="{FF2B5EF4-FFF2-40B4-BE49-F238E27FC236}">
                <a16:creationId xmlns:a16="http://schemas.microsoft.com/office/drawing/2014/main" id="{89C8D7B2-A7A5-3613-82CA-1AF9375BBB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2133600"/>
            <a:ext cx="7772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Choices: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	a.	Let him sign out AMA, go see the ankle sprain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	b.	Restrain patient until he stops breathing, then IO line and intubate </a:t>
            </a:r>
          </a:p>
        </p:txBody>
      </p:sp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>
            <a:extLst>
              <a:ext uri="{FF2B5EF4-FFF2-40B4-BE49-F238E27FC236}">
                <a16:creationId xmlns:a16="http://schemas.microsoft.com/office/drawing/2014/main" id="{86012B87-8FD2-9CF3-BB3F-F559B7B46D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2850" y="152400"/>
            <a:ext cx="7772400" cy="1292225"/>
          </a:xfrm>
        </p:spPr>
        <p:txBody>
          <a:bodyPr/>
          <a:lstStyle/>
          <a:p>
            <a:pPr eaLnBrk="1" hangingPunct="1"/>
            <a:r>
              <a:rPr lang="en-US" altLang="en-US" sz="6000">
                <a:ea typeface="ＭＳ Ｐゴシック" panose="020B0600070205080204" pitchFamily="34" charset="-128"/>
              </a:rPr>
              <a:t>Case</a:t>
            </a:r>
          </a:p>
        </p:txBody>
      </p:sp>
      <p:sp>
        <p:nvSpPr>
          <p:cNvPr id="12290" name="Rectangle 3">
            <a:extLst>
              <a:ext uri="{FF2B5EF4-FFF2-40B4-BE49-F238E27FC236}">
                <a16:creationId xmlns:a16="http://schemas.microsoft.com/office/drawing/2014/main" id="{CA24FFD1-BA64-4E7E-0EB9-AAA3A7F0A8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2133600"/>
            <a:ext cx="7772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Choices: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	a.	Let him sign out AMA, go see the  ankle sprain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	b.	Restrain patient until he stops breathing, then IO line and intubate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	c.	Midazolam blowdart, then just as he codes you intubate </a:t>
            </a:r>
          </a:p>
        </p:txBody>
      </p: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Amal ECGs">
  <a:themeElements>
    <a:clrScheme name="Amal ECGs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mal ECG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7" tIns="44450" rIns="90487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7" tIns="44450" rIns="90487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6" charset="0"/>
          </a:defRPr>
        </a:defPPr>
      </a:lstStyle>
    </a:lnDef>
  </a:objectDefaults>
  <a:extraClrSchemeLst>
    <a:extraClrScheme>
      <a:clrScheme name="Amal ECG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mal ECG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al ECG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al ECG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al ECG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al ECG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al ECG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Joe Lex design revised</Template>
  <TotalTime>3051</TotalTime>
  <Words>1454</Words>
  <Application>Microsoft Macintosh PowerPoint</Application>
  <PresentationFormat>On-screen Show (4:3)</PresentationFormat>
  <Paragraphs>405</Paragraphs>
  <Slides>67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4" baseType="lpstr">
      <vt:lpstr>Times New Roman</vt:lpstr>
      <vt:lpstr>ＭＳ Ｐゴシック</vt:lpstr>
      <vt:lpstr>Arial</vt:lpstr>
      <vt:lpstr>Tahoma</vt:lpstr>
      <vt:lpstr>Calibri</vt:lpstr>
      <vt:lpstr>Wingdings</vt:lpstr>
      <vt:lpstr>Amal ECGs</vt:lpstr>
      <vt:lpstr>The Crashing Asthmatic Patient:  Pearls and Pitfalls</vt:lpstr>
      <vt:lpstr>Case</vt:lpstr>
      <vt:lpstr>Case</vt:lpstr>
      <vt:lpstr>Case</vt:lpstr>
      <vt:lpstr>Case</vt:lpstr>
      <vt:lpstr>Case</vt:lpstr>
      <vt:lpstr>Case</vt:lpstr>
      <vt:lpstr>Case</vt:lpstr>
      <vt:lpstr>Case</vt:lpstr>
      <vt:lpstr>Case</vt:lpstr>
      <vt:lpstr>Outline</vt:lpstr>
      <vt:lpstr>Outline</vt:lpstr>
      <vt:lpstr>Outline</vt:lpstr>
      <vt:lpstr>Asthma</vt:lpstr>
      <vt:lpstr>Asthma</vt:lpstr>
      <vt:lpstr>Asthma</vt:lpstr>
      <vt:lpstr>Asthma</vt:lpstr>
      <vt:lpstr>Asthma</vt:lpstr>
      <vt:lpstr>Asthma</vt:lpstr>
      <vt:lpstr>Asthma</vt:lpstr>
      <vt:lpstr>Asthma</vt:lpstr>
      <vt:lpstr>Asthma</vt:lpstr>
      <vt:lpstr>Asthma</vt:lpstr>
      <vt:lpstr>Asthma</vt:lpstr>
      <vt:lpstr>Asthma</vt:lpstr>
      <vt:lpstr>Summary</vt:lpstr>
      <vt:lpstr>PowerPoint Presentation</vt:lpstr>
      <vt:lpstr>Asthma</vt:lpstr>
      <vt:lpstr>Asthma</vt:lpstr>
      <vt:lpstr>Asthma</vt:lpstr>
      <vt:lpstr>Asthma</vt:lpstr>
      <vt:lpstr>Asthma</vt:lpstr>
      <vt:lpstr>Asthma</vt:lpstr>
      <vt:lpstr>Asthma</vt:lpstr>
      <vt:lpstr>PowerPoint Presentation</vt:lpstr>
      <vt:lpstr>Asthma</vt:lpstr>
      <vt:lpstr>Asthma</vt:lpstr>
      <vt:lpstr>Asthma</vt:lpstr>
      <vt:lpstr>Asthma</vt:lpstr>
      <vt:lpstr>Asthma</vt:lpstr>
      <vt:lpstr>Asthma</vt:lpstr>
      <vt:lpstr>Asthma</vt:lpstr>
      <vt:lpstr>Asthma</vt:lpstr>
      <vt:lpstr>Asthma</vt:lpstr>
      <vt:lpstr>Asthma</vt:lpstr>
      <vt:lpstr>Summary</vt:lpstr>
      <vt:lpstr>PowerPoint Presentation</vt:lpstr>
      <vt:lpstr>Asthma</vt:lpstr>
      <vt:lpstr>Asthma</vt:lpstr>
      <vt:lpstr>Asthma</vt:lpstr>
      <vt:lpstr>Asthma</vt:lpstr>
      <vt:lpstr>Asthma</vt:lpstr>
      <vt:lpstr>Asthma</vt:lpstr>
      <vt:lpstr>Asthma</vt:lpstr>
      <vt:lpstr>Asthma</vt:lpstr>
      <vt:lpstr>Asthma</vt:lpstr>
      <vt:lpstr>Asthma</vt:lpstr>
      <vt:lpstr>Asthma</vt:lpstr>
      <vt:lpstr>Asthma</vt:lpstr>
      <vt:lpstr>Asthma</vt:lpstr>
      <vt:lpstr>Asthma</vt:lpstr>
      <vt:lpstr>Asthma</vt:lpstr>
      <vt:lpstr>Asthma</vt:lpstr>
      <vt:lpstr>Asthma</vt:lpstr>
      <vt:lpstr>Summary</vt:lpstr>
      <vt:lpstr>PowerPoint Presentation</vt:lpstr>
      <vt:lpstr>Takehome Points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Handling Arrhythmias</dc:title>
  <dc:creator> Amal Mattu</dc:creator>
  <cp:lastModifiedBy>Amal Mattu</cp:lastModifiedBy>
  <cp:revision>241</cp:revision>
  <dcterms:created xsi:type="dcterms:W3CDTF">2010-05-07T03:14:25Z</dcterms:created>
  <dcterms:modified xsi:type="dcterms:W3CDTF">2024-02-04T17:50:55Z</dcterms:modified>
</cp:coreProperties>
</file>