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sldIdLst>
    <p:sldId id="256" r:id="rId2"/>
    <p:sldId id="393" r:id="rId3"/>
    <p:sldId id="258" r:id="rId4"/>
    <p:sldId id="350" r:id="rId5"/>
    <p:sldId id="341" r:id="rId6"/>
    <p:sldId id="319" r:id="rId7"/>
    <p:sldId id="321" r:id="rId8"/>
    <p:sldId id="322" r:id="rId9"/>
    <p:sldId id="323" r:id="rId10"/>
    <p:sldId id="304" r:id="rId11"/>
    <p:sldId id="305" r:id="rId12"/>
    <p:sldId id="306" r:id="rId13"/>
    <p:sldId id="307" r:id="rId14"/>
    <p:sldId id="330" r:id="rId15"/>
    <p:sldId id="301" r:id="rId16"/>
    <p:sldId id="262" r:id="rId17"/>
    <p:sldId id="288" r:id="rId18"/>
    <p:sldId id="337" r:id="rId19"/>
    <p:sldId id="260" r:id="rId20"/>
    <p:sldId id="261" r:id="rId21"/>
    <p:sldId id="263" r:id="rId22"/>
    <p:sldId id="294" r:id="rId23"/>
    <p:sldId id="295" r:id="rId24"/>
    <p:sldId id="299" r:id="rId25"/>
    <p:sldId id="296" r:id="rId26"/>
    <p:sldId id="297" r:id="rId27"/>
    <p:sldId id="303" r:id="rId28"/>
    <p:sldId id="340" r:id="rId29"/>
    <p:sldId id="298" r:id="rId30"/>
    <p:sldId id="302" r:id="rId31"/>
    <p:sldId id="289" r:id="rId32"/>
    <p:sldId id="279" r:id="rId33"/>
    <p:sldId id="338" r:id="rId34"/>
    <p:sldId id="280" r:id="rId35"/>
    <p:sldId id="281" r:id="rId36"/>
    <p:sldId id="282" r:id="rId37"/>
    <p:sldId id="283" r:id="rId38"/>
    <p:sldId id="284" r:id="rId39"/>
    <p:sldId id="285" r:id="rId40"/>
    <p:sldId id="286" r:id="rId41"/>
    <p:sldId id="287" r:id="rId42"/>
    <p:sldId id="316" r:id="rId43"/>
    <p:sldId id="293" r:id="rId44"/>
    <p:sldId id="273" r:id="rId45"/>
    <p:sldId id="320" r:id="rId46"/>
    <p:sldId id="346" r:id="rId47"/>
    <p:sldId id="274" r:id="rId48"/>
    <p:sldId id="271" r:id="rId49"/>
    <p:sldId id="272" r:id="rId50"/>
    <p:sldId id="309" r:id="rId51"/>
    <p:sldId id="342" r:id="rId52"/>
    <p:sldId id="343" r:id="rId53"/>
    <p:sldId id="313" r:id="rId54"/>
    <p:sldId id="339" r:id="rId55"/>
    <p:sldId id="344" r:id="rId56"/>
    <p:sldId id="315" r:id="rId57"/>
    <p:sldId id="345" r:id="rId58"/>
    <p:sldId id="347" r:id="rId59"/>
    <p:sldId id="348" r:id="rId60"/>
    <p:sldId id="349" r:id="rId61"/>
    <p:sldId id="31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8000"/>
    <a:srgbClr val="00FF00"/>
    <a:srgbClr val="00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snapToObjects="1">
      <p:cViewPr varScale="1">
        <p:scale>
          <a:sx n="104" d="100"/>
          <a:sy n="104" d="100"/>
        </p:scale>
        <p:origin x="188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BB4E2-3C94-124F-BFB5-851CDE501557}" type="datetimeFigureOut">
              <a:rPr lang="en-US" smtClean="0"/>
              <a:t>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B8084B-F18F-7741-96AA-A50C26AB9073}" type="slidenum">
              <a:rPr lang="en-US" smtClean="0"/>
              <a:t>‹#›</a:t>
            </a:fld>
            <a:endParaRPr lang="en-US"/>
          </a:p>
        </p:txBody>
      </p:sp>
    </p:spTree>
    <p:extLst>
      <p:ext uri="{BB962C8B-B14F-4D97-AF65-F5344CB8AC3E}">
        <p14:creationId xmlns:p14="http://schemas.microsoft.com/office/powerpoint/2010/main" val="24172108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p>
        </p:txBody>
      </p:sp>
      <p:sp>
        <p:nvSpPr>
          <p:cNvPr id="4" name="Slide Number Placeholder 3"/>
          <p:cNvSpPr>
            <a:spLocks noGrp="1"/>
          </p:cNvSpPr>
          <p:nvPr>
            <p:ph type="sldNum" sz="quarter" idx="10"/>
          </p:nvPr>
        </p:nvSpPr>
        <p:spPr/>
        <p:txBody>
          <a:bodyPr/>
          <a:lstStyle/>
          <a:p>
            <a:fld id="{4FB8084B-F18F-7741-96AA-A50C26AB9073}" type="slidenum">
              <a:rPr lang="en-US" smtClean="0"/>
              <a:t>6</a:t>
            </a:fld>
            <a:endParaRPr lang="en-US"/>
          </a:p>
        </p:txBody>
      </p:sp>
    </p:spTree>
    <p:extLst>
      <p:ext uri="{BB962C8B-B14F-4D97-AF65-F5344CB8AC3E}">
        <p14:creationId xmlns:p14="http://schemas.microsoft.com/office/powerpoint/2010/main" val="2111457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a:t>
            </a:r>
            <a:r>
              <a:rPr lang="en-US" baseline="0" dirty="0"/>
              <a:t> obstructive hydrocephalus causes rapid increases in ICP</a:t>
            </a:r>
          </a:p>
          <a:p>
            <a:r>
              <a:rPr lang="en-US" baseline="0" dirty="0"/>
              <a:t>Herniation = path of least resistance</a:t>
            </a:r>
          </a:p>
          <a:p>
            <a:r>
              <a:rPr lang="en-US" baseline="0" dirty="0"/>
              <a:t>High ICP</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15</a:t>
            </a:fld>
            <a:endParaRPr lang="en-US"/>
          </a:p>
        </p:txBody>
      </p:sp>
    </p:spTree>
    <p:extLst>
      <p:ext uri="{BB962C8B-B14F-4D97-AF65-F5344CB8AC3E}">
        <p14:creationId xmlns:p14="http://schemas.microsoft.com/office/powerpoint/2010/main" val="707526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for you to recognize some</a:t>
            </a:r>
            <a:r>
              <a:rPr lang="en-US" baseline="0" dirty="0"/>
              <a:t> things that have changed: </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18</a:t>
            </a:fld>
            <a:endParaRPr lang="en-US"/>
          </a:p>
        </p:txBody>
      </p:sp>
    </p:spTree>
    <p:extLst>
      <p:ext uri="{BB962C8B-B14F-4D97-AF65-F5344CB8AC3E}">
        <p14:creationId xmlns:p14="http://schemas.microsoft.com/office/powerpoint/2010/main" val="3662115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locations you will find a hypertensive</a:t>
            </a:r>
            <a:r>
              <a:rPr lang="en-US" baseline="0" dirty="0"/>
              <a:t> ICH. Basal ganglia, thalamus, pons, and cerebellum. If it’s not one of these locations, second guess a diagnosis of a hypertensive hemorrhage. </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20</a:t>
            </a:fld>
            <a:endParaRPr lang="en-US"/>
          </a:p>
        </p:txBody>
      </p:sp>
    </p:spTree>
    <p:extLst>
      <p:ext uri="{BB962C8B-B14F-4D97-AF65-F5344CB8AC3E}">
        <p14:creationId xmlns:p14="http://schemas.microsoft.com/office/powerpoint/2010/main" val="748519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is about small</a:t>
            </a:r>
            <a:r>
              <a:rPr lang="en-US" baseline="0" dirty="0"/>
              <a:t> arteries bleeding</a:t>
            </a:r>
          </a:p>
          <a:p>
            <a:endParaRPr lang="en-US" dirty="0"/>
          </a:p>
          <a:p>
            <a:r>
              <a:rPr lang="en-US" dirty="0"/>
              <a:t>INTERACT2</a:t>
            </a:r>
            <a:r>
              <a:rPr lang="en-US" baseline="0" dirty="0"/>
              <a:t>: intensive BP lowering to SBP &lt; 140 in first 6 hours, patients had better functional recovery and reduction in death and disability when SBP between 150 and 220</a:t>
            </a:r>
          </a:p>
          <a:p>
            <a:r>
              <a:rPr lang="en-US" baseline="0" dirty="0"/>
              <a:t>ATACH2: BP &lt; 140 and SBP &lt; 180 pretty much the same</a:t>
            </a:r>
          </a:p>
          <a:p>
            <a:r>
              <a:rPr lang="en-US" baseline="0" dirty="0" err="1"/>
              <a:t>Nicardipine</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21</a:t>
            </a:fld>
            <a:endParaRPr lang="en-US"/>
          </a:p>
        </p:txBody>
      </p:sp>
    </p:spTree>
    <p:extLst>
      <p:ext uri="{BB962C8B-B14F-4D97-AF65-F5344CB8AC3E}">
        <p14:creationId xmlns:p14="http://schemas.microsoft.com/office/powerpoint/2010/main" val="391557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of ICH patients have a seizure</a:t>
            </a:r>
            <a:r>
              <a:rPr lang="en-US" baseline="0" dirty="0"/>
              <a:t> within 1</a:t>
            </a:r>
            <a:r>
              <a:rPr lang="en-US" baseline="30000" dirty="0"/>
              <a:t>st</a:t>
            </a:r>
            <a:r>
              <a:rPr lang="en-US" baseline="0" dirty="0"/>
              <a:t> week</a:t>
            </a:r>
          </a:p>
          <a:p>
            <a:r>
              <a:rPr lang="en-US" baseline="0" dirty="0"/>
              <a:t>Most likely cortical ICH. Things closer to the cortex of the brain – outer edge – are most likely to cause seizures. And remember, from the prior picture, hypertensive ICH affects deep structures.</a:t>
            </a:r>
          </a:p>
          <a:p>
            <a:r>
              <a:rPr lang="en-US" baseline="0" dirty="0"/>
              <a:t>Number of studies showing increased death and disability when AED used in ICH. Other studies showed no difference when looking at patients who survived past 5 days.</a:t>
            </a:r>
          </a:p>
          <a:p>
            <a:r>
              <a:rPr lang="en-US" baseline="0" dirty="0"/>
              <a:t>Give it if the patient has a clinical seizure or AMS with seizures on EEG</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22</a:t>
            </a:fld>
            <a:endParaRPr lang="en-US"/>
          </a:p>
        </p:txBody>
      </p:sp>
    </p:spTree>
    <p:extLst>
      <p:ext uri="{BB962C8B-B14F-4D97-AF65-F5344CB8AC3E}">
        <p14:creationId xmlns:p14="http://schemas.microsoft.com/office/powerpoint/2010/main" val="119537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PATCH trial:</a:t>
            </a:r>
            <a:r>
              <a:rPr lang="en-US" baseline="0" dirty="0"/>
              <a:t> Odds of death or dependence at 3 months higher in platelet transfusion group</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23</a:t>
            </a:fld>
            <a:endParaRPr lang="en-US"/>
          </a:p>
        </p:txBody>
      </p:sp>
    </p:spTree>
    <p:extLst>
      <p:ext uri="{BB962C8B-B14F-4D97-AF65-F5344CB8AC3E}">
        <p14:creationId xmlns:p14="http://schemas.microsoft.com/office/powerpoint/2010/main" val="392190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bleeds expand</a:t>
            </a:r>
            <a:r>
              <a:rPr lang="en-US" baseline="0" dirty="0"/>
              <a:t> within first 3 hours</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24</a:t>
            </a:fld>
            <a:endParaRPr lang="en-US"/>
          </a:p>
        </p:txBody>
      </p:sp>
    </p:spTree>
    <p:extLst>
      <p:ext uri="{BB962C8B-B14F-4D97-AF65-F5344CB8AC3E}">
        <p14:creationId xmlns:p14="http://schemas.microsoft.com/office/powerpoint/2010/main" val="2834732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patient has an acute intracranial hemorrhage on anti coagulation, this patient needs to be reversed unless there is a concomitant life-threatening thrombosis going on such as MI, PE. If the patient is on a Vitamin K antagonist, i.e. warfarin, I use INR &gt;= 1.4 as my cut-off per the </a:t>
            </a:r>
            <a:r>
              <a:rPr lang="en-US" sz="1200" kern="1200" dirty="0" err="1">
                <a:solidFill>
                  <a:schemeClr val="tx1"/>
                </a:solidFill>
                <a:effectLst/>
                <a:latin typeface="+mn-lt"/>
                <a:ea typeface="+mn-ea"/>
                <a:cs typeface="+mn-cs"/>
              </a:rPr>
              <a:t>Neurocritical</a:t>
            </a:r>
            <a:r>
              <a:rPr lang="en-US" sz="1200" kern="1200" dirty="0">
                <a:solidFill>
                  <a:schemeClr val="tx1"/>
                </a:solidFill>
                <a:effectLst/>
                <a:latin typeface="+mn-lt"/>
                <a:ea typeface="+mn-ea"/>
                <a:cs typeface="+mn-cs"/>
              </a:rPr>
              <a:t> Care Society guidelines.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give 10mg IV vitamin K and then administer 4-factor PCC or 3-factor PCC, 4-factor being preferred. In case you haven’t done this before, this is weight-based on based on the INR.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Factor XA inhibitors (</a:t>
            </a:r>
            <a:r>
              <a:rPr lang="en-US" sz="1200" kern="1200" dirty="0" err="1">
                <a:solidFill>
                  <a:schemeClr val="tx1"/>
                </a:solidFill>
                <a:effectLst/>
                <a:latin typeface="+mn-lt"/>
                <a:ea typeface="+mn-ea"/>
                <a:cs typeface="+mn-cs"/>
              </a:rPr>
              <a:t>Rivaroxaban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Apixaban</a:t>
            </a:r>
            <a:r>
              <a:rPr lang="en-US" sz="1200" kern="1200" dirty="0">
                <a:solidFill>
                  <a:schemeClr val="tx1"/>
                </a:solidFill>
                <a:effectLst/>
                <a:latin typeface="+mn-lt"/>
                <a:ea typeface="+mn-ea"/>
                <a:cs typeface="+mn-cs"/>
              </a:rPr>
              <a:t>): Activated Charcoal if last dose within 2 hours, </a:t>
            </a:r>
            <a:r>
              <a:rPr lang="en-US" sz="1200" kern="1200" dirty="0" err="1">
                <a:solidFill>
                  <a:schemeClr val="tx1"/>
                </a:solidFill>
                <a:effectLst/>
                <a:latin typeface="+mn-lt"/>
                <a:ea typeface="+mn-ea"/>
                <a:cs typeface="+mn-cs"/>
              </a:rPr>
              <a:t>KCentra</a:t>
            </a:r>
            <a:r>
              <a:rPr lang="en-US" sz="1200" kern="1200" dirty="0">
                <a:solidFill>
                  <a:schemeClr val="tx1"/>
                </a:solidFill>
                <a:effectLst/>
                <a:latin typeface="+mn-lt"/>
                <a:ea typeface="+mn-ea"/>
                <a:cs typeface="+mn-cs"/>
              </a:rPr>
              <a:t> (PCC)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Direct Thrombin inhibitors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Dabigatran</a:t>
            </a:r>
            <a:r>
              <a:rPr lang="en-US" sz="1200" kern="1200" dirty="0">
                <a:solidFill>
                  <a:schemeClr val="tx1"/>
                </a:solidFill>
                <a:effectLst/>
                <a:latin typeface="+mn-lt"/>
                <a:ea typeface="+mn-ea"/>
                <a:cs typeface="+mn-cs"/>
              </a:rPr>
              <a:t>: Activated charcoal 50gm PO if patient intubated and last dose within 2 hours + </a:t>
            </a:r>
            <a:r>
              <a:rPr lang="en-US" sz="1200" kern="1200" dirty="0" err="1">
                <a:solidFill>
                  <a:schemeClr val="tx1"/>
                </a:solidFill>
                <a:effectLst/>
                <a:latin typeface="+mn-lt"/>
                <a:ea typeface="+mn-ea"/>
                <a:cs typeface="+mn-cs"/>
              </a:rPr>
              <a:t>Idarucizumab</a:t>
            </a:r>
            <a:r>
              <a:rPr lang="en-US" sz="1200" kern="1200" dirty="0">
                <a:solidFill>
                  <a:schemeClr val="tx1"/>
                </a:solidFill>
                <a:effectLst/>
                <a:latin typeface="+mn-lt"/>
                <a:ea typeface="+mn-ea"/>
                <a:cs typeface="+mn-cs"/>
              </a:rPr>
              <a:t> 2.5gm x 2 vials IV PUSH over 5 minutes separated by less than 15 min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25</a:t>
            </a:fld>
            <a:endParaRPr lang="en-US"/>
          </a:p>
        </p:txBody>
      </p:sp>
    </p:spTree>
    <p:extLst>
      <p:ext uri="{BB962C8B-B14F-4D97-AF65-F5344CB8AC3E}">
        <p14:creationId xmlns:p14="http://schemas.microsoft.com/office/powerpoint/2010/main" val="1028828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ICP in the brain is determined by brain parenchyma, presence of any mass lesions, intracranial blood volume and intracranial CSF volume. The best way to know the pressure is to insert a pressure monitor. As a result, the ways to lower ICP include shrinking the volume of the brain (</a:t>
            </a:r>
            <a:r>
              <a:rPr lang="en-US" baseline="0" dirty="0" err="1">
                <a:sym typeface="Wingdings"/>
              </a:rPr>
              <a:t>mannitol</a:t>
            </a:r>
            <a:r>
              <a:rPr lang="en-US" baseline="0" dirty="0">
                <a:sym typeface="Wingdings"/>
              </a:rPr>
              <a:t>), removing mass lesions (surgery), decreasing intracranial blood volume (hyperventilation) and decreasing intracranial CSF volume (drainage). Or, you can let the pressure be and remove the rigid box it sits in (</a:t>
            </a:r>
            <a:r>
              <a:rPr lang="en-US" baseline="0" dirty="0" err="1">
                <a:sym typeface="Wingdings"/>
              </a:rPr>
              <a:t>decompressive</a:t>
            </a:r>
            <a:r>
              <a:rPr lang="en-US" baseline="0" dirty="0">
                <a:sym typeface="Wingdings"/>
              </a:rPr>
              <a:t> </a:t>
            </a:r>
            <a:r>
              <a:rPr lang="en-US" baseline="0" dirty="0" err="1">
                <a:sym typeface="Wingdings"/>
              </a:rPr>
              <a:t>craniectomy</a:t>
            </a:r>
            <a:r>
              <a:rPr lang="en-US" baseline="0" dirty="0">
                <a:sym typeface="Wingdings"/>
              </a:rPr>
              <a:t>).</a:t>
            </a:r>
          </a:p>
          <a:p>
            <a:endParaRPr lang="en-US" baseline="0" dirty="0">
              <a:sym typeface="Wingdings"/>
            </a:endParaRPr>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26</a:t>
            </a:fld>
            <a:endParaRPr lang="en-US"/>
          </a:p>
        </p:txBody>
      </p:sp>
    </p:spTree>
    <p:extLst>
      <p:ext uri="{BB962C8B-B14F-4D97-AF65-F5344CB8AC3E}">
        <p14:creationId xmlns:p14="http://schemas.microsoft.com/office/powerpoint/2010/main" val="2327541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STITCH II: no benefit</a:t>
            </a:r>
            <a:r>
              <a:rPr lang="en-US" baseline="0" dirty="0"/>
              <a:t> hematoma evacuation in lobar hemorrhages but might be benefit in GCS &lt; 8 with large bleeds, midline shift or ICP not improved with medical management</a:t>
            </a:r>
          </a:p>
          <a:p>
            <a:r>
              <a:rPr lang="en-US" baseline="0" dirty="0"/>
              <a:t>Cerebellar ICH: &gt; 3cm or e/o brainstem compression or HCP </a:t>
            </a:r>
            <a:r>
              <a:rPr lang="en-US" baseline="0" dirty="0">
                <a:sym typeface="Wingdings"/>
              </a:rPr>
              <a:t> DC</a:t>
            </a:r>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27</a:t>
            </a:fld>
            <a:endParaRPr lang="en-US"/>
          </a:p>
        </p:txBody>
      </p:sp>
    </p:spTree>
    <p:extLst>
      <p:ext uri="{BB962C8B-B14F-4D97-AF65-F5344CB8AC3E}">
        <p14:creationId xmlns:p14="http://schemas.microsoft.com/office/powerpoint/2010/main" val="232754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Lateral ventricles with no evidence</a:t>
            </a:r>
            <a:r>
              <a:rPr lang="en-US" baseline="0" dirty="0"/>
              <a:t> of a 3</a:t>
            </a:r>
            <a:r>
              <a:rPr lang="en-US" baseline="30000" dirty="0"/>
              <a:t>rd</a:t>
            </a:r>
            <a:r>
              <a:rPr lang="en-US" baseline="0" dirty="0"/>
              <a:t> ventricle</a:t>
            </a:r>
          </a:p>
          <a:p>
            <a:endParaRPr lang="en-US" baseline="0" dirty="0"/>
          </a:p>
          <a:p>
            <a:r>
              <a:rPr lang="en-US" baseline="0" dirty="0"/>
              <a:t>When blood gets stuck in the drains of the brain, such as the 3</a:t>
            </a:r>
            <a:r>
              <a:rPr lang="en-US" baseline="30000" dirty="0"/>
              <a:t>rd</a:t>
            </a:r>
            <a:r>
              <a:rPr lang="en-US" baseline="0" dirty="0"/>
              <a:t> ventricle, this causes hydrocephalus</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7</a:t>
            </a:fld>
            <a:endParaRPr lang="en-US"/>
          </a:p>
        </p:txBody>
      </p:sp>
    </p:spTree>
    <p:extLst>
      <p:ext uri="{BB962C8B-B14F-4D97-AF65-F5344CB8AC3E}">
        <p14:creationId xmlns:p14="http://schemas.microsoft.com/office/powerpoint/2010/main" val="2111457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MISTIE III: hematoma aspiration with a catheter and </a:t>
            </a:r>
            <a:r>
              <a:rPr lang="en-US" dirty="0" err="1"/>
              <a:t>rtPA</a:t>
            </a:r>
            <a:endParaRPr lang="en-US"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29</a:t>
            </a:fld>
            <a:endParaRPr lang="en-US"/>
          </a:p>
        </p:txBody>
      </p:sp>
    </p:spTree>
    <p:extLst>
      <p:ext uri="{BB962C8B-B14F-4D97-AF65-F5344CB8AC3E}">
        <p14:creationId xmlns:p14="http://schemas.microsoft.com/office/powerpoint/2010/main" val="196741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MISTIE III: hematoma aspiration with a catheter and </a:t>
            </a:r>
            <a:r>
              <a:rPr lang="en-US" dirty="0" err="1"/>
              <a:t>rtPA</a:t>
            </a:r>
            <a:endParaRPr lang="en-US"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30</a:t>
            </a:fld>
            <a:endParaRPr lang="en-US"/>
          </a:p>
        </p:txBody>
      </p:sp>
    </p:spTree>
    <p:extLst>
      <p:ext uri="{BB962C8B-B14F-4D97-AF65-F5344CB8AC3E}">
        <p14:creationId xmlns:p14="http://schemas.microsoft.com/office/powerpoint/2010/main" val="196741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a:t>
            </a:r>
            <a:r>
              <a:rPr lang="en-US" baseline="0" dirty="0"/>
              <a:t> what this is?</a:t>
            </a:r>
          </a:p>
          <a:p>
            <a:r>
              <a:rPr lang="en-US" baseline="0" dirty="0"/>
              <a:t>Subarachnoid hemorrhage</a:t>
            </a:r>
          </a:p>
          <a:p>
            <a:r>
              <a:rPr lang="en-US" baseline="0" dirty="0"/>
              <a:t>From a ruptured cerebral aneurysm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Most centers will obtain a CT angiogram</a:t>
            </a:r>
            <a:r>
              <a:rPr lang="en-US" baseline="0" dirty="0"/>
              <a:t> after the NCHCT to visualize the aneurysm. If you are not at a center which manages cerebral aneurysms, this is when you need to transfer your patient</a:t>
            </a:r>
            <a:endParaRPr lang="en-US"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32</a:t>
            </a:fld>
            <a:endParaRPr lang="en-US"/>
          </a:p>
        </p:txBody>
      </p:sp>
    </p:spTree>
    <p:extLst>
      <p:ext uri="{BB962C8B-B14F-4D97-AF65-F5344CB8AC3E}">
        <p14:creationId xmlns:p14="http://schemas.microsoft.com/office/powerpoint/2010/main" val="801104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a:t>
            </a:r>
            <a:r>
              <a:rPr lang="en-US" baseline="0" dirty="0"/>
              <a:t> what this is?</a:t>
            </a:r>
          </a:p>
          <a:p>
            <a:r>
              <a:rPr lang="en-US" baseline="0" dirty="0"/>
              <a:t>Subarachnoid hemorrhage</a:t>
            </a:r>
          </a:p>
          <a:p>
            <a:r>
              <a:rPr lang="en-US" baseline="0" dirty="0"/>
              <a:t>From a ruptured cerebral aneurysm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Most centers will obtain a CT angiogram</a:t>
            </a:r>
            <a:r>
              <a:rPr lang="en-US" baseline="0" dirty="0"/>
              <a:t> after the NCHCT to visualize the aneurysm. If you are not at a center which manages cerebral aneurysms, this is when you need to transfer your patient</a:t>
            </a:r>
            <a:endParaRPr lang="en-US"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33</a:t>
            </a:fld>
            <a:endParaRPr lang="en-US"/>
          </a:p>
        </p:txBody>
      </p:sp>
    </p:spTree>
    <p:extLst>
      <p:ext uri="{BB962C8B-B14F-4D97-AF65-F5344CB8AC3E}">
        <p14:creationId xmlns:p14="http://schemas.microsoft.com/office/powerpoint/2010/main" val="801104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fragile artery with</a:t>
            </a:r>
            <a:r>
              <a:rPr lang="en-US" baseline="0" dirty="0"/>
              <a:t> a clot sitting there covering the hole that just bled. There’s a 5-10% chance of </a:t>
            </a:r>
            <a:r>
              <a:rPr lang="en-US" baseline="0" dirty="0" err="1"/>
              <a:t>rebleeding</a:t>
            </a:r>
            <a:r>
              <a:rPr lang="en-US" baseline="0" dirty="0"/>
              <a:t> within the first 72 hours. Use </a:t>
            </a:r>
            <a:r>
              <a:rPr lang="en-US" baseline="0" dirty="0" err="1"/>
              <a:t>nicardipine</a:t>
            </a:r>
            <a:r>
              <a:rPr lang="en-US" baseline="0" dirty="0"/>
              <a:t>.</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34</a:t>
            </a:fld>
            <a:endParaRPr lang="en-US"/>
          </a:p>
        </p:txBody>
      </p:sp>
    </p:spTree>
    <p:extLst>
      <p:ext uri="{BB962C8B-B14F-4D97-AF65-F5344CB8AC3E}">
        <p14:creationId xmlns:p14="http://schemas.microsoft.com/office/powerpoint/2010/main" val="359243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patient needs a cerebral angiogram which</a:t>
            </a:r>
            <a:r>
              <a:rPr lang="en-US" baseline="0" dirty="0"/>
              <a:t> is both diagnostic and therapeutic</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35</a:t>
            </a:fld>
            <a:endParaRPr lang="en-US"/>
          </a:p>
        </p:txBody>
      </p:sp>
    </p:spTree>
    <p:extLst>
      <p:ext uri="{BB962C8B-B14F-4D97-AF65-F5344CB8AC3E}">
        <p14:creationId xmlns:p14="http://schemas.microsoft.com/office/powerpoint/2010/main" val="3687841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Seizure prophylaxis in SAH has been associated with increased risk of neurological deterioration, vasospasm, and elevated temperature. </a:t>
            </a:r>
            <a:endParaRPr lang="en-US"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36</a:t>
            </a:fld>
            <a:endParaRPr lang="en-US"/>
          </a:p>
        </p:txBody>
      </p:sp>
    </p:spTree>
    <p:extLst>
      <p:ext uri="{BB962C8B-B14F-4D97-AF65-F5344CB8AC3E}">
        <p14:creationId xmlns:p14="http://schemas.microsoft.com/office/powerpoint/2010/main" val="1653302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right</a:t>
            </a:r>
            <a:r>
              <a:rPr lang="en-US" baseline="0" dirty="0"/>
              <a:t> answer: </a:t>
            </a:r>
            <a:r>
              <a:rPr lang="en-US" dirty="0"/>
              <a:t>Depends on location of aneurysm and morphology of aneurysm</a:t>
            </a:r>
          </a:p>
          <a:p>
            <a:r>
              <a:rPr lang="en-US" dirty="0"/>
              <a:t>The true answer: depends on what your</a:t>
            </a:r>
            <a:r>
              <a:rPr lang="en-US" baseline="0" dirty="0"/>
              <a:t> hospital system is comfortable with</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37</a:t>
            </a:fld>
            <a:endParaRPr lang="en-US"/>
          </a:p>
        </p:txBody>
      </p:sp>
    </p:spTree>
    <p:extLst>
      <p:ext uri="{BB962C8B-B14F-4D97-AF65-F5344CB8AC3E}">
        <p14:creationId xmlns:p14="http://schemas.microsoft.com/office/powerpoint/2010/main" val="2765927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Catch-all phrase for very different entities</a:t>
            </a:r>
          </a:p>
        </p:txBody>
      </p:sp>
      <p:sp>
        <p:nvSpPr>
          <p:cNvPr id="4" name="Slide Number Placeholder 3"/>
          <p:cNvSpPr>
            <a:spLocks noGrp="1"/>
          </p:cNvSpPr>
          <p:nvPr>
            <p:ph type="sldNum" sz="quarter" idx="10"/>
          </p:nvPr>
        </p:nvSpPr>
        <p:spPr/>
        <p:txBody>
          <a:bodyPr/>
          <a:lstStyle/>
          <a:p>
            <a:fld id="{4FB8084B-F18F-7741-96AA-A50C26AB9073}" type="slidenum">
              <a:rPr lang="en-US" smtClean="0"/>
              <a:t>43</a:t>
            </a:fld>
            <a:endParaRPr lang="en-US"/>
          </a:p>
        </p:txBody>
      </p:sp>
    </p:spTree>
    <p:extLst>
      <p:ext uri="{BB962C8B-B14F-4D97-AF65-F5344CB8AC3E}">
        <p14:creationId xmlns:p14="http://schemas.microsoft.com/office/powerpoint/2010/main" val="1205341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injury: determines survival</a:t>
            </a:r>
          </a:p>
          <a:p>
            <a:r>
              <a:rPr lang="en-US" dirty="0"/>
              <a:t>Secondary injury:</a:t>
            </a:r>
            <a:r>
              <a:rPr lang="en-US" baseline="0" dirty="0"/>
              <a:t> determines morbidity and mortality (think: amino acid (glutamate) release, free radical production, calcium influx into neurons, </a:t>
            </a:r>
          </a:p>
          <a:p>
            <a:endParaRPr lang="en-US" baseline="0" dirty="0"/>
          </a:p>
          <a:p>
            <a:r>
              <a:rPr lang="en-US" baseline="0" dirty="0"/>
              <a:t>Banana analogy</a:t>
            </a:r>
          </a:p>
          <a:p>
            <a:endParaRPr lang="en-US" baseline="0" dirty="0"/>
          </a:p>
          <a:p>
            <a:r>
              <a:rPr lang="en-US" baseline="0" dirty="0"/>
              <a:t>What can we do to prevent secondary injury? First of all, make sure the patient is never hypoxic. Not in the ambulance, not in the ED, not while we are intubating the patient.</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45</a:t>
            </a:fld>
            <a:endParaRPr lang="en-US"/>
          </a:p>
        </p:txBody>
      </p:sp>
    </p:spTree>
    <p:extLst>
      <p:ext uri="{BB962C8B-B14F-4D97-AF65-F5344CB8AC3E}">
        <p14:creationId xmlns:p14="http://schemas.microsoft.com/office/powerpoint/2010/main" val="336942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Darth Vader</a:t>
            </a:r>
          </a:p>
          <a:p>
            <a:endParaRPr lang="en-US" dirty="0"/>
          </a:p>
          <a:p>
            <a:r>
              <a:rPr lang="en-US" dirty="0"/>
              <a:t>Again,</a:t>
            </a:r>
            <a:r>
              <a:rPr lang="en-US" baseline="0" dirty="0"/>
              <a:t> when blood gets trapped in the ventricles, this causes hydrocephalus. And hydrocephalus causes intracranial pressure to skyrocket because CSF cannot drain properly.</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8</a:t>
            </a:fld>
            <a:endParaRPr lang="en-US"/>
          </a:p>
        </p:txBody>
      </p:sp>
    </p:spTree>
    <p:extLst>
      <p:ext uri="{BB962C8B-B14F-4D97-AF65-F5344CB8AC3E}">
        <p14:creationId xmlns:p14="http://schemas.microsoft.com/office/powerpoint/2010/main" val="2111457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can we do to prevent secondary injury?</a:t>
            </a:r>
          </a:p>
          <a:p>
            <a:endParaRPr lang="en-US" baseline="0" dirty="0"/>
          </a:p>
          <a:p>
            <a:r>
              <a:rPr lang="en-US" baseline="0" dirty="0"/>
              <a:t>Don’t forget: cerebral perfusion is determined by MAP and intracranial pressure. </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46</a:t>
            </a:fld>
            <a:endParaRPr lang="en-US"/>
          </a:p>
        </p:txBody>
      </p:sp>
    </p:spTree>
    <p:extLst>
      <p:ext uri="{BB962C8B-B14F-4D97-AF65-F5344CB8AC3E}">
        <p14:creationId xmlns:p14="http://schemas.microsoft.com/office/powerpoint/2010/main" val="953132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remember </a:t>
            </a:r>
            <a:r>
              <a:rPr lang="en-US" sz="1200" kern="1200" dirty="0" err="1">
                <a:solidFill>
                  <a:schemeClr val="tx1"/>
                </a:solidFill>
                <a:effectLst/>
                <a:latin typeface="+mn-lt"/>
                <a:ea typeface="+mn-ea"/>
                <a:cs typeface="+mn-cs"/>
              </a:rPr>
              <a:t>autoregulation</a:t>
            </a:r>
            <a:r>
              <a:rPr lang="en-US" sz="1200" kern="1200" dirty="0">
                <a:solidFill>
                  <a:schemeClr val="tx1"/>
                </a:solidFill>
                <a:effectLst/>
                <a:latin typeface="+mn-lt"/>
                <a:ea typeface="+mn-ea"/>
                <a:cs typeface="+mn-cs"/>
              </a:rPr>
              <a:t>? </a:t>
            </a:r>
            <a:r>
              <a:rPr lang="en-US" dirty="0" err="1"/>
              <a:t>Autoregulation</a:t>
            </a:r>
            <a:r>
              <a:rPr lang="en-US" dirty="0"/>
              <a:t> maintains</a:t>
            </a:r>
            <a:r>
              <a:rPr lang="en-US" baseline="0" dirty="0"/>
              <a:t> constant CBF despite changes in CPP</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Dips in blood pressure shouldn’t really matter. However, here’s the quandary:</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t>
            </a:r>
            <a:r>
              <a:rPr lang="en-US" sz="1200" kern="1200" dirty="0" err="1">
                <a:solidFill>
                  <a:schemeClr val="tx1"/>
                </a:solidFill>
                <a:effectLst/>
                <a:latin typeface="+mn-lt"/>
                <a:ea typeface="+mn-ea"/>
                <a:cs typeface="+mn-cs"/>
              </a:rPr>
              <a:t>autoregulation</a:t>
            </a:r>
            <a:r>
              <a:rPr lang="en-US" sz="1200" kern="1200" dirty="0">
                <a:solidFill>
                  <a:schemeClr val="tx1"/>
                </a:solidFill>
                <a:effectLst/>
                <a:latin typeface="+mn-lt"/>
                <a:ea typeface="+mn-ea"/>
                <a:cs typeface="+mn-cs"/>
              </a:rPr>
              <a:t> remains intact, a drop in SBP triggers an </a:t>
            </a:r>
            <a:r>
              <a:rPr lang="en-US" sz="1200" kern="1200" dirty="0" err="1">
                <a:solidFill>
                  <a:schemeClr val="tx1"/>
                </a:solidFill>
                <a:effectLst/>
                <a:latin typeface="+mn-lt"/>
                <a:ea typeface="+mn-ea"/>
                <a:cs typeface="+mn-cs"/>
              </a:rPr>
              <a:t>autoregulatory</a:t>
            </a:r>
            <a:r>
              <a:rPr lang="en-US" sz="1200" kern="1200" dirty="0">
                <a:solidFill>
                  <a:schemeClr val="tx1"/>
                </a:solidFill>
                <a:effectLst/>
                <a:latin typeface="+mn-lt"/>
                <a:ea typeface="+mn-ea"/>
                <a:cs typeface="+mn-cs"/>
              </a:rPr>
              <a:t> vasodilation in an attempt to maintain adequate brain perfusion. This results in increased cerebral blood volume, which in turn elevates intracranial pressure.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many traumatic brain</a:t>
            </a:r>
            <a:r>
              <a:rPr lang="en-US" sz="1200" kern="1200" baseline="0" dirty="0">
                <a:solidFill>
                  <a:schemeClr val="tx1"/>
                </a:solidFill>
                <a:effectLst/>
                <a:latin typeface="+mn-lt"/>
                <a:ea typeface="+mn-ea"/>
                <a:cs typeface="+mn-cs"/>
              </a:rPr>
              <a:t> injury patients, </a:t>
            </a:r>
            <a:r>
              <a:rPr lang="en-US" sz="1200" kern="1200" dirty="0" err="1">
                <a:solidFill>
                  <a:schemeClr val="tx1"/>
                </a:solidFill>
                <a:effectLst/>
                <a:latin typeface="+mn-lt"/>
                <a:ea typeface="+mn-ea"/>
                <a:cs typeface="+mn-cs"/>
              </a:rPr>
              <a:t>autoregulation</a:t>
            </a:r>
            <a:r>
              <a:rPr lang="en-US" sz="1200" kern="1200" dirty="0">
                <a:solidFill>
                  <a:schemeClr val="tx1"/>
                </a:solidFill>
                <a:effectLst/>
                <a:latin typeface="+mn-lt"/>
                <a:ea typeface="+mn-ea"/>
                <a:cs typeface="+mn-cs"/>
              </a:rPr>
              <a:t> is not intact</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there is dependency on SBP to prevent cerebral ischemia, which has been ascribed to be the single most important secondary insult. </a:t>
            </a:r>
            <a:endParaRPr lang="en-US"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47</a:t>
            </a:fld>
            <a:endParaRPr lang="en-US"/>
          </a:p>
        </p:txBody>
      </p:sp>
    </p:spTree>
    <p:extLst>
      <p:ext uri="{BB962C8B-B14F-4D97-AF65-F5344CB8AC3E}">
        <p14:creationId xmlns:p14="http://schemas.microsoft.com/office/powerpoint/2010/main" val="2859858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a:buChar char="•"/>
              <a:defRPr/>
            </a:pPr>
            <a:r>
              <a:rPr lang="en-US" dirty="0"/>
              <a:t>Brain Trauma Foundation recommendation:</a:t>
            </a:r>
          </a:p>
          <a:p>
            <a:pPr lvl="2">
              <a:buFontTx/>
              <a:buChar char="-"/>
              <a:defRPr/>
            </a:pPr>
            <a:r>
              <a:rPr lang="en-US" dirty="0"/>
              <a:t>SBP ≥ 100 for patients 50-69 </a:t>
            </a:r>
          </a:p>
          <a:p>
            <a:pPr lvl="2">
              <a:buFontTx/>
              <a:buChar char="-"/>
              <a:defRPr/>
            </a:pPr>
            <a:r>
              <a:rPr lang="en-US" dirty="0"/>
              <a:t>≥ 110 for patients for patients 15-49 or &gt; 70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only Class 2 study was Berry et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in Injury in 2012 which looked at about 15K isolated blunt moderate-severe TBI patients, with a wide age range and with admission systolic blood pressures &lt; 60 and then looked at sequential increasing admission systolic BPs. There was an increased odds of mortality with SBP &lt; 110 on admission.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(Brenner et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study in 2012 where 60 severe TBI patients were prospectively enrolled and vital signs were closely followed. </a:t>
            </a:r>
            <a:r>
              <a:rPr lang="en-US" sz="1200" kern="1200" dirty="0" err="1">
                <a:solidFill>
                  <a:schemeClr val="tx1"/>
                </a:solidFill>
                <a:effectLst/>
                <a:latin typeface="+mn-lt"/>
                <a:ea typeface="+mn-ea"/>
                <a:cs typeface="+mn-cs"/>
              </a:rPr>
              <a:t>Polytrauma</a:t>
            </a:r>
            <a:r>
              <a:rPr lang="en-US" sz="1200" kern="1200" dirty="0">
                <a:solidFill>
                  <a:schemeClr val="tx1"/>
                </a:solidFill>
                <a:effectLst/>
                <a:latin typeface="+mn-lt"/>
                <a:ea typeface="+mn-ea"/>
                <a:cs typeface="+mn-cs"/>
              </a:rPr>
              <a:t> patients were excluded. Hypotension in the first 48 hours was associated with mortality and worse outcomes.)</a:t>
            </a:r>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48</a:t>
            </a:fld>
            <a:endParaRPr lang="en-US"/>
          </a:p>
        </p:txBody>
      </p:sp>
    </p:spTree>
    <p:extLst>
      <p:ext uri="{BB962C8B-B14F-4D97-AF65-F5344CB8AC3E}">
        <p14:creationId xmlns:p14="http://schemas.microsoft.com/office/powerpoint/2010/main" val="3222762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Severe</a:t>
            </a:r>
            <a:r>
              <a:rPr lang="en-US" sz="1200" kern="1200" baseline="0" dirty="0">
                <a:solidFill>
                  <a:schemeClr val="tx1"/>
                </a:solidFill>
                <a:effectLst/>
                <a:latin typeface="+mn-lt"/>
                <a:ea typeface="+mn-ea"/>
                <a:cs typeface="+mn-cs"/>
              </a:rPr>
              <a:t> TBI: rate of seizures is up to 12%, higher rate of subclinical seizures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injury with TBI is from the outside – higher chance of “cortical” injury – therefore, higher chance of seizures</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1990 </a:t>
            </a:r>
            <a:r>
              <a:rPr lang="en-US" sz="1200" kern="1200" dirty="0" err="1">
                <a:solidFill>
                  <a:schemeClr val="tx1"/>
                </a:solidFill>
                <a:effectLst/>
                <a:latin typeface="+mn-lt"/>
                <a:ea typeface="+mn-ea"/>
                <a:cs typeface="+mn-cs"/>
              </a:rPr>
              <a:t>Temkin</a:t>
            </a:r>
            <a:r>
              <a:rPr lang="en-US" sz="1200" kern="1200" dirty="0">
                <a:solidFill>
                  <a:schemeClr val="tx1"/>
                </a:solidFill>
                <a:effectLst/>
                <a:latin typeface="+mn-lt"/>
                <a:ea typeface="+mn-ea"/>
                <a:cs typeface="+mn-cs"/>
              </a:rPr>
              <a:t> et al RCT in NEJM showing reduction in early post traumatic seizures with phenytoin vs. placebo.</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2013, </a:t>
            </a:r>
            <a:r>
              <a:rPr lang="en-US" sz="1200" kern="1200" dirty="0" err="1">
                <a:solidFill>
                  <a:schemeClr val="tx1"/>
                </a:solidFill>
                <a:effectLst/>
                <a:latin typeface="+mn-lt"/>
                <a:ea typeface="+mn-ea"/>
                <a:cs typeface="+mn-cs"/>
              </a:rPr>
              <a:t>Inaba</a:t>
            </a:r>
            <a:r>
              <a:rPr lang="en-US" sz="1200" kern="1200" dirty="0">
                <a:solidFill>
                  <a:schemeClr val="tx1"/>
                </a:solidFill>
                <a:effectLst/>
                <a:latin typeface="+mn-lt"/>
                <a:ea typeface="+mn-ea"/>
                <a:cs typeface="+mn-cs"/>
              </a:rPr>
              <a:t> et al showed no difference in rate of post traumatic seizures between </a:t>
            </a:r>
            <a:r>
              <a:rPr lang="en-US" sz="1200" kern="1200" dirty="0" err="1">
                <a:solidFill>
                  <a:schemeClr val="tx1"/>
                </a:solidFill>
                <a:effectLst/>
                <a:latin typeface="+mn-lt"/>
                <a:ea typeface="+mn-ea"/>
                <a:cs typeface="+mn-cs"/>
              </a:rPr>
              <a:t>leveteracetam</a:t>
            </a:r>
            <a:r>
              <a:rPr lang="en-US" sz="1200" kern="1200" dirty="0">
                <a:solidFill>
                  <a:schemeClr val="tx1"/>
                </a:solidFill>
                <a:effectLst/>
                <a:latin typeface="+mn-lt"/>
                <a:ea typeface="+mn-ea"/>
                <a:cs typeface="+mn-cs"/>
              </a:rPr>
              <a:t> vs. phenytoin BUT the study included moderate and severe TBI patients,</a:t>
            </a:r>
            <a:r>
              <a:rPr lang="en-US" sz="1200" kern="1200" baseline="0" dirty="0">
                <a:solidFill>
                  <a:schemeClr val="tx1"/>
                </a:solidFill>
                <a:effectLst/>
                <a:latin typeface="+mn-lt"/>
                <a:ea typeface="+mn-ea"/>
                <a:cs typeface="+mn-cs"/>
              </a:rPr>
              <a:t> did not have a placebo arm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49</a:t>
            </a:fld>
            <a:endParaRPr lang="en-US"/>
          </a:p>
        </p:txBody>
      </p:sp>
    </p:spTree>
    <p:extLst>
      <p:ext uri="{BB962C8B-B14F-4D97-AF65-F5344CB8AC3E}">
        <p14:creationId xmlns:p14="http://schemas.microsoft.com/office/powerpoint/2010/main" val="4033720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 what this is?</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50</a:t>
            </a:fld>
            <a:endParaRPr lang="en-US"/>
          </a:p>
        </p:txBody>
      </p:sp>
    </p:spTree>
    <p:extLst>
      <p:ext uri="{BB962C8B-B14F-4D97-AF65-F5344CB8AC3E}">
        <p14:creationId xmlns:p14="http://schemas.microsoft.com/office/powerpoint/2010/main" val="2320620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Surgery: most</a:t>
            </a:r>
            <a:r>
              <a:rPr lang="en-US" baseline="0" dirty="0"/>
              <a:t> patients with focal neurologic signs/symptoms attributable to acute head bleeds require urgent surgery.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51</a:t>
            </a:fld>
            <a:endParaRPr lang="en-US"/>
          </a:p>
        </p:txBody>
      </p:sp>
    </p:spTree>
    <p:extLst>
      <p:ext uri="{BB962C8B-B14F-4D97-AF65-F5344CB8AC3E}">
        <p14:creationId xmlns:p14="http://schemas.microsoft.com/office/powerpoint/2010/main" val="2320620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Surgery: most</a:t>
            </a:r>
            <a:r>
              <a:rPr lang="en-US" baseline="0" dirty="0"/>
              <a:t> patients with focal neurologic signs/symptoms attributable to acute head bleeds require urgent surgery.</a:t>
            </a:r>
          </a:p>
          <a:p>
            <a:endParaRPr lang="en-US" baseline="0" dirty="0"/>
          </a:p>
          <a:p>
            <a:r>
              <a:rPr lang="en-US" baseline="0" dirty="0"/>
              <a:t>Guidelines recommend surgery for all adults with EDH volume &gt; 30cc or GCS &lt; 9</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52</a:t>
            </a:fld>
            <a:endParaRPr lang="en-US"/>
          </a:p>
        </p:txBody>
      </p:sp>
    </p:spTree>
    <p:extLst>
      <p:ext uri="{BB962C8B-B14F-4D97-AF65-F5344CB8AC3E}">
        <p14:creationId xmlns:p14="http://schemas.microsoft.com/office/powerpoint/2010/main" val="2320620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Surgery: most</a:t>
            </a:r>
            <a:r>
              <a:rPr lang="en-US" baseline="0" dirty="0"/>
              <a:t> patients with focal neurologic signs/symptoms attributable to acute head bleeds require urgent surgery.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acute subdural hematomas: clot thickness &gt; 10mm or MLS &gt;= 5mm = surgery regardless of GCS. Or GCS &lt; 9 or decreased by &gt;=2 from time of injury = surgery.</a:t>
            </a:r>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53</a:t>
            </a:fld>
            <a:endParaRPr lang="en-US"/>
          </a:p>
        </p:txBody>
      </p:sp>
    </p:spTree>
    <p:extLst>
      <p:ext uri="{BB962C8B-B14F-4D97-AF65-F5344CB8AC3E}">
        <p14:creationId xmlns:p14="http://schemas.microsoft.com/office/powerpoint/2010/main" val="2814643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Surgery: most</a:t>
            </a:r>
            <a:r>
              <a:rPr lang="en-US" baseline="0" dirty="0"/>
              <a:t> patients with focal neurologic signs/symptoms attributable to acute head bleeds require urgent surgery.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acute subdural hematomas: clot thickness &gt; 10mm or MLS &gt;= 5mm = surgery regardless of GCS. Or GCS &lt; 9 or decreased by &gt;=2 from time of injury = surgery.</a:t>
            </a:r>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55</a:t>
            </a:fld>
            <a:endParaRPr lang="en-US"/>
          </a:p>
        </p:txBody>
      </p:sp>
    </p:spTree>
    <p:extLst>
      <p:ext uri="{BB962C8B-B14F-4D97-AF65-F5344CB8AC3E}">
        <p14:creationId xmlns:p14="http://schemas.microsoft.com/office/powerpoint/2010/main" val="2814643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r>
              <a:rPr lang="en-US" baseline="0" dirty="0"/>
              <a:t> am I in the brain moment?</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57</a:t>
            </a:fld>
            <a:endParaRPr lang="en-US"/>
          </a:p>
        </p:txBody>
      </p:sp>
    </p:spTree>
    <p:extLst>
      <p:ext uri="{BB962C8B-B14F-4D97-AF65-F5344CB8AC3E}">
        <p14:creationId xmlns:p14="http://schemas.microsoft.com/office/powerpoint/2010/main" val="277131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Basal cistern</a:t>
            </a:r>
          </a:p>
        </p:txBody>
      </p:sp>
      <p:sp>
        <p:nvSpPr>
          <p:cNvPr id="4" name="Slide Number Placeholder 3"/>
          <p:cNvSpPr>
            <a:spLocks noGrp="1"/>
          </p:cNvSpPr>
          <p:nvPr>
            <p:ph type="sldNum" sz="quarter" idx="10"/>
          </p:nvPr>
        </p:nvSpPr>
        <p:spPr/>
        <p:txBody>
          <a:bodyPr/>
          <a:lstStyle/>
          <a:p>
            <a:fld id="{4FB8084B-F18F-7741-96AA-A50C26AB9073}" type="slidenum">
              <a:rPr lang="en-US" smtClean="0"/>
              <a:t>9</a:t>
            </a:fld>
            <a:endParaRPr lang="en-US"/>
          </a:p>
        </p:txBody>
      </p:sp>
    </p:spTree>
    <p:extLst>
      <p:ext uri="{BB962C8B-B14F-4D97-AF65-F5344CB8AC3E}">
        <p14:creationId xmlns:p14="http://schemas.microsoft.com/office/powerpoint/2010/main" val="211145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is housed in a rigid</a:t>
            </a:r>
            <a:r>
              <a:rPr lang="en-US" baseline="0" dirty="0"/>
              <a:t> box called the skull. It does an excellent job protecting the brain.</a:t>
            </a:r>
          </a:p>
          <a:p>
            <a:r>
              <a:rPr lang="en-US" baseline="0" dirty="0"/>
              <a:t>There’s room for 3 things in here and not much else: the brain parenchyma, </a:t>
            </a:r>
            <a:r>
              <a:rPr lang="en-US" baseline="0" dirty="0" err="1"/>
              <a:t>intracerebral</a:t>
            </a:r>
            <a:r>
              <a:rPr lang="en-US" baseline="0" dirty="0"/>
              <a:t> blood, and CSF</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10</a:t>
            </a:fld>
            <a:endParaRPr lang="en-US"/>
          </a:p>
        </p:txBody>
      </p:sp>
    </p:spTree>
    <p:extLst>
      <p:ext uri="{BB962C8B-B14F-4D97-AF65-F5344CB8AC3E}">
        <p14:creationId xmlns:p14="http://schemas.microsoft.com/office/powerpoint/2010/main" val="79221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something else comes around – whether it be a tumor</a:t>
            </a:r>
            <a:r>
              <a:rPr lang="en-US" baseline="0" dirty="0"/>
              <a:t> or blood or swelling from a large stroke or hypoxic ischemic injury, there isn’t room for much more.</a:t>
            </a:r>
            <a:endParaRPr lang="en-US" dirty="0"/>
          </a:p>
          <a:p>
            <a:endParaRPr lang="en-US" dirty="0"/>
          </a:p>
          <a:p>
            <a:r>
              <a:rPr lang="en-US" dirty="0"/>
              <a:t>This</a:t>
            </a:r>
            <a:r>
              <a:rPr lang="en-US" baseline="0" dirty="0"/>
              <a:t> doesn’t only have to be blood. This can be swelling from tissue that has infarcted (large strokes, hypoxic ischemic injury) or axons that have been severed (diffuse axonal injury)</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11</a:t>
            </a:fld>
            <a:endParaRPr lang="en-US"/>
          </a:p>
        </p:txBody>
      </p:sp>
    </p:spTree>
    <p:extLst>
      <p:ext uri="{BB962C8B-B14F-4D97-AF65-F5344CB8AC3E}">
        <p14:creationId xmlns:p14="http://schemas.microsoft.com/office/powerpoint/2010/main" val="1876880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ICP in the brain is determined by brain parenchyma, presence of any mass lesions, intracranial blood volume and intracranial CSF volume. </a:t>
            </a:r>
          </a:p>
          <a:p>
            <a:endParaRPr lang="en-US" baseline="0" dirty="0">
              <a:sym typeface="Wingdings"/>
            </a:endParaRPr>
          </a:p>
          <a:p>
            <a:r>
              <a:rPr lang="en-US" baseline="0" dirty="0">
                <a:sym typeface="Wingdings"/>
              </a:rPr>
              <a:t>What’s terrible about the ICP going up is that the brain gets </a:t>
            </a:r>
            <a:r>
              <a:rPr lang="en-US" baseline="0" dirty="0" err="1">
                <a:sym typeface="Wingdings"/>
              </a:rPr>
              <a:t>smooshed</a:t>
            </a:r>
            <a:r>
              <a:rPr lang="en-US" baseline="0" dirty="0">
                <a:sym typeface="Wingdings"/>
              </a:rPr>
              <a:t> and you lose blood flow to the parts that get </a:t>
            </a:r>
            <a:r>
              <a:rPr lang="en-US" baseline="0" dirty="0" err="1">
                <a:sym typeface="Wingdings"/>
              </a:rPr>
              <a:t>smooshed</a:t>
            </a:r>
            <a:r>
              <a:rPr lang="en-US" baseline="0" dirty="0">
                <a:sym typeface="Wingdings"/>
              </a:rPr>
              <a:t>. That is called Mass Effect. </a:t>
            </a:r>
          </a:p>
          <a:p>
            <a:endParaRPr lang="en-US" baseline="0" dirty="0">
              <a:sym typeface="Wingdings"/>
            </a:endParaRPr>
          </a:p>
          <a:p>
            <a:r>
              <a:rPr lang="en-US" baseline="0" dirty="0">
                <a:sym typeface="Wingdings"/>
              </a:rPr>
              <a:t>Hole in the bottom of the skull = herniation</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12</a:t>
            </a:fld>
            <a:endParaRPr lang="en-US"/>
          </a:p>
        </p:txBody>
      </p:sp>
    </p:spTree>
    <p:extLst>
      <p:ext uri="{BB962C8B-B14F-4D97-AF65-F5344CB8AC3E}">
        <p14:creationId xmlns:p14="http://schemas.microsoft.com/office/powerpoint/2010/main" val="246853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CPP =</a:t>
            </a:r>
            <a:r>
              <a:rPr lang="en-US" baseline="0" dirty="0"/>
              <a:t> risk of ischemic injury</a:t>
            </a:r>
          </a:p>
          <a:p>
            <a:endParaRPr lang="en-US" dirty="0"/>
          </a:p>
          <a:p>
            <a:r>
              <a:rPr lang="en-US" dirty="0" err="1"/>
              <a:t>Autoregulation</a:t>
            </a:r>
            <a:r>
              <a:rPr lang="en-US" dirty="0"/>
              <a:t> maintains</a:t>
            </a:r>
            <a:r>
              <a:rPr lang="en-US" baseline="0" dirty="0"/>
              <a:t> constant CBF despite changes in CPP</a:t>
            </a:r>
            <a:endParaRPr lang="en-US" dirty="0"/>
          </a:p>
          <a:p>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13</a:t>
            </a:fld>
            <a:endParaRPr lang="en-US"/>
          </a:p>
        </p:txBody>
      </p:sp>
    </p:spTree>
    <p:extLst>
      <p:ext uri="{BB962C8B-B14F-4D97-AF65-F5344CB8AC3E}">
        <p14:creationId xmlns:p14="http://schemas.microsoft.com/office/powerpoint/2010/main" val="1915153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Autoregulation</a:t>
            </a:r>
            <a:r>
              <a:rPr lang="en-US" dirty="0"/>
              <a:t> maintains</a:t>
            </a:r>
            <a:r>
              <a:rPr lang="en-US" baseline="0" dirty="0"/>
              <a:t> constant CBF despite changes in CPP</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t>
            </a:r>
            <a:r>
              <a:rPr lang="en-US" sz="1200" kern="1200" dirty="0" err="1">
                <a:solidFill>
                  <a:schemeClr val="tx1"/>
                </a:solidFill>
                <a:effectLst/>
                <a:latin typeface="+mn-lt"/>
                <a:ea typeface="+mn-ea"/>
                <a:cs typeface="+mn-cs"/>
              </a:rPr>
              <a:t>autoregulation</a:t>
            </a:r>
            <a:r>
              <a:rPr lang="en-US" sz="1200" kern="1200" dirty="0">
                <a:solidFill>
                  <a:schemeClr val="tx1"/>
                </a:solidFill>
                <a:effectLst/>
                <a:latin typeface="+mn-lt"/>
                <a:ea typeface="+mn-ea"/>
                <a:cs typeface="+mn-cs"/>
              </a:rPr>
              <a:t> remains intact, a drop in SBP triggers an </a:t>
            </a:r>
            <a:r>
              <a:rPr lang="en-US" sz="1200" kern="1200" dirty="0" err="1">
                <a:solidFill>
                  <a:schemeClr val="tx1"/>
                </a:solidFill>
                <a:effectLst/>
                <a:latin typeface="+mn-lt"/>
                <a:ea typeface="+mn-ea"/>
                <a:cs typeface="+mn-cs"/>
              </a:rPr>
              <a:t>autoregulatory</a:t>
            </a:r>
            <a:r>
              <a:rPr lang="en-US" sz="1200" kern="1200" dirty="0">
                <a:solidFill>
                  <a:schemeClr val="tx1"/>
                </a:solidFill>
                <a:effectLst/>
                <a:latin typeface="+mn-lt"/>
                <a:ea typeface="+mn-ea"/>
                <a:cs typeface="+mn-cs"/>
              </a:rPr>
              <a:t> vasodilation in an attempt to maintain adequate brain perfusion. This results in increased cerebral blood volume, which in turn elevates intracranial pressure. If </a:t>
            </a:r>
            <a:r>
              <a:rPr lang="en-US" sz="1200" kern="1200" dirty="0" err="1">
                <a:solidFill>
                  <a:schemeClr val="tx1"/>
                </a:solidFill>
                <a:effectLst/>
                <a:latin typeface="+mn-lt"/>
                <a:ea typeface="+mn-ea"/>
                <a:cs typeface="+mn-cs"/>
              </a:rPr>
              <a:t>autoregulation</a:t>
            </a:r>
            <a:r>
              <a:rPr lang="en-US" sz="1200" kern="1200" dirty="0">
                <a:solidFill>
                  <a:schemeClr val="tx1"/>
                </a:solidFill>
                <a:effectLst/>
                <a:latin typeface="+mn-lt"/>
                <a:ea typeface="+mn-ea"/>
                <a:cs typeface="+mn-cs"/>
              </a:rPr>
              <a:t> is not intact, there is dependency on SBP to prevent cerebral ischemia, which has been ascribed to be the single most important secondary insult. </a:t>
            </a:r>
            <a:endParaRPr lang="en-US" dirty="0"/>
          </a:p>
          <a:p>
            <a:endParaRPr lang="en-US" dirty="0"/>
          </a:p>
          <a:p>
            <a:r>
              <a:rPr lang="en-US" dirty="0" err="1"/>
              <a:t>Autoregulation</a:t>
            </a:r>
            <a:r>
              <a:rPr lang="en-US" dirty="0"/>
              <a:t> maintains</a:t>
            </a:r>
            <a:r>
              <a:rPr lang="en-US" baseline="0" dirty="0"/>
              <a:t> constant CBF despite changes in CPP</a:t>
            </a:r>
            <a:endParaRPr lang="en-US" dirty="0"/>
          </a:p>
        </p:txBody>
      </p:sp>
      <p:sp>
        <p:nvSpPr>
          <p:cNvPr id="4" name="Slide Number Placeholder 3"/>
          <p:cNvSpPr>
            <a:spLocks noGrp="1"/>
          </p:cNvSpPr>
          <p:nvPr>
            <p:ph type="sldNum" sz="quarter" idx="10"/>
          </p:nvPr>
        </p:nvSpPr>
        <p:spPr/>
        <p:txBody>
          <a:bodyPr/>
          <a:lstStyle/>
          <a:p>
            <a:fld id="{4FB8084B-F18F-7741-96AA-A50C26AB9073}" type="slidenum">
              <a:rPr lang="en-US" smtClean="0"/>
              <a:t>14</a:t>
            </a:fld>
            <a:endParaRPr lang="en-US"/>
          </a:p>
        </p:txBody>
      </p:sp>
    </p:spTree>
    <p:extLst>
      <p:ext uri="{BB962C8B-B14F-4D97-AF65-F5344CB8AC3E}">
        <p14:creationId xmlns:p14="http://schemas.microsoft.com/office/powerpoint/2010/main" val="2859858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E7D3C2-1EF8-8843-8819-97EB7A88EECD}" type="datetimeFigureOut">
              <a:rPr lang="en-US" smtClean="0"/>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7D3C2-1EF8-8843-8819-97EB7A88EECD}" type="datetimeFigureOut">
              <a:rPr lang="en-US" smtClean="0"/>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7D3C2-1EF8-8843-8819-97EB7A88EECD}" type="datetimeFigureOut">
              <a:rPr lang="en-US" smtClean="0"/>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7D3C2-1EF8-8843-8819-97EB7A88EECD}" type="datetimeFigureOut">
              <a:rPr lang="en-US" smtClean="0"/>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7D3C2-1EF8-8843-8819-97EB7A88EECD}" type="datetimeFigureOut">
              <a:rPr lang="en-US" smtClean="0"/>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E7D3C2-1EF8-8843-8819-97EB7A88EECD}" type="datetimeFigureOut">
              <a:rPr lang="en-US" smtClean="0"/>
              <a:t>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E7D3C2-1EF8-8843-8819-97EB7A88EECD}" type="datetimeFigureOut">
              <a:rPr lang="en-US" smtClean="0"/>
              <a:t>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E7D3C2-1EF8-8843-8819-97EB7A88EECD}" type="datetimeFigureOut">
              <a:rPr lang="en-US" smtClean="0"/>
              <a:t>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7D3C2-1EF8-8843-8819-97EB7A88EECD}" type="datetimeFigureOut">
              <a:rPr lang="en-US" smtClean="0"/>
              <a:t>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E7D3C2-1EF8-8843-8819-97EB7A88EECD}" type="datetimeFigureOut">
              <a:rPr lang="en-US" smtClean="0"/>
              <a:t>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E7D3C2-1EF8-8843-8819-97EB7A88EECD}" type="datetimeFigureOut">
              <a:rPr lang="en-US" smtClean="0"/>
              <a:t>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C1EE3-6760-794F-B658-4FB2409863F8}"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7D3C2-1EF8-8843-8819-97EB7A88EECD}" type="datetimeFigureOut">
              <a:rPr lang="en-US" smtClean="0"/>
              <a:t>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C1EE3-6760-794F-B658-4FB2409863F8}"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161/STR.0000000000000407"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469194"/>
            <a:ext cx="9144000" cy="2388805"/>
          </a:xfrm>
        </p:spPr>
        <p:txBody>
          <a:bodyPr>
            <a:noAutofit/>
          </a:bodyPr>
          <a:lstStyle/>
          <a:p>
            <a:r>
              <a:rPr lang="en-US" sz="2800" dirty="0"/>
              <a:t>Debbie Yi Madhok, MD</a:t>
            </a:r>
          </a:p>
          <a:p>
            <a:r>
              <a:rPr lang="en-US" sz="2800" dirty="0"/>
              <a:t>Associate Professor of Clinical Emergency Medicine and Neurology, University of California San Francisco</a:t>
            </a:r>
          </a:p>
        </p:txBody>
      </p:sp>
      <p:pic>
        <p:nvPicPr>
          <p:cNvPr id="6" name="Picture 5" descr="debbie brain bleed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51148"/>
            <a:ext cx="9144001" cy="2814095"/>
          </a:xfrm>
          <a:prstGeom prst="rect">
            <a:avLst/>
          </a:prstGeom>
        </p:spPr>
      </p:pic>
    </p:spTree>
    <p:extLst>
      <p:ext uri="{BB962C8B-B14F-4D97-AF65-F5344CB8AC3E}">
        <p14:creationId xmlns:p14="http://schemas.microsoft.com/office/powerpoint/2010/main" val="65290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Neurocritical</a:t>
            </a:r>
            <a:r>
              <a:rPr lang="en-US" dirty="0"/>
              <a:t> Care in a Nutshell</a:t>
            </a:r>
          </a:p>
        </p:txBody>
      </p:sp>
      <p:pic>
        <p:nvPicPr>
          <p:cNvPr id="6" name="Picture 2" descr="brain for 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57400"/>
            <a:ext cx="2981325"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rame 6"/>
          <p:cNvSpPr/>
          <p:nvPr/>
        </p:nvSpPr>
        <p:spPr bwMode="auto">
          <a:xfrm>
            <a:off x="2676525" y="1600200"/>
            <a:ext cx="3810000" cy="4343400"/>
          </a:xfrm>
          <a:prstGeom prst="frame">
            <a:avLst/>
          </a:prstGeom>
          <a:solidFill>
            <a:srgbClr val="FFFF00"/>
          </a:solidFill>
          <a:ln>
            <a:noFill/>
          </a:ln>
          <a:effectLst/>
        </p:spPr>
        <p:txBody>
          <a:bodyPr lIns="92075" tIns="46038" rIns="92075" bIns="46038"/>
          <a:lstStyle/>
          <a:p>
            <a:pPr>
              <a:buFont typeface="Monotype Sorts" pitchFamily="2" charset="2"/>
              <a:buChar char="u"/>
              <a:defRPr/>
            </a:pPr>
            <a:endParaRPr lang="en-US">
              <a:latin typeface="Lucida Sans" pitchFamily="34" charset="0"/>
            </a:endParaRPr>
          </a:p>
        </p:txBody>
      </p:sp>
    </p:spTree>
    <p:extLst>
      <p:ext uri="{BB962C8B-B14F-4D97-AF65-F5344CB8AC3E}">
        <p14:creationId xmlns:p14="http://schemas.microsoft.com/office/powerpoint/2010/main" val="2966133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Neurocritical</a:t>
            </a:r>
            <a:r>
              <a:rPr lang="en-US" dirty="0"/>
              <a:t> Care in a Nutshell</a:t>
            </a:r>
          </a:p>
        </p:txBody>
      </p:sp>
      <p:pic>
        <p:nvPicPr>
          <p:cNvPr id="4" name="Picture 2" descr="brain for 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2057400"/>
            <a:ext cx="2981325"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ame 4"/>
          <p:cNvSpPr/>
          <p:nvPr/>
        </p:nvSpPr>
        <p:spPr bwMode="auto">
          <a:xfrm>
            <a:off x="2743200" y="1600200"/>
            <a:ext cx="3810000" cy="4343400"/>
          </a:xfrm>
          <a:prstGeom prst="frame">
            <a:avLst/>
          </a:prstGeom>
          <a:solidFill>
            <a:srgbClr val="FFFF00"/>
          </a:solidFill>
          <a:ln>
            <a:noFill/>
          </a:ln>
          <a:effectLst/>
        </p:spPr>
        <p:txBody>
          <a:bodyPr lIns="92075" tIns="46038" rIns="92075" bIns="46038"/>
          <a:lstStyle/>
          <a:p>
            <a:pPr>
              <a:buFont typeface="Monotype Sorts" pitchFamily="2" charset="2"/>
              <a:buChar char="u"/>
              <a:defRPr/>
            </a:pPr>
            <a:endParaRPr lang="en-US">
              <a:latin typeface="Lucida Sans" pitchFamily="34" charset="0"/>
            </a:endParaRPr>
          </a:p>
        </p:txBody>
      </p:sp>
      <p:sp>
        <p:nvSpPr>
          <p:cNvPr id="6" name="Cloud 5"/>
          <p:cNvSpPr/>
          <p:nvPr/>
        </p:nvSpPr>
        <p:spPr bwMode="auto">
          <a:xfrm>
            <a:off x="2743200" y="1600200"/>
            <a:ext cx="1524000" cy="4191000"/>
          </a:xfrm>
          <a:prstGeom prst="cloud">
            <a:avLst/>
          </a:prstGeom>
          <a:solidFill>
            <a:srgbClr val="FF3300"/>
          </a:solidFill>
          <a:ln>
            <a:noFill/>
          </a:ln>
          <a:effectLst/>
        </p:spPr>
        <p:txBody>
          <a:bodyPr lIns="92075" tIns="46038" rIns="92075" bIns="46038"/>
          <a:lstStyle/>
          <a:p>
            <a:pPr>
              <a:buFont typeface="Monotype Sorts" pitchFamily="2" charset="2"/>
              <a:buChar char="u"/>
              <a:defRPr/>
            </a:pPr>
            <a:endParaRPr lang="en-US">
              <a:latin typeface="Lucida Sans" pitchFamily="34" charset="0"/>
            </a:endParaRPr>
          </a:p>
        </p:txBody>
      </p:sp>
    </p:spTree>
    <p:extLst>
      <p:ext uri="{BB962C8B-B14F-4D97-AF65-F5344CB8AC3E}">
        <p14:creationId xmlns:p14="http://schemas.microsoft.com/office/powerpoint/2010/main" val="1944464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Neurocritical</a:t>
            </a:r>
            <a:r>
              <a:rPr lang="en-US" dirty="0"/>
              <a:t> Care in a Nutshell</a:t>
            </a:r>
          </a:p>
        </p:txBody>
      </p:sp>
      <p:pic>
        <p:nvPicPr>
          <p:cNvPr id="3" name="Picture 2" descr="brain for 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170" y="2771723"/>
            <a:ext cx="272415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ame 3"/>
          <p:cNvSpPr/>
          <p:nvPr/>
        </p:nvSpPr>
        <p:spPr bwMode="auto">
          <a:xfrm>
            <a:off x="205570" y="2543123"/>
            <a:ext cx="3048000" cy="3505200"/>
          </a:xfrm>
          <a:prstGeom prst="frame">
            <a:avLst/>
          </a:prstGeom>
          <a:solidFill>
            <a:srgbClr val="FFFF00"/>
          </a:solidFill>
          <a:ln>
            <a:noFill/>
          </a:ln>
          <a:effectLst/>
        </p:spPr>
        <p:txBody>
          <a:bodyPr lIns="92075" tIns="46038" rIns="92075" bIns="46038"/>
          <a:lstStyle/>
          <a:p>
            <a:pPr>
              <a:buFont typeface="Monotype Sorts" pitchFamily="2" charset="2"/>
              <a:buChar char="u"/>
              <a:defRPr/>
            </a:pPr>
            <a:endParaRPr lang="en-US">
              <a:latin typeface="Lucida Sans" pitchFamily="34" charset="0"/>
            </a:endParaRPr>
          </a:p>
        </p:txBody>
      </p:sp>
      <p:sp>
        <p:nvSpPr>
          <p:cNvPr id="5" name="Cloud 4"/>
          <p:cNvSpPr/>
          <p:nvPr/>
        </p:nvSpPr>
        <p:spPr bwMode="auto">
          <a:xfrm>
            <a:off x="434170" y="2695523"/>
            <a:ext cx="1066800" cy="3200400"/>
          </a:xfrm>
          <a:prstGeom prst="cloud">
            <a:avLst/>
          </a:prstGeom>
          <a:solidFill>
            <a:srgbClr val="FF3300"/>
          </a:solidFill>
          <a:ln>
            <a:noFill/>
          </a:ln>
          <a:effectLst/>
        </p:spPr>
        <p:txBody>
          <a:bodyPr lIns="92075" tIns="46038" rIns="92075" bIns="46038"/>
          <a:lstStyle/>
          <a:p>
            <a:pPr>
              <a:buFont typeface="Monotype Sorts" pitchFamily="2" charset="2"/>
              <a:buChar char="u"/>
              <a:defRPr/>
            </a:pPr>
            <a:endParaRPr lang="en-US">
              <a:latin typeface="Lucida Sans" pitchFamily="34" charset="0"/>
            </a:endParaRPr>
          </a:p>
        </p:txBody>
      </p:sp>
      <p:pic>
        <p:nvPicPr>
          <p:cNvPr id="6" name="Picture 6" descr="Figure 1_ICP Compensation copy.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1770" y="2847923"/>
            <a:ext cx="4841875" cy="289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6"/>
          <p:cNvSpPr/>
          <p:nvPr/>
        </p:nvSpPr>
        <p:spPr>
          <a:xfrm>
            <a:off x="1554867" y="5709376"/>
            <a:ext cx="341907" cy="30638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2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Neurocritical</a:t>
            </a:r>
            <a:r>
              <a:rPr lang="en-US" dirty="0"/>
              <a:t> Care in a Nutshell</a:t>
            </a:r>
          </a:p>
        </p:txBody>
      </p:sp>
      <p:sp>
        <p:nvSpPr>
          <p:cNvPr id="3" name="TextBox 2"/>
          <p:cNvSpPr txBox="1"/>
          <p:nvPr/>
        </p:nvSpPr>
        <p:spPr>
          <a:xfrm>
            <a:off x="0" y="2873332"/>
            <a:ext cx="9144000" cy="1200329"/>
          </a:xfrm>
          <a:prstGeom prst="rect">
            <a:avLst/>
          </a:prstGeom>
          <a:noFill/>
        </p:spPr>
        <p:txBody>
          <a:bodyPr wrap="square" rtlCol="0">
            <a:spAutoFit/>
          </a:bodyPr>
          <a:lstStyle/>
          <a:p>
            <a:pPr algn="ctr"/>
            <a:r>
              <a:rPr lang="en-US" sz="7200" dirty="0"/>
              <a:t>CPP = MAP - ICP</a:t>
            </a:r>
          </a:p>
        </p:txBody>
      </p:sp>
    </p:spTree>
    <p:extLst>
      <p:ext uri="{BB962C8B-B14F-4D97-AF65-F5344CB8AC3E}">
        <p14:creationId xmlns:p14="http://schemas.microsoft.com/office/powerpoint/2010/main" val="158573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Neurocritical</a:t>
            </a:r>
            <a:r>
              <a:rPr lang="en-US" dirty="0"/>
              <a:t> Care in a Nutshell</a:t>
            </a:r>
          </a:p>
        </p:txBody>
      </p:sp>
      <p:pic>
        <p:nvPicPr>
          <p:cNvPr id="6" name="Picture 5" descr="Cerebral+autoregulation.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75" y="1417638"/>
            <a:ext cx="7597167" cy="4868607"/>
          </a:xfrm>
          <a:prstGeom prst="rect">
            <a:avLst/>
          </a:prstGeom>
        </p:spPr>
      </p:pic>
      <p:sp>
        <p:nvSpPr>
          <p:cNvPr id="8" name="Rectangle 7"/>
          <p:cNvSpPr/>
          <p:nvPr/>
        </p:nvSpPr>
        <p:spPr>
          <a:xfrm>
            <a:off x="0" y="6403008"/>
            <a:ext cx="9144000" cy="461665"/>
          </a:xfrm>
          <a:prstGeom prst="rect">
            <a:avLst/>
          </a:prstGeom>
        </p:spPr>
        <p:txBody>
          <a:bodyPr wrap="square">
            <a:spAutoFit/>
          </a:bodyPr>
          <a:lstStyle/>
          <a:p>
            <a:r>
              <a:rPr lang="en-US" sz="1200" dirty="0" err="1"/>
              <a:t>Pires</a:t>
            </a:r>
            <a:r>
              <a:rPr lang="en-US" sz="1200" dirty="0"/>
              <a:t> PW, Dams Ramos CM, </a:t>
            </a:r>
            <a:r>
              <a:rPr lang="en-US" sz="1200" dirty="0" err="1"/>
              <a:t>Matin</a:t>
            </a:r>
            <a:r>
              <a:rPr lang="en-US" sz="1200" dirty="0"/>
              <a:t> N, </a:t>
            </a:r>
            <a:r>
              <a:rPr lang="en-US" sz="1200" dirty="0" err="1"/>
              <a:t>Dorrance</a:t>
            </a:r>
            <a:r>
              <a:rPr lang="en-US" sz="1200" dirty="0"/>
              <a:t> AM. The effects of hypertension on the cerebral circulation. Am J </a:t>
            </a:r>
            <a:r>
              <a:rPr lang="en-US" sz="1200" dirty="0" err="1"/>
              <a:t>Physiol</a:t>
            </a:r>
            <a:r>
              <a:rPr lang="en-US" sz="1200" dirty="0"/>
              <a:t> Heart </a:t>
            </a:r>
            <a:r>
              <a:rPr lang="en-US" sz="1200" dirty="0" err="1"/>
              <a:t>Circ</a:t>
            </a:r>
            <a:r>
              <a:rPr lang="en-US" sz="1200" dirty="0"/>
              <a:t> Physiol. 2013;304(12):H1598-H1614. doi:10.1152/ajpheart.00490.2012.</a:t>
            </a:r>
            <a:r>
              <a:rPr lang="en-US" sz="1200" dirty="0">
                <a:effectLst/>
              </a:rPr>
              <a:t> </a:t>
            </a:r>
            <a:endParaRPr lang="en-US" sz="1200" dirty="0"/>
          </a:p>
        </p:txBody>
      </p:sp>
    </p:spTree>
    <p:extLst>
      <p:ext uri="{BB962C8B-B14F-4D97-AF65-F5344CB8AC3E}">
        <p14:creationId xmlns:p14="http://schemas.microsoft.com/office/powerpoint/2010/main" val="191580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Bad Things Happen</a:t>
            </a:r>
          </a:p>
        </p:txBody>
      </p:sp>
      <p:sp>
        <p:nvSpPr>
          <p:cNvPr id="3" name="Content Placeholder 2"/>
          <p:cNvSpPr>
            <a:spLocks noGrp="1"/>
          </p:cNvSpPr>
          <p:nvPr>
            <p:ph idx="1"/>
          </p:nvPr>
        </p:nvSpPr>
        <p:spPr>
          <a:xfrm>
            <a:off x="4474940" y="2287304"/>
            <a:ext cx="4364607" cy="3648433"/>
          </a:xfrm>
        </p:spPr>
        <p:txBody>
          <a:bodyPr>
            <a:normAutofit/>
          </a:bodyPr>
          <a:lstStyle/>
          <a:p>
            <a:r>
              <a:rPr lang="en-US" sz="4800" dirty="0"/>
              <a:t>Hydrocephalus </a:t>
            </a:r>
          </a:p>
          <a:p>
            <a:r>
              <a:rPr lang="en-US" sz="4800" dirty="0"/>
              <a:t>High ICP</a:t>
            </a:r>
          </a:p>
          <a:p>
            <a:r>
              <a:rPr lang="en-US" sz="4800" dirty="0"/>
              <a:t>Herniation</a:t>
            </a:r>
          </a:p>
          <a:p>
            <a:endParaRPr lang="en-US" sz="4800" dirty="0"/>
          </a:p>
        </p:txBody>
      </p:sp>
      <p:sp>
        <p:nvSpPr>
          <p:cNvPr id="4" name="TextBox 3"/>
          <p:cNvSpPr txBox="1"/>
          <p:nvPr/>
        </p:nvSpPr>
        <p:spPr>
          <a:xfrm>
            <a:off x="457200" y="2346733"/>
            <a:ext cx="4017740" cy="2062103"/>
          </a:xfrm>
          <a:prstGeom prst="rect">
            <a:avLst/>
          </a:prstGeom>
          <a:noFill/>
        </p:spPr>
        <p:txBody>
          <a:bodyPr wrap="square" rtlCol="0">
            <a:spAutoFit/>
          </a:bodyPr>
          <a:lstStyle/>
          <a:p>
            <a:r>
              <a:rPr lang="en-US" sz="12800" dirty="0"/>
              <a:t>3 H’s</a:t>
            </a:r>
          </a:p>
        </p:txBody>
      </p:sp>
    </p:spTree>
    <p:extLst>
      <p:ext uri="{BB962C8B-B14F-4D97-AF65-F5344CB8AC3E}">
        <p14:creationId xmlns:p14="http://schemas.microsoft.com/office/powerpoint/2010/main" val="3678866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3" name="Content Placeholder 2"/>
          <p:cNvSpPr>
            <a:spLocks noGrp="1"/>
          </p:cNvSpPr>
          <p:nvPr>
            <p:ph idx="1"/>
          </p:nvPr>
        </p:nvSpPr>
        <p:spPr/>
        <p:txBody>
          <a:bodyPr/>
          <a:lstStyle/>
          <a:p>
            <a:pPr marL="0" indent="0">
              <a:buNone/>
            </a:pPr>
            <a:r>
              <a:rPr lang="en-US" dirty="0"/>
              <a:t>54yo M h/o HTN, non-compliant with meds, in ED with L facial droop, L sided weakness, slurred speech</a:t>
            </a:r>
          </a:p>
          <a:p>
            <a:endParaRPr lang="en-US" dirty="0"/>
          </a:p>
          <a:p>
            <a:pPr marL="0" indent="0">
              <a:buNone/>
            </a:pPr>
            <a:r>
              <a:rPr lang="en-US" dirty="0"/>
              <a:t>Afebrile, 90, 210/110, 18, 96% RA</a:t>
            </a:r>
          </a:p>
        </p:txBody>
      </p:sp>
    </p:spTree>
    <p:extLst>
      <p:ext uri="{BB962C8B-B14F-4D97-AF65-F5344CB8AC3E}">
        <p14:creationId xmlns:p14="http://schemas.microsoft.com/office/powerpoint/2010/main" val="1588075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H CT1.jp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404" y="654797"/>
            <a:ext cx="4826000" cy="5549900"/>
          </a:xfrm>
          <a:prstGeom prst="rect">
            <a:avLst/>
          </a:prstGeom>
        </p:spPr>
      </p:pic>
    </p:spTree>
    <p:extLst>
      <p:ext uri="{BB962C8B-B14F-4D97-AF65-F5344CB8AC3E}">
        <p14:creationId xmlns:p14="http://schemas.microsoft.com/office/powerpoint/2010/main" val="3557664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H CT1.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404" y="654797"/>
            <a:ext cx="4826000" cy="5549900"/>
          </a:xfrm>
          <a:prstGeom prst="rect">
            <a:avLst/>
          </a:prstGeom>
        </p:spPr>
      </p:pic>
      <p:sp>
        <p:nvSpPr>
          <p:cNvPr id="2" name="Moon 1"/>
          <p:cNvSpPr/>
          <p:nvPr/>
        </p:nvSpPr>
        <p:spPr>
          <a:xfrm rot="10800000">
            <a:off x="5584493" y="1579172"/>
            <a:ext cx="765223" cy="3614186"/>
          </a:xfrm>
          <a:prstGeom prst="mo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349716" y="654797"/>
            <a:ext cx="2651317" cy="1169551"/>
          </a:xfrm>
          <a:prstGeom prst="rect">
            <a:avLst/>
          </a:prstGeom>
          <a:noFill/>
        </p:spPr>
        <p:txBody>
          <a:bodyPr wrap="square" rtlCol="0">
            <a:spAutoFit/>
          </a:bodyPr>
          <a:lstStyle/>
          <a:p>
            <a:r>
              <a:rPr lang="en-US" sz="3500" dirty="0">
                <a:solidFill>
                  <a:srgbClr val="FFFF00"/>
                </a:solidFill>
              </a:rPr>
              <a:t>SULCAL EFFACEMENT</a:t>
            </a:r>
          </a:p>
        </p:txBody>
      </p:sp>
      <p:sp>
        <p:nvSpPr>
          <p:cNvPr id="5" name="TextBox 4"/>
          <p:cNvSpPr txBox="1"/>
          <p:nvPr/>
        </p:nvSpPr>
        <p:spPr>
          <a:xfrm>
            <a:off x="6029689" y="5253501"/>
            <a:ext cx="2971344" cy="1169551"/>
          </a:xfrm>
          <a:prstGeom prst="rect">
            <a:avLst/>
          </a:prstGeom>
          <a:noFill/>
        </p:spPr>
        <p:txBody>
          <a:bodyPr wrap="square" rtlCol="0">
            <a:spAutoFit/>
          </a:bodyPr>
          <a:lstStyle/>
          <a:p>
            <a:r>
              <a:rPr lang="en-US" sz="3500" dirty="0">
                <a:solidFill>
                  <a:srgbClr val="00FF00"/>
                </a:solidFill>
              </a:rPr>
              <a:t>VENTRICULAR EFFACEMENT</a:t>
            </a:r>
          </a:p>
        </p:txBody>
      </p:sp>
      <p:sp>
        <p:nvSpPr>
          <p:cNvPr id="6" name="Cloud 5"/>
          <p:cNvSpPr/>
          <p:nvPr/>
        </p:nvSpPr>
        <p:spPr>
          <a:xfrm rot="21184560">
            <a:off x="4521682" y="2391670"/>
            <a:ext cx="480492" cy="1680292"/>
          </a:xfrm>
          <a:prstGeom prst="cloud">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28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t>
            </a:r>
            <a:r>
              <a:rPr lang="en-US" dirty="0" err="1"/>
              <a:t>Intracerebral</a:t>
            </a:r>
            <a:r>
              <a:rPr lang="en-US" dirty="0"/>
              <a:t> Hemorrhage</a:t>
            </a:r>
          </a:p>
        </p:txBody>
      </p:sp>
      <p:pic>
        <p:nvPicPr>
          <p:cNvPr id="4" name="Picture 3" descr="IMG_2597-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3024"/>
            <a:ext cx="9144000" cy="5014976"/>
          </a:xfrm>
          <a:prstGeom prst="rect">
            <a:avLst/>
          </a:prstGeom>
        </p:spPr>
      </p:pic>
      <p:sp>
        <p:nvSpPr>
          <p:cNvPr id="5" name="TextBox 4"/>
          <p:cNvSpPr txBox="1"/>
          <p:nvPr/>
        </p:nvSpPr>
        <p:spPr>
          <a:xfrm>
            <a:off x="7145269" y="6396335"/>
            <a:ext cx="1998731" cy="461665"/>
          </a:xfrm>
          <a:prstGeom prst="rect">
            <a:avLst/>
          </a:prstGeom>
          <a:noFill/>
        </p:spPr>
        <p:txBody>
          <a:bodyPr wrap="square" rtlCol="0">
            <a:spAutoFit/>
          </a:bodyPr>
          <a:lstStyle/>
          <a:p>
            <a:r>
              <a:rPr lang="en-US" sz="1200" dirty="0">
                <a:solidFill>
                  <a:schemeClr val="bg1"/>
                </a:solidFill>
              </a:rPr>
              <a:t>American Heart Association, </a:t>
            </a:r>
            <a:r>
              <a:rPr lang="en-US" sz="1200" dirty="0" err="1">
                <a:solidFill>
                  <a:schemeClr val="bg1"/>
                </a:solidFill>
              </a:rPr>
              <a:t>watchlearnlive.heart.org</a:t>
            </a:r>
            <a:endParaRPr lang="en-US" sz="1200" dirty="0">
              <a:solidFill>
                <a:schemeClr val="bg1"/>
              </a:solidFill>
            </a:endParaRPr>
          </a:p>
        </p:txBody>
      </p:sp>
    </p:spTree>
    <p:extLst>
      <p:ext uri="{BB962C8B-B14F-4D97-AF65-F5344CB8AC3E}">
        <p14:creationId xmlns:p14="http://schemas.microsoft.com/office/powerpoint/2010/main" val="158807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BB16C-7BD0-D766-A522-92B2F555B873}"/>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1CAEF9E9-E943-236E-8261-CB5C3AFEB758}"/>
              </a:ext>
            </a:extLst>
          </p:cNvPr>
          <p:cNvSpPr>
            <a:spLocks noGrp="1"/>
          </p:cNvSpPr>
          <p:nvPr>
            <p:ph idx="1"/>
          </p:nvPr>
        </p:nvSpPr>
        <p:spPr/>
        <p:txBody>
          <a:bodyPr/>
          <a:lstStyle/>
          <a:p>
            <a:r>
              <a:rPr lang="en-US" dirty="0"/>
              <a:t>Funded by Abbott Laboratories to advance development of Abbott’s TBI test for diagnosis and determination of severity of brain injury in adults and children</a:t>
            </a:r>
          </a:p>
        </p:txBody>
      </p:sp>
    </p:spTree>
    <p:extLst>
      <p:ext uri="{BB962C8B-B14F-4D97-AF65-F5344CB8AC3E}">
        <p14:creationId xmlns:p14="http://schemas.microsoft.com/office/powerpoint/2010/main" val="121226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JM ICH loca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622" y="270676"/>
            <a:ext cx="5345068" cy="5972480"/>
          </a:xfrm>
          <a:prstGeom prst="rect">
            <a:avLst/>
          </a:prstGeom>
        </p:spPr>
      </p:pic>
      <p:sp>
        <p:nvSpPr>
          <p:cNvPr id="7" name="Donut 6"/>
          <p:cNvSpPr/>
          <p:nvPr/>
        </p:nvSpPr>
        <p:spPr>
          <a:xfrm>
            <a:off x="2602161" y="1507566"/>
            <a:ext cx="4101007" cy="4488956"/>
          </a:xfrm>
          <a:prstGeom prst="donut">
            <a:avLst>
              <a:gd name="adj" fmla="val 5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0" y="6426205"/>
            <a:ext cx="9143999" cy="738664"/>
          </a:xfrm>
          <a:prstGeom prst="rect">
            <a:avLst/>
          </a:prstGeom>
          <a:noFill/>
        </p:spPr>
        <p:txBody>
          <a:bodyPr wrap="square" rtlCol="0">
            <a:spAutoFit/>
          </a:bodyPr>
          <a:lstStyle/>
          <a:p>
            <a:pPr lvl="0"/>
            <a:r>
              <a:rPr lang="en-US" sz="1200" dirty="0" err="1"/>
              <a:t>Qureshi</a:t>
            </a:r>
            <a:r>
              <a:rPr lang="en-US" sz="1200" dirty="0"/>
              <a:t> AI, </a:t>
            </a:r>
            <a:r>
              <a:rPr lang="en-US" sz="1200" dirty="0" err="1"/>
              <a:t>Tuhrim</a:t>
            </a:r>
            <a:r>
              <a:rPr lang="en-US" sz="1200" dirty="0"/>
              <a:t> S, Broderick JP, </a:t>
            </a:r>
            <a:r>
              <a:rPr lang="en-US" sz="1200" dirty="0" err="1"/>
              <a:t>Batjer</a:t>
            </a:r>
            <a:r>
              <a:rPr lang="en-US" sz="1200" dirty="0"/>
              <a:t> HH, Hondo H, Hanley DF. Spontaneous </a:t>
            </a:r>
            <a:r>
              <a:rPr lang="en-US" sz="1200" dirty="0" err="1"/>
              <a:t>intracerebral</a:t>
            </a:r>
            <a:r>
              <a:rPr lang="en-US" sz="1200" dirty="0"/>
              <a:t> hemorrhage. N </a:t>
            </a:r>
            <a:r>
              <a:rPr lang="en-US" sz="1200" dirty="0" err="1"/>
              <a:t>Engl</a:t>
            </a:r>
            <a:r>
              <a:rPr lang="en-US" sz="1200" dirty="0"/>
              <a:t> J Med. 2001;344(19):1450-1460. doi:10.1056/NEJM200105103441907.</a:t>
            </a:r>
          </a:p>
          <a:p>
            <a:endParaRPr lang="en-US" dirty="0"/>
          </a:p>
        </p:txBody>
      </p:sp>
    </p:spTree>
    <p:extLst>
      <p:ext uri="{BB962C8B-B14F-4D97-AF65-F5344CB8AC3E}">
        <p14:creationId xmlns:p14="http://schemas.microsoft.com/office/powerpoint/2010/main" val="15880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Blood Pressure Goals</a:t>
            </a:r>
          </a:p>
        </p:txBody>
      </p:sp>
      <p:pic>
        <p:nvPicPr>
          <p:cNvPr id="4" name="Picture 3" descr="IMG_2597-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3024"/>
            <a:ext cx="9144000" cy="5014976"/>
          </a:xfrm>
          <a:prstGeom prst="rect">
            <a:avLst/>
          </a:prstGeom>
        </p:spPr>
      </p:pic>
      <p:sp>
        <p:nvSpPr>
          <p:cNvPr id="5" name="TextBox 4"/>
          <p:cNvSpPr txBox="1"/>
          <p:nvPr/>
        </p:nvSpPr>
        <p:spPr>
          <a:xfrm>
            <a:off x="2179528" y="2028658"/>
            <a:ext cx="3989233" cy="830997"/>
          </a:xfrm>
          <a:prstGeom prst="rect">
            <a:avLst/>
          </a:prstGeom>
          <a:noFill/>
        </p:spPr>
        <p:txBody>
          <a:bodyPr wrap="square" rtlCol="0">
            <a:spAutoFit/>
          </a:bodyPr>
          <a:lstStyle/>
          <a:p>
            <a:r>
              <a:rPr lang="en-US" sz="4800" b="1" dirty="0">
                <a:solidFill>
                  <a:srgbClr val="000000"/>
                </a:solidFill>
              </a:rPr>
              <a:t>SBP &lt; 130-150</a:t>
            </a:r>
          </a:p>
        </p:txBody>
      </p:sp>
      <p:sp>
        <p:nvSpPr>
          <p:cNvPr id="6" name="TextBox 5"/>
          <p:cNvSpPr txBox="1"/>
          <p:nvPr/>
        </p:nvSpPr>
        <p:spPr>
          <a:xfrm>
            <a:off x="7145269" y="6396335"/>
            <a:ext cx="1998731" cy="461665"/>
          </a:xfrm>
          <a:prstGeom prst="rect">
            <a:avLst/>
          </a:prstGeom>
          <a:noFill/>
        </p:spPr>
        <p:txBody>
          <a:bodyPr wrap="square" rtlCol="0">
            <a:spAutoFit/>
          </a:bodyPr>
          <a:lstStyle/>
          <a:p>
            <a:r>
              <a:rPr lang="en-US" sz="1200" dirty="0">
                <a:solidFill>
                  <a:schemeClr val="bg1"/>
                </a:solidFill>
              </a:rPr>
              <a:t>American Heart Association, </a:t>
            </a:r>
            <a:r>
              <a:rPr lang="en-US" sz="1200" dirty="0" err="1">
                <a:solidFill>
                  <a:schemeClr val="bg1"/>
                </a:solidFill>
              </a:rPr>
              <a:t>watchlearnlive.heart.org</a:t>
            </a:r>
            <a:endParaRPr lang="en-US" sz="1200" dirty="0">
              <a:solidFill>
                <a:schemeClr val="bg1"/>
              </a:solidFill>
            </a:endParaRPr>
          </a:p>
        </p:txBody>
      </p:sp>
      <p:sp>
        <p:nvSpPr>
          <p:cNvPr id="7" name="TextBox 6">
            <a:extLst>
              <a:ext uri="{FF2B5EF4-FFF2-40B4-BE49-F238E27FC236}">
                <a16:creationId xmlns:a16="http://schemas.microsoft.com/office/drawing/2014/main" id="{5A73A791-9E21-B32D-4D0C-B92681520078}"/>
              </a:ext>
            </a:extLst>
          </p:cNvPr>
          <p:cNvSpPr txBox="1"/>
          <p:nvPr/>
        </p:nvSpPr>
        <p:spPr>
          <a:xfrm>
            <a:off x="0" y="3072348"/>
            <a:ext cx="3216718" cy="3785652"/>
          </a:xfrm>
          <a:prstGeom prst="rect">
            <a:avLst/>
          </a:prstGeom>
          <a:noFill/>
        </p:spPr>
        <p:txBody>
          <a:bodyPr wrap="square">
            <a:spAutoFit/>
          </a:bodyPr>
          <a:lstStyle/>
          <a:p>
            <a:r>
              <a:rPr lang="en-US" sz="1200" dirty="0">
                <a:solidFill>
                  <a:schemeClr val="bg1"/>
                </a:solidFill>
                <a:effectLst/>
                <a:latin typeface="Helvetica Neue" panose="02000503000000020004" pitchFamily="2" charset="0"/>
              </a:rPr>
              <a:t>Anderson CS, </a:t>
            </a:r>
            <a:r>
              <a:rPr lang="en-US" sz="1200" dirty="0" err="1">
                <a:solidFill>
                  <a:schemeClr val="bg1"/>
                </a:solidFill>
                <a:effectLst/>
                <a:latin typeface="Helvetica Neue" panose="02000503000000020004" pitchFamily="2" charset="0"/>
              </a:rPr>
              <a:t>Heeley</a:t>
            </a:r>
            <a:r>
              <a:rPr lang="en-US" sz="1200" dirty="0">
                <a:solidFill>
                  <a:schemeClr val="bg1"/>
                </a:solidFill>
                <a:effectLst/>
                <a:latin typeface="Helvetica Neue" panose="02000503000000020004" pitchFamily="2" charset="0"/>
              </a:rPr>
              <a:t> E, Huang Y, Wang J, </a:t>
            </a:r>
            <a:r>
              <a:rPr lang="en-US" sz="1200" dirty="0" err="1">
                <a:solidFill>
                  <a:schemeClr val="bg1"/>
                </a:solidFill>
                <a:effectLst/>
                <a:latin typeface="Helvetica Neue" panose="02000503000000020004" pitchFamily="2" charset="0"/>
              </a:rPr>
              <a:t>Stapf</a:t>
            </a:r>
            <a:r>
              <a:rPr lang="en-US" sz="1200" dirty="0">
                <a:solidFill>
                  <a:schemeClr val="bg1"/>
                </a:solidFill>
                <a:effectLst/>
                <a:latin typeface="Helvetica Neue" panose="02000503000000020004" pitchFamily="2" charset="0"/>
              </a:rPr>
              <a:t> C, </a:t>
            </a:r>
            <a:r>
              <a:rPr lang="en-US" sz="1200" dirty="0" err="1">
                <a:solidFill>
                  <a:schemeClr val="bg1"/>
                </a:solidFill>
                <a:effectLst/>
                <a:latin typeface="Helvetica Neue" panose="02000503000000020004" pitchFamily="2" charset="0"/>
              </a:rPr>
              <a:t>Delcourt</a:t>
            </a:r>
            <a:r>
              <a:rPr lang="en-US" sz="1200" dirty="0">
                <a:solidFill>
                  <a:schemeClr val="bg1"/>
                </a:solidFill>
                <a:effectLst/>
                <a:latin typeface="Helvetica Neue" panose="02000503000000020004" pitchFamily="2" charset="0"/>
              </a:rPr>
              <a:t> C, Lindley R, Robinson T, </a:t>
            </a:r>
            <a:r>
              <a:rPr lang="en-US" sz="1200" dirty="0" err="1">
                <a:solidFill>
                  <a:schemeClr val="bg1"/>
                </a:solidFill>
                <a:effectLst/>
                <a:latin typeface="Helvetica Neue" panose="02000503000000020004" pitchFamily="2" charset="0"/>
              </a:rPr>
              <a:t>Lavados</a:t>
            </a:r>
            <a:r>
              <a:rPr lang="en-US" sz="1200" dirty="0">
                <a:solidFill>
                  <a:schemeClr val="bg1"/>
                </a:solidFill>
                <a:effectLst/>
                <a:latin typeface="Helvetica Neue" panose="02000503000000020004" pitchFamily="2" charset="0"/>
              </a:rPr>
              <a:t> P, Neal B, et al; INTERACT2 Investigators. Rapid blood-pressure lowering in patients with acute intracerebral </a:t>
            </a:r>
            <a:r>
              <a:rPr lang="en-US" sz="1200" dirty="0" err="1">
                <a:solidFill>
                  <a:schemeClr val="bg1"/>
                </a:solidFill>
                <a:effectLst/>
                <a:latin typeface="Helvetica Neue" panose="02000503000000020004" pitchFamily="2" charset="0"/>
              </a:rPr>
              <a:t>hemorrhage.</a:t>
            </a:r>
            <a:r>
              <a:rPr lang="en-US" sz="1200" b="1" dirty="0" err="1">
                <a:solidFill>
                  <a:schemeClr val="bg1"/>
                </a:solidFill>
                <a:effectLst/>
                <a:latin typeface="Helvetica Neue" panose="02000503000000020004" pitchFamily="2" charset="0"/>
              </a:rPr>
              <a:t>N</a:t>
            </a:r>
            <a:r>
              <a:rPr lang="en-US" sz="1200" b="1" dirty="0">
                <a:solidFill>
                  <a:schemeClr val="bg1"/>
                </a:solidFill>
                <a:effectLst/>
                <a:latin typeface="Helvetica Neue" panose="02000503000000020004" pitchFamily="2" charset="0"/>
              </a:rPr>
              <a:t> </a:t>
            </a:r>
            <a:r>
              <a:rPr lang="en-US" sz="1200" b="1" dirty="0" err="1">
                <a:solidFill>
                  <a:schemeClr val="bg1"/>
                </a:solidFill>
                <a:effectLst/>
                <a:latin typeface="Helvetica Neue" panose="02000503000000020004" pitchFamily="2" charset="0"/>
              </a:rPr>
              <a:t>Engl</a:t>
            </a:r>
            <a:r>
              <a:rPr lang="en-US" sz="1200" b="1" dirty="0">
                <a:solidFill>
                  <a:schemeClr val="bg1"/>
                </a:solidFill>
                <a:effectLst/>
                <a:latin typeface="Helvetica Neue" panose="02000503000000020004" pitchFamily="2" charset="0"/>
              </a:rPr>
              <a:t> J Med</a:t>
            </a:r>
            <a:r>
              <a:rPr lang="en-US" sz="1200" dirty="0">
                <a:solidFill>
                  <a:schemeClr val="bg1"/>
                </a:solidFill>
                <a:effectLst/>
                <a:latin typeface="Helvetica Neue" panose="02000503000000020004" pitchFamily="2" charset="0"/>
              </a:rPr>
              <a:t>. 2013; 368:2355–2365. </a:t>
            </a:r>
            <a:r>
              <a:rPr lang="en-US" sz="1200" dirty="0" err="1">
                <a:solidFill>
                  <a:schemeClr val="bg1"/>
                </a:solidFill>
                <a:effectLst/>
                <a:latin typeface="Helvetica Neue" panose="02000503000000020004" pitchFamily="2" charset="0"/>
              </a:rPr>
              <a:t>doi</a:t>
            </a:r>
            <a:r>
              <a:rPr lang="en-US" sz="1200" dirty="0">
                <a:solidFill>
                  <a:schemeClr val="bg1"/>
                </a:solidFill>
                <a:effectLst/>
                <a:latin typeface="Helvetica Neue" panose="02000503000000020004" pitchFamily="2" charset="0"/>
              </a:rPr>
              <a:t>: 10.1056/NEJMoa1214609</a:t>
            </a:r>
          </a:p>
          <a:p>
            <a:br>
              <a:rPr lang="en-US" sz="1200" dirty="0">
                <a:solidFill>
                  <a:schemeClr val="bg1"/>
                </a:solidFill>
                <a:effectLst/>
                <a:latin typeface="Helvetica Neue" panose="02000503000000020004" pitchFamily="2" charset="0"/>
              </a:rPr>
            </a:br>
            <a:endParaRPr lang="en-US" sz="1200" dirty="0">
              <a:solidFill>
                <a:schemeClr val="bg1"/>
              </a:solidFill>
              <a:effectLst/>
              <a:latin typeface="Helvetica Neue" panose="02000503000000020004" pitchFamily="2" charset="0"/>
            </a:endParaRPr>
          </a:p>
          <a:p>
            <a:r>
              <a:rPr lang="en-US" sz="1200" dirty="0">
                <a:solidFill>
                  <a:schemeClr val="bg1"/>
                </a:solidFill>
                <a:effectLst/>
                <a:latin typeface="Helvetica Neue" panose="02000503000000020004" pitchFamily="2" charset="0"/>
              </a:rPr>
              <a:t>Qureshi AI, </a:t>
            </a:r>
            <a:r>
              <a:rPr lang="en-US" sz="1200" dirty="0" err="1">
                <a:solidFill>
                  <a:schemeClr val="bg1"/>
                </a:solidFill>
                <a:effectLst/>
                <a:latin typeface="Helvetica Neue" panose="02000503000000020004" pitchFamily="2" charset="0"/>
              </a:rPr>
              <a:t>Palesch</a:t>
            </a:r>
            <a:r>
              <a:rPr lang="en-US" sz="1200" dirty="0">
                <a:solidFill>
                  <a:schemeClr val="bg1"/>
                </a:solidFill>
                <a:effectLst/>
                <a:latin typeface="Helvetica Neue" panose="02000503000000020004" pitchFamily="2" charset="0"/>
              </a:rPr>
              <a:t> YY, </a:t>
            </a:r>
            <a:r>
              <a:rPr lang="en-US" sz="1200" dirty="0" err="1">
                <a:solidFill>
                  <a:schemeClr val="bg1"/>
                </a:solidFill>
                <a:effectLst/>
                <a:latin typeface="Helvetica Neue" panose="02000503000000020004" pitchFamily="2" charset="0"/>
              </a:rPr>
              <a:t>Barsan</a:t>
            </a:r>
            <a:r>
              <a:rPr lang="en-US" sz="1200" dirty="0">
                <a:solidFill>
                  <a:schemeClr val="bg1"/>
                </a:solidFill>
                <a:effectLst/>
                <a:latin typeface="Helvetica Neue" panose="02000503000000020004" pitchFamily="2" charset="0"/>
              </a:rPr>
              <a:t> WG, Hanley DF, Hsu CY, Martin RL, Moy CS, </a:t>
            </a:r>
            <a:r>
              <a:rPr lang="en-US" sz="1200" dirty="0" err="1">
                <a:solidFill>
                  <a:schemeClr val="bg1"/>
                </a:solidFill>
                <a:effectLst/>
                <a:latin typeface="Helvetica Neue" panose="02000503000000020004" pitchFamily="2" charset="0"/>
              </a:rPr>
              <a:t>Silbergleit</a:t>
            </a:r>
            <a:r>
              <a:rPr lang="en-US" sz="1200" dirty="0">
                <a:solidFill>
                  <a:schemeClr val="bg1"/>
                </a:solidFill>
                <a:effectLst/>
                <a:latin typeface="Helvetica Neue" panose="02000503000000020004" pitchFamily="2" charset="0"/>
              </a:rPr>
              <a:t> R, Steiner T, Suarez JI, et al; ATACH-2 Trial Investigators and the Neurological Emergency Treatment Trials Network. Intensive blood-pressure lowering in patients with acute cerebral </a:t>
            </a:r>
            <a:r>
              <a:rPr lang="en-US" sz="1200" dirty="0" err="1">
                <a:solidFill>
                  <a:schemeClr val="bg1"/>
                </a:solidFill>
                <a:effectLst/>
                <a:latin typeface="Helvetica Neue" panose="02000503000000020004" pitchFamily="2" charset="0"/>
              </a:rPr>
              <a:t>hemorrhage.</a:t>
            </a:r>
            <a:r>
              <a:rPr lang="en-US" sz="1200" b="1" dirty="0" err="1">
                <a:solidFill>
                  <a:schemeClr val="bg1"/>
                </a:solidFill>
                <a:effectLst/>
                <a:latin typeface="Helvetica Neue" panose="02000503000000020004" pitchFamily="2" charset="0"/>
              </a:rPr>
              <a:t>N</a:t>
            </a:r>
            <a:r>
              <a:rPr lang="en-US" sz="1200" b="1" dirty="0">
                <a:solidFill>
                  <a:schemeClr val="bg1"/>
                </a:solidFill>
                <a:effectLst/>
                <a:latin typeface="Helvetica Neue" panose="02000503000000020004" pitchFamily="2" charset="0"/>
              </a:rPr>
              <a:t> </a:t>
            </a:r>
            <a:r>
              <a:rPr lang="en-US" sz="1200" b="1" dirty="0" err="1">
                <a:solidFill>
                  <a:schemeClr val="bg1"/>
                </a:solidFill>
                <a:effectLst/>
                <a:latin typeface="Helvetica Neue" panose="02000503000000020004" pitchFamily="2" charset="0"/>
              </a:rPr>
              <a:t>Engl</a:t>
            </a:r>
            <a:r>
              <a:rPr lang="en-US" sz="1200" b="1" dirty="0">
                <a:solidFill>
                  <a:schemeClr val="bg1"/>
                </a:solidFill>
                <a:effectLst/>
                <a:latin typeface="Helvetica Neue" panose="02000503000000020004" pitchFamily="2" charset="0"/>
              </a:rPr>
              <a:t> J Med</a:t>
            </a:r>
            <a:r>
              <a:rPr lang="en-US" sz="1200" dirty="0">
                <a:solidFill>
                  <a:schemeClr val="bg1"/>
                </a:solidFill>
                <a:effectLst/>
                <a:latin typeface="Helvetica Neue" panose="02000503000000020004" pitchFamily="2" charset="0"/>
              </a:rPr>
              <a:t>. 2016; 375:1033–1043. </a:t>
            </a:r>
            <a:r>
              <a:rPr lang="en-US" sz="1200" dirty="0" err="1">
                <a:solidFill>
                  <a:schemeClr val="bg1"/>
                </a:solidFill>
                <a:effectLst/>
                <a:latin typeface="Helvetica Neue" panose="02000503000000020004" pitchFamily="2" charset="0"/>
              </a:rPr>
              <a:t>doi</a:t>
            </a:r>
            <a:r>
              <a:rPr lang="en-US" sz="1200" dirty="0">
                <a:solidFill>
                  <a:schemeClr val="bg1"/>
                </a:solidFill>
                <a:effectLst/>
                <a:latin typeface="Helvetica Neue" panose="02000503000000020004" pitchFamily="2" charset="0"/>
              </a:rPr>
              <a:t>: 10.1056/NEJMoa1603460</a:t>
            </a:r>
          </a:p>
        </p:txBody>
      </p:sp>
    </p:spTree>
    <p:extLst>
      <p:ext uri="{BB962C8B-B14F-4D97-AF65-F5344CB8AC3E}">
        <p14:creationId xmlns:p14="http://schemas.microsoft.com/office/powerpoint/2010/main" val="15880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332" y="5662766"/>
            <a:ext cx="8732197" cy="923330"/>
          </a:xfrm>
          <a:prstGeom prst="rect">
            <a:avLst/>
          </a:prstGeom>
          <a:noFill/>
        </p:spPr>
        <p:txBody>
          <a:bodyPr wrap="square" rtlCol="0">
            <a:spAutoFit/>
          </a:bodyPr>
          <a:lstStyle/>
          <a:p>
            <a:pPr algn="ctr"/>
            <a:r>
              <a:rPr lang="en-US" sz="5400" dirty="0"/>
              <a:t>NO SEIZURE PROPHYLAXIS</a:t>
            </a:r>
          </a:p>
        </p:txBody>
      </p:sp>
      <p:pic>
        <p:nvPicPr>
          <p:cNvPr id="7" name="Picture 6" descr="ICH CT1.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773" y="0"/>
            <a:ext cx="4826000" cy="5549900"/>
          </a:xfrm>
          <a:prstGeom prst="rect">
            <a:avLst/>
          </a:prstGeom>
        </p:spPr>
      </p:pic>
    </p:spTree>
    <p:extLst>
      <p:ext uri="{BB962C8B-B14F-4D97-AF65-F5344CB8AC3E}">
        <p14:creationId xmlns:p14="http://schemas.microsoft.com/office/powerpoint/2010/main" val="3102929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150" y="5780498"/>
            <a:ext cx="8732197" cy="923330"/>
          </a:xfrm>
          <a:prstGeom prst="rect">
            <a:avLst/>
          </a:prstGeom>
          <a:noFill/>
        </p:spPr>
        <p:txBody>
          <a:bodyPr wrap="square" rtlCol="0">
            <a:spAutoFit/>
          </a:bodyPr>
          <a:lstStyle/>
          <a:p>
            <a:pPr algn="ctr"/>
            <a:r>
              <a:rPr lang="en-US" sz="5400" dirty="0"/>
              <a:t>NO PLATELETS</a:t>
            </a:r>
          </a:p>
        </p:txBody>
      </p:sp>
      <p:pic>
        <p:nvPicPr>
          <p:cNvPr id="7" name="Picture 6" descr="ICH CT1.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773" y="0"/>
            <a:ext cx="4826000" cy="5549900"/>
          </a:xfrm>
          <a:prstGeom prst="rect">
            <a:avLst/>
          </a:prstGeom>
        </p:spPr>
      </p:pic>
    </p:spTree>
    <p:extLst>
      <p:ext uri="{BB962C8B-B14F-4D97-AF65-F5344CB8AC3E}">
        <p14:creationId xmlns:p14="http://schemas.microsoft.com/office/powerpoint/2010/main" val="424886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03673"/>
            <a:ext cx="9144000" cy="1754327"/>
          </a:xfrm>
          <a:prstGeom prst="rect">
            <a:avLst/>
          </a:prstGeom>
          <a:noFill/>
        </p:spPr>
        <p:txBody>
          <a:bodyPr wrap="square" rtlCol="0">
            <a:spAutoFit/>
          </a:bodyPr>
          <a:lstStyle/>
          <a:p>
            <a:pPr algn="ctr"/>
            <a:r>
              <a:rPr lang="en-US" sz="5400" dirty="0"/>
              <a:t>30% EXPAND WITHIN FIRST 3 HOURS</a:t>
            </a:r>
          </a:p>
        </p:txBody>
      </p:sp>
      <p:pic>
        <p:nvPicPr>
          <p:cNvPr id="6" name="Picture 5" descr="ICH C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164" y="191069"/>
            <a:ext cx="3976105" cy="4933425"/>
          </a:xfrm>
          <a:prstGeom prst="rect">
            <a:avLst/>
          </a:prstGeom>
        </p:spPr>
      </p:pic>
    </p:spTree>
    <p:extLst>
      <p:ext uri="{BB962C8B-B14F-4D97-AF65-F5344CB8AC3E}">
        <p14:creationId xmlns:p14="http://schemas.microsoft.com/office/powerpoint/2010/main" val="932648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Anticoagulant Reversal</a:t>
            </a:r>
          </a:p>
        </p:txBody>
      </p:sp>
      <p:sp>
        <p:nvSpPr>
          <p:cNvPr id="12" name="Rectangle 11"/>
          <p:cNvSpPr/>
          <p:nvPr/>
        </p:nvSpPr>
        <p:spPr>
          <a:xfrm>
            <a:off x="160638" y="6255915"/>
            <a:ext cx="8983361" cy="646331"/>
          </a:xfrm>
          <a:prstGeom prst="rect">
            <a:avLst/>
          </a:prstGeom>
        </p:spPr>
        <p:txBody>
          <a:bodyPr wrap="square">
            <a:spAutoFit/>
          </a:bodyPr>
          <a:lstStyle/>
          <a:p>
            <a:pPr algn="l"/>
            <a:r>
              <a:rPr lang="en-US" sz="1200" i="0" u="none" strike="noStrike" dirty="0">
                <a:effectLst/>
                <a:latin typeface="Helvetica" pitchFamily="2" charset="0"/>
              </a:rPr>
              <a:t>Greenberg et al.  </a:t>
            </a:r>
            <a:r>
              <a:rPr lang="en-US" sz="1200" i="0" dirty="0">
                <a:effectLst/>
                <a:latin typeface="HelveticaNeueBoldCondensed"/>
              </a:rPr>
              <a:t>2022 Guideline for the Management of Patients With Spontaneous Intracerebral Hemorrhage: A Guideline From the American Heart Association/American Stroke Association. </a:t>
            </a:r>
            <a:r>
              <a:rPr lang="en-US" sz="1200" i="0" dirty="0">
                <a:effectLst/>
                <a:latin typeface="Helvetica" pitchFamily="2" charset="0"/>
              </a:rPr>
              <a:t>17 May 2022</a:t>
            </a:r>
            <a:r>
              <a:rPr lang="en-US" sz="1200" i="0" u="none" strike="noStrike" dirty="0">
                <a:effectLst/>
                <a:latin typeface="Helvetica" pitchFamily="2" charset="0"/>
                <a:hlinkClick r:id="rId3">
                  <a:extLst>
                    <a:ext uri="{A12FA001-AC4F-418D-AE19-62706E023703}">
                      <ahyp:hlinkClr xmlns:ahyp="http://schemas.microsoft.com/office/drawing/2018/hyperlinkcolor" val="tx"/>
                    </a:ext>
                  </a:extLst>
                </a:hlinkClick>
              </a:rPr>
              <a:t>https://doi.org/10.1161/STR.0000000000000407</a:t>
            </a:r>
            <a:r>
              <a:rPr lang="en-US" sz="1200" i="0" dirty="0">
                <a:effectLst/>
                <a:latin typeface="Helvetica" pitchFamily="2" charset="0"/>
              </a:rPr>
              <a:t>Stroke. 2022;53:e282–e361</a:t>
            </a:r>
          </a:p>
        </p:txBody>
      </p:sp>
      <p:pic>
        <p:nvPicPr>
          <p:cNvPr id="5" name="Picture 4" descr="A diagram of a patient's flow&#10;&#10;Description automatically generated">
            <a:extLst>
              <a:ext uri="{FF2B5EF4-FFF2-40B4-BE49-F238E27FC236}">
                <a16:creationId xmlns:a16="http://schemas.microsoft.com/office/drawing/2014/main" id="{88467E06-B8BC-7C46-31E7-1B7DAE3C96B9}"/>
              </a:ext>
            </a:extLst>
          </p:cNvPr>
          <p:cNvPicPr>
            <a:picLocks noChangeAspect="1"/>
          </p:cNvPicPr>
          <p:nvPr/>
        </p:nvPicPr>
        <p:blipFill>
          <a:blip r:embed="rId4"/>
          <a:stretch>
            <a:fillRect/>
          </a:stretch>
        </p:blipFill>
        <p:spPr>
          <a:xfrm>
            <a:off x="1699781" y="1417638"/>
            <a:ext cx="5905074" cy="4779070"/>
          </a:xfrm>
          <a:prstGeom prst="rect">
            <a:avLst/>
          </a:prstGeom>
        </p:spPr>
      </p:pic>
    </p:spTree>
    <p:extLst>
      <p:ext uri="{BB962C8B-B14F-4D97-AF65-F5344CB8AC3E}">
        <p14:creationId xmlns:p14="http://schemas.microsoft.com/office/powerpoint/2010/main" val="4248869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150" y="5127574"/>
            <a:ext cx="8732197" cy="1631216"/>
          </a:xfrm>
          <a:prstGeom prst="rect">
            <a:avLst/>
          </a:prstGeom>
          <a:noFill/>
        </p:spPr>
        <p:txBody>
          <a:bodyPr wrap="square" rtlCol="0">
            <a:spAutoFit/>
          </a:bodyPr>
          <a:lstStyle/>
          <a:p>
            <a:pPr algn="ctr"/>
            <a:r>
              <a:rPr lang="en-US" sz="5000" dirty="0"/>
              <a:t>EVD FOR GCS ≤ 8, AMS with Hydrocephalus</a:t>
            </a:r>
          </a:p>
        </p:txBody>
      </p:sp>
      <p:pic>
        <p:nvPicPr>
          <p:cNvPr id="7" name="Picture 6" descr="Screen Shot 2018-03-26 at 2.37.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71" y="377007"/>
            <a:ext cx="7461250" cy="4527550"/>
          </a:xfrm>
          <a:prstGeom prst="rect">
            <a:avLst/>
          </a:prstGeom>
        </p:spPr>
      </p:pic>
    </p:spTree>
    <p:extLst>
      <p:ext uri="{BB962C8B-B14F-4D97-AF65-F5344CB8AC3E}">
        <p14:creationId xmlns:p14="http://schemas.microsoft.com/office/powerpoint/2010/main" val="187965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Surgery</a:t>
            </a:r>
          </a:p>
        </p:txBody>
      </p:sp>
      <p:sp>
        <p:nvSpPr>
          <p:cNvPr id="3" name="Content Placeholder 2"/>
          <p:cNvSpPr>
            <a:spLocks noGrp="1"/>
          </p:cNvSpPr>
          <p:nvPr>
            <p:ph idx="1"/>
          </p:nvPr>
        </p:nvSpPr>
        <p:spPr>
          <a:xfrm>
            <a:off x="4572000" y="1780696"/>
            <a:ext cx="4114800" cy="4695188"/>
          </a:xfrm>
        </p:spPr>
        <p:txBody>
          <a:bodyPr>
            <a:noAutofit/>
          </a:bodyPr>
          <a:lstStyle/>
          <a:p>
            <a:r>
              <a:rPr lang="en-US" sz="3800" dirty="0"/>
              <a:t>Cerebellar ICH &gt; 3cm</a:t>
            </a:r>
          </a:p>
          <a:p>
            <a:r>
              <a:rPr lang="en-US" sz="3800" dirty="0"/>
              <a:t>GCS &lt; 8 with large bleeds, MLS or ICP not improved with medical/EVD management</a:t>
            </a:r>
          </a:p>
        </p:txBody>
      </p:sp>
      <p:pic>
        <p:nvPicPr>
          <p:cNvPr id="4" name="Picture 3" descr="cerebellar ICH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91" y="1780696"/>
            <a:ext cx="3696664" cy="4695188"/>
          </a:xfrm>
          <a:prstGeom prst="rect">
            <a:avLst/>
          </a:prstGeom>
        </p:spPr>
      </p:pic>
    </p:spTree>
    <p:extLst>
      <p:ext uri="{BB962C8B-B14F-4D97-AF65-F5344CB8AC3E}">
        <p14:creationId xmlns:p14="http://schemas.microsoft.com/office/powerpoint/2010/main" val="2926445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ebellar ICH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723" y="673647"/>
            <a:ext cx="4357589" cy="5534639"/>
          </a:xfrm>
          <a:prstGeom prst="rect">
            <a:avLst/>
          </a:prstGeom>
        </p:spPr>
      </p:pic>
      <p:pic>
        <p:nvPicPr>
          <p:cNvPr id="3" name="Picture 2" descr="darth vader helm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740" y="4050608"/>
            <a:ext cx="1025723" cy="1275775"/>
          </a:xfrm>
          <a:prstGeom prst="rect">
            <a:avLst/>
          </a:prstGeom>
        </p:spPr>
      </p:pic>
      <p:sp>
        <p:nvSpPr>
          <p:cNvPr id="4" name="TextBox 3"/>
          <p:cNvSpPr txBox="1"/>
          <p:nvPr/>
        </p:nvSpPr>
        <p:spPr>
          <a:xfrm>
            <a:off x="0" y="6208286"/>
            <a:ext cx="9144000" cy="615553"/>
          </a:xfrm>
          <a:prstGeom prst="rect">
            <a:avLst/>
          </a:prstGeom>
          <a:noFill/>
        </p:spPr>
        <p:txBody>
          <a:bodyPr wrap="square" rtlCol="0">
            <a:spAutoFit/>
          </a:bodyPr>
          <a:lstStyle/>
          <a:p>
            <a:r>
              <a:rPr lang="en-US" sz="3400" dirty="0">
                <a:solidFill>
                  <a:srgbClr val="FF8000"/>
                </a:solidFill>
              </a:rPr>
              <a:t>BLOOD IN FOURTH VENTRICLE = HYDROCEPHALUS</a:t>
            </a:r>
          </a:p>
        </p:txBody>
      </p:sp>
    </p:spTree>
    <p:extLst>
      <p:ext uri="{BB962C8B-B14F-4D97-AF65-F5344CB8AC3E}">
        <p14:creationId xmlns:p14="http://schemas.microsoft.com/office/powerpoint/2010/main" val="26085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Here Now</a:t>
            </a:r>
          </a:p>
        </p:txBody>
      </p:sp>
      <p:pic>
        <p:nvPicPr>
          <p:cNvPr id="5" name="Picture 4" descr="MIS cathe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645" y="1417638"/>
            <a:ext cx="5636093" cy="4624314"/>
          </a:xfrm>
          <a:prstGeom prst="rect">
            <a:avLst/>
          </a:prstGeom>
        </p:spPr>
      </p:pic>
      <p:sp>
        <p:nvSpPr>
          <p:cNvPr id="6" name="TextBox 5"/>
          <p:cNvSpPr txBox="1"/>
          <p:nvPr/>
        </p:nvSpPr>
        <p:spPr>
          <a:xfrm>
            <a:off x="0" y="6290014"/>
            <a:ext cx="9575959" cy="461665"/>
          </a:xfrm>
          <a:prstGeom prst="rect">
            <a:avLst/>
          </a:prstGeom>
          <a:noFill/>
        </p:spPr>
        <p:txBody>
          <a:bodyPr wrap="square" rtlCol="0">
            <a:spAutoFit/>
          </a:bodyPr>
          <a:lstStyle/>
          <a:p>
            <a:r>
              <a:rPr lang="en-US" sz="1200" dirty="0"/>
              <a:t>Kim H, Edwards NJ, Choi HA, Chang TR, Jo KW, Lee K. Treatment Strategies to Attenuate </a:t>
            </a:r>
            <a:r>
              <a:rPr lang="en-US" sz="1200" dirty="0" err="1"/>
              <a:t>Perihematomal</a:t>
            </a:r>
            <a:r>
              <a:rPr lang="en-US" sz="1200" dirty="0"/>
              <a:t> Edema in Patients With </a:t>
            </a:r>
            <a:r>
              <a:rPr lang="en-US" sz="1200" dirty="0" err="1"/>
              <a:t>Intracerebral</a:t>
            </a:r>
            <a:r>
              <a:rPr lang="en-US" sz="1200" dirty="0"/>
              <a:t> Hemorrhage. World </a:t>
            </a:r>
            <a:r>
              <a:rPr lang="en-US" sz="1200" dirty="0" err="1"/>
              <a:t>Neurosurg</a:t>
            </a:r>
            <a:r>
              <a:rPr lang="en-US" sz="1200" dirty="0"/>
              <a:t>. 2016;94:32-41. doi:10.1016/j.wneu.2016.06.093.</a:t>
            </a:r>
            <a:r>
              <a:rPr lang="en-US" sz="1200" dirty="0">
                <a:effectLst/>
              </a:rPr>
              <a:t> </a:t>
            </a:r>
            <a:endParaRPr lang="en-US" sz="1200" dirty="0"/>
          </a:p>
        </p:txBody>
      </p:sp>
    </p:spTree>
    <p:extLst>
      <p:ext uri="{BB962C8B-B14F-4D97-AF65-F5344CB8AC3E}">
        <p14:creationId xmlns:p14="http://schemas.microsoft.com/office/powerpoint/2010/main" val="2466689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err="1"/>
              <a:t>Neuroanatomy</a:t>
            </a:r>
            <a:r>
              <a:rPr lang="en-US" dirty="0"/>
              <a:t> for Brain Bleeds</a:t>
            </a:r>
          </a:p>
          <a:p>
            <a:r>
              <a:rPr lang="en-US" dirty="0" err="1"/>
              <a:t>Neurocritical</a:t>
            </a:r>
            <a:r>
              <a:rPr lang="en-US" dirty="0"/>
              <a:t> Care in a Nutshell</a:t>
            </a:r>
          </a:p>
          <a:p>
            <a:r>
              <a:rPr lang="en-US" dirty="0"/>
              <a:t>Cases</a:t>
            </a:r>
          </a:p>
        </p:txBody>
      </p:sp>
    </p:spTree>
    <p:extLst>
      <p:ext uri="{BB962C8B-B14F-4D97-AF65-F5344CB8AC3E}">
        <p14:creationId xmlns:p14="http://schemas.microsoft.com/office/powerpoint/2010/main" val="1544849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What’s Here Now</a:t>
            </a:r>
          </a:p>
        </p:txBody>
      </p:sp>
      <p:pic>
        <p:nvPicPr>
          <p:cNvPr id="3" name="Picture 2" descr="F4.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702" y="1417638"/>
            <a:ext cx="4136836" cy="4697984"/>
          </a:xfrm>
          <a:prstGeom prst="rect">
            <a:avLst/>
          </a:prstGeom>
        </p:spPr>
      </p:pic>
      <p:sp>
        <p:nvSpPr>
          <p:cNvPr id="4" name="TextBox 3"/>
          <p:cNvSpPr txBox="1"/>
          <p:nvPr/>
        </p:nvSpPr>
        <p:spPr>
          <a:xfrm>
            <a:off x="0" y="6198906"/>
            <a:ext cx="9144000" cy="646331"/>
          </a:xfrm>
          <a:prstGeom prst="rect">
            <a:avLst/>
          </a:prstGeom>
          <a:noFill/>
        </p:spPr>
        <p:txBody>
          <a:bodyPr wrap="square" rtlCol="0">
            <a:spAutoFit/>
          </a:bodyPr>
          <a:lstStyle/>
          <a:p>
            <a:r>
              <a:rPr lang="en-US" sz="1200" dirty="0"/>
              <a:t>Yang Z, Hong B, </a:t>
            </a:r>
            <a:r>
              <a:rPr lang="en-US" sz="1200" dirty="0" err="1"/>
              <a:t>Jia</a:t>
            </a:r>
            <a:r>
              <a:rPr lang="en-US" sz="1200" dirty="0"/>
              <a:t> Z, et al. Treatment of </a:t>
            </a:r>
            <a:r>
              <a:rPr lang="en-US" sz="1200" dirty="0" err="1"/>
              <a:t>supratentorial</a:t>
            </a:r>
            <a:r>
              <a:rPr lang="en-US" sz="1200" dirty="0"/>
              <a:t> spontaneous </a:t>
            </a:r>
            <a:r>
              <a:rPr lang="en-US" sz="1200" dirty="0" err="1"/>
              <a:t>intracerebral</a:t>
            </a:r>
            <a:r>
              <a:rPr lang="en-US" sz="1200" dirty="0"/>
              <a:t> hemorrhage using image-guided minimally invasive surgery: Initial experiences of a flat detector CT-based puncture planning and navigation system in the angiographic suite. AJNR Am J </a:t>
            </a:r>
            <a:r>
              <a:rPr lang="en-US" sz="1200" dirty="0" err="1"/>
              <a:t>Neuroradiol</a:t>
            </a:r>
            <a:r>
              <a:rPr lang="en-US" sz="1200" dirty="0"/>
              <a:t>. 2014;35(11):2170-2175. doi:10.3174/ajnr.A4009.</a:t>
            </a:r>
            <a:r>
              <a:rPr lang="en-US" sz="1200" dirty="0">
                <a:effectLst/>
              </a:rPr>
              <a:t> </a:t>
            </a:r>
            <a:endParaRPr lang="en-US" sz="1200" dirty="0"/>
          </a:p>
        </p:txBody>
      </p:sp>
    </p:spTree>
    <p:extLst>
      <p:ext uri="{BB962C8B-B14F-4D97-AF65-F5344CB8AC3E}">
        <p14:creationId xmlns:p14="http://schemas.microsoft.com/office/powerpoint/2010/main" val="4228752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a:spLocks noGrp="1"/>
          </p:cNvSpPr>
          <p:nvPr>
            <p:ph idx="1"/>
          </p:nvPr>
        </p:nvSpPr>
        <p:spPr/>
        <p:txBody>
          <a:bodyPr/>
          <a:lstStyle/>
          <a:p>
            <a:pPr marL="0" indent="0">
              <a:buNone/>
            </a:pPr>
            <a:r>
              <a:rPr lang="en-US" dirty="0"/>
              <a:t>54yo F smoker, no other </a:t>
            </a:r>
            <a:r>
              <a:rPr lang="en-US" dirty="0" err="1"/>
              <a:t>PMHx</a:t>
            </a:r>
            <a:r>
              <a:rPr lang="en-US" dirty="0"/>
              <a:t>, in ED with severe headache</a:t>
            </a:r>
          </a:p>
          <a:p>
            <a:pPr marL="0" indent="0">
              <a:buNone/>
            </a:pPr>
            <a:endParaRPr lang="en-US" dirty="0"/>
          </a:p>
          <a:p>
            <a:pPr marL="0" indent="0">
              <a:buNone/>
            </a:pPr>
            <a:r>
              <a:rPr lang="en-US" dirty="0"/>
              <a:t>Afebrile, 90, 210/110, 18, 96% RA</a:t>
            </a:r>
          </a:p>
        </p:txBody>
      </p:sp>
    </p:spTree>
    <p:extLst>
      <p:ext uri="{BB962C8B-B14F-4D97-AF65-F5344CB8AC3E}">
        <p14:creationId xmlns:p14="http://schemas.microsoft.com/office/powerpoint/2010/main" val="379838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576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Moon 2"/>
          <p:cNvSpPr/>
          <p:nvPr/>
        </p:nvSpPr>
        <p:spPr>
          <a:xfrm rot="10800000">
            <a:off x="5356556" y="1041927"/>
            <a:ext cx="1318786" cy="4607274"/>
          </a:xfrm>
          <a:prstGeom prst="mo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421341" y="306433"/>
            <a:ext cx="2651317" cy="1169551"/>
          </a:xfrm>
          <a:prstGeom prst="rect">
            <a:avLst/>
          </a:prstGeom>
          <a:noFill/>
        </p:spPr>
        <p:txBody>
          <a:bodyPr wrap="square" rtlCol="0">
            <a:spAutoFit/>
          </a:bodyPr>
          <a:lstStyle/>
          <a:p>
            <a:r>
              <a:rPr lang="en-US" sz="3500" dirty="0">
                <a:solidFill>
                  <a:srgbClr val="FFFF00"/>
                </a:solidFill>
              </a:rPr>
              <a:t>SULCAL EFFACEMENT</a:t>
            </a:r>
          </a:p>
        </p:txBody>
      </p:sp>
    </p:spTree>
    <p:extLst>
      <p:ext uri="{BB962C8B-B14F-4D97-AF65-F5344CB8AC3E}">
        <p14:creationId xmlns:p14="http://schemas.microsoft.com/office/powerpoint/2010/main" val="251152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2" nodeType="clickEffect">
                                  <p:stCondLst>
                                    <p:cond delay="0"/>
                                  </p:stCondLst>
                                  <p:childTnLst>
                                    <p:animEffect transition="out" filter="dissolv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254000"/>
            <a:ext cx="6019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05901" y="254000"/>
            <a:ext cx="8732197" cy="923330"/>
          </a:xfrm>
          <a:prstGeom prst="rect">
            <a:avLst/>
          </a:prstGeom>
          <a:noFill/>
        </p:spPr>
        <p:txBody>
          <a:bodyPr wrap="square" rtlCol="0">
            <a:spAutoFit/>
          </a:bodyPr>
          <a:lstStyle/>
          <a:p>
            <a:pPr algn="ctr"/>
            <a:r>
              <a:rPr lang="en-US" sz="5400" dirty="0"/>
              <a:t>SBP &lt; 160</a:t>
            </a:r>
          </a:p>
        </p:txBody>
      </p:sp>
      <p:sp>
        <p:nvSpPr>
          <p:cNvPr id="4" name="TextBox 3">
            <a:extLst>
              <a:ext uri="{FF2B5EF4-FFF2-40B4-BE49-F238E27FC236}">
                <a16:creationId xmlns:a16="http://schemas.microsoft.com/office/drawing/2014/main" id="{E3E19AE2-9C42-8AE8-C8CD-E67189EAD52B}"/>
              </a:ext>
            </a:extLst>
          </p:cNvPr>
          <p:cNvSpPr txBox="1"/>
          <p:nvPr/>
        </p:nvSpPr>
        <p:spPr>
          <a:xfrm>
            <a:off x="-1" y="5842337"/>
            <a:ext cx="9144000" cy="1015663"/>
          </a:xfrm>
          <a:prstGeom prst="rect">
            <a:avLst/>
          </a:prstGeom>
          <a:noFill/>
        </p:spPr>
        <p:txBody>
          <a:bodyPr wrap="square">
            <a:spAutoFit/>
          </a:bodyPr>
          <a:lstStyle/>
          <a:p>
            <a:r>
              <a:rPr lang="en-US" sz="1200" dirty="0">
                <a:effectLst/>
                <a:latin typeface="Helvetica Neue" panose="02000503000000020004" pitchFamily="2" charset="0"/>
              </a:rPr>
              <a:t>Connolly ES, </a:t>
            </a:r>
            <a:r>
              <a:rPr lang="en-US" sz="1200" dirty="0" err="1">
                <a:effectLst/>
                <a:latin typeface="Helvetica Neue" panose="02000503000000020004" pitchFamily="2" charset="0"/>
              </a:rPr>
              <a:t>Rabinstein</a:t>
            </a:r>
            <a:r>
              <a:rPr lang="en-US" sz="1200" dirty="0">
                <a:effectLst/>
                <a:latin typeface="Helvetica Neue" panose="02000503000000020004" pitchFamily="2" charset="0"/>
              </a:rPr>
              <a:t> AA, </a:t>
            </a:r>
            <a:r>
              <a:rPr lang="en-US" sz="1200" dirty="0" err="1">
                <a:effectLst/>
                <a:latin typeface="Helvetica Neue" panose="02000503000000020004" pitchFamily="2" charset="0"/>
              </a:rPr>
              <a:t>Carhuapoma</a:t>
            </a:r>
            <a:r>
              <a:rPr lang="en-US" sz="1200" dirty="0">
                <a:effectLst/>
                <a:latin typeface="Helvetica Neue" panose="02000503000000020004" pitchFamily="2" charset="0"/>
              </a:rPr>
              <a:t> JR, </a:t>
            </a:r>
            <a:r>
              <a:rPr lang="en-US" sz="1200" dirty="0" err="1">
                <a:effectLst/>
                <a:latin typeface="Helvetica Neue" panose="02000503000000020004" pitchFamily="2" charset="0"/>
              </a:rPr>
              <a:t>Derdeyn</a:t>
            </a:r>
            <a:r>
              <a:rPr lang="en-US" sz="1200" dirty="0">
                <a:effectLst/>
                <a:latin typeface="Helvetica Neue" panose="02000503000000020004" pitchFamily="2" charset="0"/>
              </a:rPr>
              <a:t> CP, Dion J, </a:t>
            </a:r>
            <a:r>
              <a:rPr lang="en-US" sz="1200" dirty="0" err="1">
                <a:effectLst/>
                <a:latin typeface="Helvetica Neue" panose="02000503000000020004" pitchFamily="2" charset="0"/>
              </a:rPr>
              <a:t>Higashida</a:t>
            </a:r>
            <a:r>
              <a:rPr lang="en-US" sz="1200" dirty="0">
                <a:effectLst/>
                <a:latin typeface="Helvetica Neue" panose="02000503000000020004" pitchFamily="2" charset="0"/>
              </a:rPr>
              <a:t> RT, Hoh BL, </a:t>
            </a:r>
            <a:r>
              <a:rPr lang="en-US" sz="1200" dirty="0" err="1">
                <a:effectLst/>
                <a:latin typeface="Helvetica Neue" panose="02000503000000020004" pitchFamily="2" charset="0"/>
              </a:rPr>
              <a:t>Kirkness</a:t>
            </a:r>
            <a:r>
              <a:rPr lang="en-US" sz="1200" dirty="0">
                <a:effectLst/>
                <a:latin typeface="Helvetica Neue" panose="02000503000000020004" pitchFamily="2" charset="0"/>
              </a:rPr>
              <a:t> CJ, </a:t>
            </a:r>
            <a:r>
              <a:rPr lang="en-US" sz="1200" dirty="0" err="1">
                <a:effectLst/>
                <a:latin typeface="Helvetica Neue" panose="02000503000000020004" pitchFamily="2" charset="0"/>
              </a:rPr>
              <a:t>Naidech</a:t>
            </a:r>
            <a:r>
              <a:rPr lang="en-US" sz="1200" dirty="0">
                <a:effectLst/>
                <a:latin typeface="Helvetica Neue" panose="02000503000000020004" pitchFamily="2" charset="0"/>
              </a:rPr>
              <a:t> AM, Ogilvy CS, et al; American Heart Association Stroke Council; Council on Cardiovascular Radiology and Intervention; Council on Cardiovascular Nursing; Council on Cardiovascular Surgery and Anesthesia; Council on Clinical Cardiology. Guidelines for the management of aneurysmal subarachnoid hemorrhage: a guideline for healthcare professionals from the American Heart Association/</a:t>
            </a:r>
            <a:r>
              <a:rPr lang="en-US" sz="1200" dirty="0" err="1">
                <a:effectLst/>
                <a:latin typeface="Helvetica Neue" panose="02000503000000020004" pitchFamily="2" charset="0"/>
              </a:rPr>
              <a:t>american</a:t>
            </a:r>
            <a:r>
              <a:rPr lang="en-US" sz="1200" dirty="0">
                <a:effectLst/>
                <a:latin typeface="Helvetica Neue" panose="02000503000000020004" pitchFamily="2" charset="0"/>
              </a:rPr>
              <a:t> Stroke </a:t>
            </a:r>
            <a:r>
              <a:rPr lang="en-US" sz="1200" dirty="0" err="1">
                <a:effectLst/>
                <a:latin typeface="Helvetica Neue" panose="02000503000000020004" pitchFamily="2" charset="0"/>
              </a:rPr>
              <a:t>Association.</a:t>
            </a:r>
            <a:r>
              <a:rPr lang="en-US" sz="1200" b="1" dirty="0" err="1">
                <a:effectLst/>
                <a:latin typeface="Helvetica Neue" panose="02000503000000020004" pitchFamily="2" charset="0"/>
              </a:rPr>
              <a:t>Stroke</a:t>
            </a:r>
            <a:r>
              <a:rPr lang="en-US" sz="1200" dirty="0">
                <a:effectLst/>
                <a:latin typeface="Helvetica Neue" panose="02000503000000020004" pitchFamily="2" charset="0"/>
              </a:rPr>
              <a:t>. 2012; 43:1711–1737. </a:t>
            </a:r>
          </a:p>
        </p:txBody>
      </p:sp>
    </p:spTree>
    <p:extLst>
      <p:ext uri="{BB962C8B-B14F-4D97-AF65-F5344CB8AC3E}">
        <p14:creationId xmlns:p14="http://schemas.microsoft.com/office/powerpoint/2010/main" val="1731936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164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38150" y="5243663"/>
            <a:ext cx="8732197" cy="923330"/>
          </a:xfrm>
          <a:prstGeom prst="rect">
            <a:avLst/>
          </a:prstGeom>
          <a:noFill/>
        </p:spPr>
        <p:txBody>
          <a:bodyPr wrap="square" rtlCol="0">
            <a:spAutoFit/>
          </a:bodyPr>
          <a:lstStyle/>
          <a:p>
            <a:pPr algn="ctr"/>
            <a:r>
              <a:rPr lang="en-US" sz="5400" dirty="0"/>
              <a:t>NO SEIZURE PROPHYLAXIS</a:t>
            </a:r>
          </a:p>
        </p:txBody>
      </p:sp>
    </p:spTree>
    <p:extLst>
      <p:ext uri="{BB962C8B-B14F-4D97-AF65-F5344CB8AC3E}">
        <p14:creationId xmlns:p14="http://schemas.microsoft.com/office/powerpoint/2010/main" val="3612936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17536" y="3636436"/>
            <a:ext cx="6430072" cy="923330"/>
          </a:xfrm>
          <a:prstGeom prst="rect">
            <a:avLst/>
          </a:prstGeom>
          <a:noFill/>
        </p:spPr>
        <p:txBody>
          <a:bodyPr wrap="square" rtlCol="0">
            <a:spAutoFit/>
          </a:bodyPr>
          <a:lstStyle/>
          <a:p>
            <a:pPr algn="ctr"/>
            <a:r>
              <a:rPr lang="en-US" sz="5400" dirty="0">
                <a:solidFill>
                  <a:srgbClr val="000000"/>
                </a:solidFill>
              </a:rPr>
              <a:t>COIL VS. CLIP?</a:t>
            </a:r>
          </a:p>
        </p:txBody>
      </p:sp>
    </p:spTree>
    <p:extLst>
      <p:ext uri="{BB962C8B-B14F-4D97-AF65-F5344CB8AC3E}">
        <p14:creationId xmlns:p14="http://schemas.microsoft.com/office/powerpoint/2010/main" val="3539291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17536" y="3721098"/>
            <a:ext cx="6430072" cy="677108"/>
          </a:xfrm>
          <a:prstGeom prst="rect">
            <a:avLst/>
          </a:prstGeom>
          <a:noFill/>
        </p:spPr>
        <p:txBody>
          <a:bodyPr wrap="square" rtlCol="0">
            <a:spAutoFit/>
          </a:bodyPr>
          <a:lstStyle/>
          <a:p>
            <a:pPr algn="ctr"/>
            <a:r>
              <a:rPr lang="en-US" sz="3800" dirty="0">
                <a:solidFill>
                  <a:srgbClr val="000000"/>
                </a:solidFill>
              </a:rPr>
              <a:t>COILED ANEURYSM</a:t>
            </a:r>
          </a:p>
        </p:txBody>
      </p:sp>
    </p:spTree>
    <p:extLst>
      <p:ext uri="{BB962C8B-B14F-4D97-AF65-F5344CB8AC3E}">
        <p14:creationId xmlns:p14="http://schemas.microsoft.com/office/powerpoint/2010/main" val="1218775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665384" y="3379144"/>
            <a:ext cx="3434855" cy="1938992"/>
          </a:xfrm>
          <a:prstGeom prst="rect">
            <a:avLst/>
          </a:prstGeom>
          <a:noFill/>
        </p:spPr>
        <p:txBody>
          <a:bodyPr wrap="square" rtlCol="0">
            <a:spAutoFit/>
          </a:bodyPr>
          <a:lstStyle/>
          <a:p>
            <a:pPr algn="ctr"/>
            <a:r>
              <a:rPr lang="en-US" sz="4000" dirty="0">
                <a:solidFill>
                  <a:srgbClr val="000000"/>
                </a:solidFill>
              </a:rPr>
              <a:t>$3K-$150K WORTH OF COILS</a:t>
            </a:r>
          </a:p>
        </p:txBody>
      </p:sp>
    </p:spTree>
    <p:extLst>
      <p:ext uri="{BB962C8B-B14F-4D97-AF65-F5344CB8AC3E}">
        <p14:creationId xmlns:p14="http://schemas.microsoft.com/office/powerpoint/2010/main" val="214685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H CT1.jpg.png">
            <a:extLst>
              <a:ext uri="{FF2B5EF4-FFF2-40B4-BE49-F238E27FC236}">
                <a16:creationId xmlns:a16="http://schemas.microsoft.com/office/drawing/2014/main" id="{64D780D1-55AD-97F2-FA2F-63C4CF28A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0569"/>
            <a:ext cx="3050360" cy="3507914"/>
          </a:xfrm>
          <a:prstGeom prst="rect">
            <a:avLst/>
          </a:prstGeom>
        </p:spPr>
      </p:pic>
      <p:pic>
        <p:nvPicPr>
          <p:cNvPr id="5" name="Picture 2">
            <a:extLst>
              <a:ext uri="{FF2B5EF4-FFF2-40B4-BE49-F238E27FC236}">
                <a16:creationId xmlns:a16="http://schemas.microsoft.com/office/drawing/2014/main" id="{CC5F28C3-E774-3171-1969-14303341B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644" y="1675043"/>
            <a:ext cx="3507914" cy="3507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neu.2008.0586 EDH.pdf">
            <a:extLst>
              <a:ext uri="{FF2B5EF4-FFF2-40B4-BE49-F238E27FC236}">
                <a16:creationId xmlns:a16="http://schemas.microsoft.com/office/drawing/2014/main" id="{F829BAD2-B7D4-FAFC-6E5B-FE3711B35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357" y="1882454"/>
            <a:ext cx="2634856" cy="3093092"/>
          </a:xfrm>
          <a:prstGeom prst="rect">
            <a:avLst/>
          </a:prstGeom>
        </p:spPr>
      </p:pic>
    </p:spTree>
    <p:extLst>
      <p:ext uri="{BB962C8B-B14F-4D97-AF65-F5344CB8AC3E}">
        <p14:creationId xmlns:p14="http://schemas.microsoft.com/office/powerpoint/2010/main" val="2341802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316928" y="347251"/>
            <a:ext cx="6430072" cy="677108"/>
          </a:xfrm>
          <a:prstGeom prst="rect">
            <a:avLst/>
          </a:prstGeom>
          <a:noFill/>
        </p:spPr>
        <p:txBody>
          <a:bodyPr wrap="square" rtlCol="0">
            <a:spAutoFit/>
          </a:bodyPr>
          <a:lstStyle/>
          <a:p>
            <a:pPr algn="ctr"/>
            <a:r>
              <a:rPr lang="en-US" sz="3800" dirty="0">
                <a:solidFill>
                  <a:srgbClr val="000000"/>
                </a:solidFill>
              </a:rPr>
              <a:t>NOW, LIBERALIZE SBP</a:t>
            </a:r>
          </a:p>
        </p:txBody>
      </p:sp>
    </p:spTree>
    <p:extLst>
      <p:ext uri="{BB962C8B-B14F-4D97-AF65-F5344CB8AC3E}">
        <p14:creationId xmlns:p14="http://schemas.microsoft.com/office/powerpoint/2010/main" val="1468927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38150" y="5705804"/>
            <a:ext cx="8732197" cy="923330"/>
          </a:xfrm>
          <a:prstGeom prst="rect">
            <a:avLst/>
          </a:prstGeom>
          <a:noFill/>
        </p:spPr>
        <p:txBody>
          <a:bodyPr wrap="square" rtlCol="0">
            <a:spAutoFit/>
          </a:bodyPr>
          <a:lstStyle/>
          <a:p>
            <a:pPr algn="ctr"/>
            <a:r>
              <a:rPr lang="en-US" sz="5400" dirty="0"/>
              <a:t>TO NEURO ICU</a:t>
            </a:r>
          </a:p>
        </p:txBody>
      </p:sp>
    </p:spTree>
    <p:extLst>
      <p:ext uri="{BB962C8B-B14F-4D97-AF65-F5344CB8AC3E}">
        <p14:creationId xmlns:p14="http://schemas.microsoft.com/office/powerpoint/2010/main" val="2685980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3</a:t>
            </a:r>
          </a:p>
        </p:txBody>
      </p:sp>
      <p:sp>
        <p:nvSpPr>
          <p:cNvPr id="3" name="Content Placeholder 2"/>
          <p:cNvSpPr>
            <a:spLocks noGrp="1"/>
          </p:cNvSpPr>
          <p:nvPr>
            <p:ph idx="1"/>
          </p:nvPr>
        </p:nvSpPr>
        <p:spPr/>
        <p:txBody>
          <a:bodyPr/>
          <a:lstStyle/>
          <a:p>
            <a:pPr marL="0" indent="0">
              <a:buNone/>
            </a:pPr>
            <a:r>
              <a:rPr lang="en-US" dirty="0"/>
              <a:t>54yo M h/o ETOH abuse in ED after fall down 5 steps with +LOC.</a:t>
            </a:r>
          </a:p>
          <a:p>
            <a:endParaRPr lang="en-US" dirty="0"/>
          </a:p>
          <a:p>
            <a:pPr marL="0" indent="0">
              <a:buNone/>
            </a:pPr>
            <a:r>
              <a:rPr lang="en-US" dirty="0"/>
              <a:t>Afebrile, 90, 210/110, 18, 96% RA</a:t>
            </a:r>
          </a:p>
        </p:txBody>
      </p:sp>
    </p:spTree>
    <p:extLst>
      <p:ext uri="{BB962C8B-B14F-4D97-AF65-F5344CB8AC3E}">
        <p14:creationId xmlns:p14="http://schemas.microsoft.com/office/powerpoint/2010/main" val="3936464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Traumatic Brain Injury</a:t>
            </a:r>
          </a:p>
        </p:txBody>
      </p:sp>
      <p:pic>
        <p:nvPicPr>
          <p:cNvPr id="4" name="Picture 3" descr="types of TB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216" y="1449315"/>
            <a:ext cx="6787299" cy="5087751"/>
          </a:xfrm>
          <a:prstGeom prst="rect">
            <a:avLst/>
          </a:prstGeom>
        </p:spPr>
      </p:pic>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spTree>
    <p:extLst>
      <p:ext uri="{BB962C8B-B14F-4D97-AF65-F5344CB8AC3E}">
        <p14:creationId xmlns:p14="http://schemas.microsoft.com/office/powerpoint/2010/main" val="2327425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BI Ven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919" y="788496"/>
            <a:ext cx="5570676" cy="4845084"/>
          </a:xfrm>
          <a:prstGeom prst="rect">
            <a:avLst/>
          </a:prstGeom>
        </p:spPr>
      </p:pic>
      <p:sp>
        <p:nvSpPr>
          <p:cNvPr id="9" name="TextBox 8"/>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pic>
        <p:nvPicPr>
          <p:cNvPr id="4" name="Picture 3" descr="neu.2008.0586 ED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595" y="4031711"/>
            <a:ext cx="1364555" cy="1601869"/>
          </a:xfrm>
          <a:prstGeom prst="rect">
            <a:avLst/>
          </a:prstGeom>
        </p:spPr>
      </p:pic>
      <p:pic>
        <p:nvPicPr>
          <p:cNvPr id="2" name="Picture 1" descr="hemorrhagic contusion for venn diagr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87" y="4031711"/>
            <a:ext cx="1406932" cy="1601869"/>
          </a:xfrm>
          <a:prstGeom prst="rect">
            <a:avLst/>
          </a:prstGeom>
        </p:spPr>
      </p:pic>
      <p:pic>
        <p:nvPicPr>
          <p:cNvPr id="3" name="Picture 2" descr="neu.2008.0586 DAI.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595" y="788496"/>
            <a:ext cx="1302239" cy="1601869"/>
          </a:xfrm>
          <a:prstGeom prst="rect">
            <a:avLst/>
          </a:prstGeom>
        </p:spPr>
      </p:pic>
      <p:pic>
        <p:nvPicPr>
          <p:cNvPr id="5" name="Picture 4" descr="tSAH for ven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01" y="785494"/>
            <a:ext cx="1308718" cy="1604871"/>
          </a:xfrm>
          <a:prstGeom prst="rect">
            <a:avLst/>
          </a:prstGeom>
        </p:spPr>
      </p:pic>
    </p:spTree>
    <p:extLst>
      <p:ext uri="{BB962C8B-B14F-4D97-AF65-F5344CB8AC3E}">
        <p14:creationId xmlns:p14="http://schemas.microsoft.com/office/powerpoint/2010/main" val="2621020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bi head inju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71" y="1645761"/>
            <a:ext cx="3284872" cy="2798711"/>
          </a:xfrm>
          <a:prstGeom prst="rect">
            <a:avLst/>
          </a:prstGeom>
        </p:spPr>
      </p:pic>
      <p:sp>
        <p:nvSpPr>
          <p:cNvPr id="3" name="TextBox 2"/>
          <p:cNvSpPr txBox="1"/>
          <p:nvPr/>
        </p:nvSpPr>
        <p:spPr>
          <a:xfrm>
            <a:off x="2094748" y="4476796"/>
            <a:ext cx="1458695" cy="276999"/>
          </a:xfrm>
          <a:prstGeom prst="rect">
            <a:avLst/>
          </a:prstGeom>
          <a:noFill/>
        </p:spPr>
        <p:txBody>
          <a:bodyPr wrap="square" rtlCol="0">
            <a:spAutoFit/>
          </a:bodyPr>
          <a:lstStyle/>
          <a:p>
            <a:r>
              <a:rPr lang="en-US" sz="1200" dirty="0" err="1"/>
              <a:t>mayfieldclinic.com</a:t>
            </a:r>
            <a:endParaRPr lang="en-US" sz="1200" dirty="0"/>
          </a:p>
        </p:txBody>
      </p:sp>
      <p:sp>
        <p:nvSpPr>
          <p:cNvPr id="4" name="Right Arrow 3"/>
          <p:cNvSpPr/>
          <p:nvPr/>
        </p:nvSpPr>
        <p:spPr>
          <a:xfrm>
            <a:off x="3695861" y="2800180"/>
            <a:ext cx="1693258" cy="553524"/>
          </a:xfrm>
          <a:prstGeom prst="rightArrow">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5535651" y="2035015"/>
            <a:ext cx="3321391" cy="2051058"/>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bg1"/>
                </a:solidFill>
              </a:rPr>
              <a:t>SECONDARY INJURY</a:t>
            </a:r>
            <a:endParaRPr lang="en-US" sz="4000" b="1" dirty="0"/>
          </a:p>
        </p:txBody>
      </p:sp>
      <p:sp>
        <p:nvSpPr>
          <p:cNvPr id="6" name="TextBox 5"/>
          <p:cNvSpPr txBox="1"/>
          <p:nvPr/>
        </p:nvSpPr>
        <p:spPr>
          <a:xfrm>
            <a:off x="3846242" y="3353704"/>
            <a:ext cx="1183167" cy="1200329"/>
          </a:xfrm>
          <a:prstGeom prst="rect">
            <a:avLst/>
          </a:prstGeom>
          <a:noFill/>
        </p:spPr>
        <p:txBody>
          <a:bodyPr wrap="square" rtlCol="0">
            <a:spAutoFit/>
          </a:bodyPr>
          <a:lstStyle/>
          <a:p>
            <a:pPr algn="ctr"/>
            <a:r>
              <a:rPr lang="en-US" dirty="0"/>
              <a:t>SECONDS</a:t>
            </a:r>
          </a:p>
          <a:p>
            <a:pPr algn="ctr"/>
            <a:r>
              <a:rPr lang="en-US" dirty="0"/>
              <a:t>MINUTES</a:t>
            </a:r>
          </a:p>
          <a:p>
            <a:pPr algn="ctr"/>
            <a:r>
              <a:rPr lang="en-US" dirty="0"/>
              <a:t>HOURS</a:t>
            </a:r>
          </a:p>
          <a:p>
            <a:pPr algn="ctr"/>
            <a:r>
              <a:rPr lang="en-US" dirty="0"/>
              <a:t>DAYS</a:t>
            </a:r>
          </a:p>
        </p:txBody>
      </p:sp>
      <p:sp>
        <p:nvSpPr>
          <p:cNvPr id="7" name="TextBox 6"/>
          <p:cNvSpPr txBox="1"/>
          <p:nvPr/>
        </p:nvSpPr>
        <p:spPr>
          <a:xfrm>
            <a:off x="268571" y="968382"/>
            <a:ext cx="3284872" cy="630942"/>
          </a:xfrm>
          <a:prstGeom prst="rect">
            <a:avLst/>
          </a:prstGeom>
          <a:noFill/>
        </p:spPr>
        <p:txBody>
          <a:bodyPr wrap="square" rtlCol="0">
            <a:spAutoFit/>
          </a:bodyPr>
          <a:lstStyle/>
          <a:p>
            <a:pPr algn="ctr"/>
            <a:r>
              <a:rPr lang="en-US" sz="3500" dirty="0"/>
              <a:t>PRIMARY INJURY</a:t>
            </a:r>
          </a:p>
        </p:txBody>
      </p:sp>
    </p:spTree>
    <p:extLst>
      <p:ext uri="{BB962C8B-B14F-4D97-AF65-F5344CB8AC3E}">
        <p14:creationId xmlns:p14="http://schemas.microsoft.com/office/powerpoint/2010/main" val="753508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73332"/>
            <a:ext cx="9144000" cy="1200329"/>
          </a:xfrm>
          <a:prstGeom prst="rect">
            <a:avLst/>
          </a:prstGeom>
          <a:noFill/>
        </p:spPr>
        <p:txBody>
          <a:bodyPr wrap="square" rtlCol="0">
            <a:spAutoFit/>
          </a:bodyPr>
          <a:lstStyle/>
          <a:p>
            <a:pPr algn="ctr"/>
            <a:r>
              <a:rPr lang="en-US" sz="7200" dirty="0"/>
              <a:t>CPP = MAP - ICP</a:t>
            </a:r>
          </a:p>
        </p:txBody>
      </p:sp>
    </p:spTree>
    <p:extLst>
      <p:ext uri="{BB962C8B-B14F-4D97-AF65-F5344CB8AC3E}">
        <p14:creationId xmlns:p14="http://schemas.microsoft.com/office/powerpoint/2010/main" val="4134297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erebral+autoregulation.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75" y="1417638"/>
            <a:ext cx="7597167" cy="4868607"/>
          </a:xfrm>
          <a:prstGeom prst="rect">
            <a:avLst/>
          </a:prstGeom>
        </p:spPr>
      </p:pic>
      <p:sp>
        <p:nvSpPr>
          <p:cNvPr id="8" name="Rectangle 7"/>
          <p:cNvSpPr/>
          <p:nvPr/>
        </p:nvSpPr>
        <p:spPr>
          <a:xfrm>
            <a:off x="0" y="6403008"/>
            <a:ext cx="9144000" cy="461665"/>
          </a:xfrm>
          <a:prstGeom prst="rect">
            <a:avLst/>
          </a:prstGeom>
        </p:spPr>
        <p:txBody>
          <a:bodyPr wrap="square">
            <a:spAutoFit/>
          </a:bodyPr>
          <a:lstStyle/>
          <a:p>
            <a:r>
              <a:rPr lang="en-US" sz="1200" dirty="0" err="1"/>
              <a:t>Pires</a:t>
            </a:r>
            <a:r>
              <a:rPr lang="en-US" sz="1200" dirty="0"/>
              <a:t> PW, Dams Ramos CM, </a:t>
            </a:r>
            <a:r>
              <a:rPr lang="en-US" sz="1200" dirty="0" err="1"/>
              <a:t>Matin</a:t>
            </a:r>
            <a:r>
              <a:rPr lang="en-US" sz="1200" dirty="0"/>
              <a:t> N, </a:t>
            </a:r>
            <a:r>
              <a:rPr lang="en-US" sz="1200" dirty="0" err="1"/>
              <a:t>Dorrance</a:t>
            </a:r>
            <a:r>
              <a:rPr lang="en-US" sz="1200" dirty="0"/>
              <a:t> AM. The effects of hypertension on the cerebral circulation. Am J </a:t>
            </a:r>
            <a:r>
              <a:rPr lang="en-US" sz="1200" dirty="0" err="1"/>
              <a:t>Physiol</a:t>
            </a:r>
            <a:r>
              <a:rPr lang="en-US" sz="1200" dirty="0"/>
              <a:t> Heart </a:t>
            </a:r>
            <a:r>
              <a:rPr lang="en-US" sz="1200" dirty="0" err="1"/>
              <a:t>Circ</a:t>
            </a:r>
            <a:r>
              <a:rPr lang="en-US" sz="1200" dirty="0"/>
              <a:t> Physiol. 2013;304(12):H1598-H1614. doi:10.1152/ajpheart.00490.2012.</a:t>
            </a:r>
            <a:r>
              <a:rPr lang="en-US" sz="1200" dirty="0">
                <a:effectLst/>
              </a:rPr>
              <a:t> </a:t>
            </a:r>
            <a:endParaRPr lang="en-US" sz="1200" dirty="0"/>
          </a:p>
        </p:txBody>
      </p:sp>
    </p:spTree>
    <p:extLst>
      <p:ext uri="{BB962C8B-B14F-4D97-AF65-F5344CB8AC3E}">
        <p14:creationId xmlns:p14="http://schemas.microsoft.com/office/powerpoint/2010/main" val="2621020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8150" y="1733365"/>
            <a:ext cx="8732197" cy="3416320"/>
          </a:xfrm>
          <a:prstGeom prst="rect">
            <a:avLst/>
          </a:prstGeom>
          <a:noFill/>
        </p:spPr>
        <p:txBody>
          <a:bodyPr wrap="square" rtlCol="0">
            <a:spAutoFit/>
          </a:bodyPr>
          <a:lstStyle/>
          <a:p>
            <a:r>
              <a:rPr lang="en-US" sz="5400" dirty="0"/>
              <a:t>SBP ≥ 100 for patients 50-69</a:t>
            </a:r>
          </a:p>
          <a:p>
            <a:endParaRPr lang="en-US" sz="5400" dirty="0"/>
          </a:p>
          <a:p>
            <a:r>
              <a:rPr lang="en-US" sz="5400" dirty="0"/>
              <a:t>SBP  ≥ 110 for patients 15-49 and &gt; 70</a:t>
            </a:r>
          </a:p>
        </p:txBody>
      </p:sp>
      <p:sp>
        <p:nvSpPr>
          <p:cNvPr id="8" name="TextBox 7"/>
          <p:cNvSpPr txBox="1"/>
          <p:nvPr/>
        </p:nvSpPr>
        <p:spPr>
          <a:xfrm>
            <a:off x="2789520" y="6433451"/>
            <a:ext cx="6534723" cy="276999"/>
          </a:xfrm>
          <a:prstGeom prst="rect">
            <a:avLst/>
          </a:prstGeom>
          <a:noFill/>
        </p:spPr>
        <p:txBody>
          <a:bodyPr wrap="square" rtlCol="0">
            <a:spAutoFit/>
          </a:bodyPr>
          <a:lstStyle/>
          <a:p>
            <a:r>
              <a:rPr lang="en-US" sz="1200" dirty="0"/>
              <a:t>Brain Trauma Foundation, “Guidelines for the Management of Severe Traumatic Brain Injury,” 2016.</a:t>
            </a:r>
          </a:p>
        </p:txBody>
      </p:sp>
    </p:spTree>
    <p:extLst>
      <p:ext uri="{BB962C8B-B14F-4D97-AF65-F5344CB8AC3E}">
        <p14:creationId xmlns:p14="http://schemas.microsoft.com/office/powerpoint/2010/main" val="2621020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Seizure Prophylaxis</a:t>
            </a:r>
          </a:p>
        </p:txBody>
      </p:sp>
      <p:sp>
        <p:nvSpPr>
          <p:cNvPr id="3" name="Content Placeholder 2"/>
          <p:cNvSpPr>
            <a:spLocks noGrp="1"/>
          </p:cNvSpPr>
          <p:nvPr>
            <p:ph idx="1"/>
          </p:nvPr>
        </p:nvSpPr>
        <p:spPr/>
        <p:txBody>
          <a:bodyPr>
            <a:normAutofit/>
          </a:bodyPr>
          <a:lstStyle/>
          <a:p>
            <a:pPr lvl="0"/>
            <a:r>
              <a:rPr lang="en-US" sz="3800" dirty="0"/>
              <a:t>Depressed skull fracture</a:t>
            </a:r>
          </a:p>
          <a:p>
            <a:pPr lvl="0"/>
            <a:r>
              <a:rPr lang="en-US" sz="3800" dirty="0"/>
              <a:t>Acute SDH or EDH</a:t>
            </a:r>
          </a:p>
          <a:p>
            <a:pPr lvl="0"/>
            <a:r>
              <a:rPr lang="en-US" sz="3800" dirty="0"/>
              <a:t>Hemorrhagic contusion</a:t>
            </a:r>
          </a:p>
          <a:p>
            <a:pPr lvl="0"/>
            <a:r>
              <a:rPr lang="en-US" sz="3800" dirty="0"/>
              <a:t>Penetrating head trauma</a:t>
            </a:r>
          </a:p>
          <a:p>
            <a:pPr lvl="0"/>
            <a:r>
              <a:rPr lang="en-US" sz="3800" dirty="0"/>
              <a:t>Seizure within first 24 hours</a:t>
            </a:r>
          </a:p>
          <a:p>
            <a:pPr lvl="0"/>
            <a:r>
              <a:rPr lang="en-US" sz="3800" dirty="0"/>
              <a:t>GCS ≤ 10 (use phenytoin)</a:t>
            </a:r>
          </a:p>
        </p:txBody>
      </p:sp>
      <p:sp>
        <p:nvSpPr>
          <p:cNvPr id="4" name="TextBox 3"/>
          <p:cNvSpPr txBox="1"/>
          <p:nvPr/>
        </p:nvSpPr>
        <p:spPr>
          <a:xfrm>
            <a:off x="2789520" y="6433451"/>
            <a:ext cx="6534723" cy="276999"/>
          </a:xfrm>
          <a:prstGeom prst="rect">
            <a:avLst/>
          </a:prstGeom>
          <a:noFill/>
        </p:spPr>
        <p:txBody>
          <a:bodyPr wrap="square" rtlCol="0">
            <a:spAutoFit/>
          </a:bodyPr>
          <a:lstStyle/>
          <a:p>
            <a:r>
              <a:rPr lang="en-US" sz="1200" dirty="0"/>
              <a:t>Brain Trauma Foundation, “Guidelines for the Management of Severe Traumatic Brain Injury,” 2016.</a:t>
            </a:r>
          </a:p>
        </p:txBody>
      </p:sp>
    </p:spTree>
    <p:extLst>
      <p:ext uri="{BB962C8B-B14F-4D97-AF65-F5344CB8AC3E}">
        <p14:creationId xmlns:p14="http://schemas.microsoft.com/office/powerpoint/2010/main" val="2621020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3293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Neuroanatomy</a:t>
            </a:r>
            <a:r>
              <a:rPr lang="en-US" dirty="0"/>
              <a:t> for Brain Bleeds</a:t>
            </a:r>
          </a:p>
        </p:txBody>
      </p:sp>
    </p:spTree>
    <p:extLst>
      <p:ext uri="{BB962C8B-B14F-4D97-AF65-F5344CB8AC3E}">
        <p14:creationId xmlns:p14="http://schemas.microsoft.com/office/powerpoint/2010/main" val="1489170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Traumatic Brain Injury</a:t>
            </a:r>
          </a:p>
        </p:txBody>
      </p:sp>
      <p:pic>
        <p:nvPicPr>
          <p:cNvPr id="4" name="Picture 3" descr="neu.2008.0586 ED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284" y="1620479"/>
            <a:ext cx="3685445" cy="4326392"/>
          </a:xfrm>
          <a:prstGeom prst="rect">
            <a:avLst/>
          </a:prstGeom>
        </p:spPr>
      </p:pic>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sp>
        <p:nvSpPr>
          <p:cNvPr id="12" name="Moon 11"/>
          <p:cNvSpPr/>
          <p:nvPr/>
        </p:nvSpPr>
        <p:spPr>
          <a:xfrm rot="10800000">
            <a:off x="1211398" y="3154569"/>
            <a:ext cx="885579" cy="2076143"/>
          </a:xfrm>
          <a:prstGeom prst="moon">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61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Epidural Hematoma</a:t>
            </a:r>
          </a:p>
        </p:txBody>
      </p:sp>
      <p:pic>
        <p:nvPicPr>
          <p:cNvPr id="4" name="Picture 3" descr="neu.2008.0586 ED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284" y="1620479"/>
            <a:ext cx="3685445" cy="4326392"/>
          </a:xfrm>
          <a:prstGeom prst="rect">
            <a:avLst/>
          </a:prstGeom>
        </p:spPr>
      </p:pic>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sp>
        <p:nvSpPr>
          <p:cNvPr id="6" name="Cloud 5"/>
          <p:cNvSpPr/>
          <p:nvPr/>
        </p:nvSpPr>
        <p:spPr>
          <a:xfrm rot="549707">
            <a:off x="4342774" y="3021300"/>
            <a:ext cx="363361" cy="1553861"/>
          </a:xfrm>
          <a:prstGeom prst="cloud">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flipH="1">
            <a:off x="4624790" y="1808909"/>
            <a:ext cx="202733" cy="4004270"/>
          </a:xfrm>
          <a:custGeom>
            <a:avLst/>
            <a:gdLst>
              <a:gd name="connsiteX0" fmla="*/ 602841 w 760572"/>
              <a:gd name="connsiteY0" fmla="*/ 0 h 4097916"/>
              <a:gd name="connsiteX1" fmla="*/ 432 w 760572"/>
              <a:gd name="connsiteY1" fmla="*/ 1579171 h 4097916"/>
              <a:gd name="connsiteX2" fmla="*/ 684248 w 760572"/>
              <a:gd name="connsiteY2" fmla="*/ 3890948 h 4097916"/>
              <a:gd name="connsiteX3" fmla="*/ 749373 w 760572"/>
              <a:gd name="connsiteY3" fmla="*/ 4004909 h 4097916"/>
            </a:gdLst>
            <a:ahLst/>
            <a:cxnLst>
              <a:cxn ang="0">
                <a:pos x="connsiteX0" y="connsiteY0"/>
              </a:cxn>
              <a:cxn ang="0">
                <a:pos x="connsiteX1" y="connsiteY1"/>
              </a:cxn>
              <a:cxn ang="0">
                <a:pos x="connsiteX2" y="connsiteY2"/>
              </a:cxn>
              <a:cxn ang="0">
                <a:pos x="connsiteX3" y="connsiteY3"/>
              </a:cxn>
            </a:cxnLst>
            <a:rect l="l" t="t" r="r" b="b"/>
            <a:pathLst>
              <a:path w="760572" h="4097916">
                <a:moveTo>
                  <a:pt x="602841" y="0"/>
                </a:moveTo>
                <a:cubicBezTo>
                  <a:pt x="294852" y="465340"/>
                  <a:pt x="-13136" y="930680"/>
                  <a:pt x="432" y="1579171"/>
                </a:cubicBezTo>
                <a:cubicBezTo>
                  <a:pt x="14000" y="2227662"/>
                  <a:pt x="559425" y="3486658"/>
                  <a:pt x="684248" y="3890948"/>
                </a:cubicBezTo>
                <a:cubicBezTo>
                  <a:pt x="809071" y="4295238"/>
                  <a:pt x="741232" y="3977776"/>
                  <a:pt x="749373" y="4004909"/>
                </a:cubicBezTo>
              </a:path>
            </a:pathLst>
          </a:custGeom>
          <a:ln>
            <a:solidFill>
              <a:srgbClr val="FF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Moon 7"/>
          <p:cNvSpPr/>
          <p:nvPr/>
        </p:nvSpPr>
        <p:spPr>
          <a:xfrm rot="10800000">
            <a:off x="5562961" y="1942601"/>
            <a:ext cx="765223" cy="3614186"/>
          </a:xfrm>
          <a:prstGeom prst="mo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445147" y="4777555"/>
            <a:ext cx="2651317" cy="1169551"/>
          </a:xfrm>
          <a:prstGeom prst="rect">
            <a:avLst/>
          </a:prstGeom>
          <a:noFill/>
        </p:spPr>
        <p:txBody>
          <a:bodyPr wrap="square" rtlCol="0">
            <a:spAutoFit/>
          </a:bodyPr>
          <a:lstStyle/>
          <a:p>
            <a:r>
              <a:rPr lang="en-US" sz="3500" dirty="0">
                <a:solidFill>
                  <a:srgbClr val="FFFF00"/>
                </a:solidFill>
              </a:rPr>
              <a:t>SULCAL EFFACEMENT</a:t>
            </a:r>
          </a:p>
        </p:txBody>
      </p:sp>
      <p:sp>
        <p:nvSpPr>
          <p:cNvPr id="10" name="TextBox 9"/>
          <p:cNvSpPr txBox="1"/>
          <p:nvPr/>
        </p:nvSpPr>
        <p:spPr>
          <a:xfrm>
            <a:off x="0" y="1620479"/>
            <a:ext cx="2773905" cy="1169551"/>
          </a:xfrm>
          <a:prstGeom prst="rect">
            <a:avLst/>
          </a:prstGeom>
          <a:noFill/>
        </p:spPr>
        <p:txBody>
          <a:bodyPr wrap="square" rtlCol="0">
            <a:spAutoFit/>
          </a:bodyPr>
          <a:lstStyle/>
          <a:p>
            <a:r>
              <a:rPr lang="en-US" sz="3500" dirty="0">
                <a:solidFill>
                  <a:srgbClr val="00FF00"/>
                </a:solidFill>
              </a:rPr>
              <a:t>VENTRICULAR EFFACEMENT</a:t>
            </a:r>
          </a:p>
        </p:txBody>
      </p:sp>
      <p:sp>
        <p:nvSpPr>
          <p:cNvPr id="11" name="TextBox 10"/>
          <p:cNvSpPr txBox="1"/>
          <p:nvPr/>
        </p:nvSpPr>
        <p:spPr>
          <a:xfrm>
            <a:off x="6506424" y="2198403"/>
            <a:ext cx="1837011" cy="1169551"/>
          </a:xfrm>
          <a:prstGeom prst="rect">
            <a:avLst/>
          </a:prstGeom>
          <a:noFill/>
        </p:spPr>
        <p:txBody>
          <a:bodyPr wrap="square" rtlCol="0">
            <a:spAutoFit/>
          </a:bodyPr>
          <a:lstStyle/>
          <a:p>
            <a:r>
              <a:rPr lang="en-US" sz="3500" dirty="0">
                <a:solidFill>
                  <a:srgbClr val="FF00FF"/>
                </a:solidFill>
              </a:rPr>
              <a:t>MIDLINE SHIFT</a:t>
            </a:r>
          </a:p>
        </p:txBody>
      </p:sp>
    </p:spTree>
    <p:extLst>
      <p:ext uri="{BB962C8B-B14F-4D97-AF65-F5344CB8AC3E}">
        <p14:creationId xmlns:p14="http://schemas.microsoft.com/office/powerpoint/2010/main" val="59464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childTnLst>
                                    <p:animEffect transition="out" filter="dissolv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Epidural Hematoma</a:t>
            </a:r>
          </a:p>
        </p:txBody>
      </p:sp>
      <p:pic>
        <p:nvPicPr>
          <p:cNvPr id="4" name="Picture 3" descr="neu.2008.0586 ED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284" y="1620479"/>
            <a:ext cx="3685445" cy="4326392"/>
          </a:xfrm>
          <a:prstGeom prst="rect">
            <a:avLst/>
          </a:prstGeom>
        </p:spPr>
      </p:pic>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spTree>
    <p:extLst>
      <p:ext uri="{BB962C8B-B14F-4D97-AF65-F5344CB8AC3E}">
        <p14:creationId xmlns:p14="http://schemas.microsoft.com/office/powerpoint/2010/main" val="3835306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Traumatic Brain Injury</a:t>
            </a:r>
          </a:p>
        </p:txBody>
      </p:sp>
      <p:pic>
        <p:nvPicPr>
          <p:cNvPr id="4" name="Picture 3" descr="neu.2008.0586 SD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940" y="1644879"/>
            <a:ext cx="3611155" cy="4378126"/>
          </a:xfrm>
          <a:prstGeom prst="rect">
            <a:avLst/>
          </a:prstGeom>
        </p:spPr>
      </p:pic>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sp>
        <p:nvSpPr>
          <p:cNvPr id="3" name="Moon 2"/>
          <p:cNvSpPr/>
          <p:nvPr/>
        </p:nvSpPr>
        <p:spPr>
          <a:xfrm rot="10459947">
            <a:off x="6915678" y="2256058"/>
            <a:ext cx="935704" cy="2790828"/>
          </a:xfrm>
          <a:prstGeom prst="moon">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2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Subdural Hematoma</a:t>
            </a:r>
          </a:p>
        </p:txBody>
      </p:sp>
      <p:pic>
        <p:nvPicPr>
          <p:cNvPr id="4" name="Picture 3" descr="neu.2008.0586 SD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940" y="1644879"/>
            <a:ext cx="3611155" cy="4378126"/>
          </a:xfrm>
          <a:prstGeom prst="rect">
            <a:avLst/>
          </a:prstGeom>
          <a:noFill/>
          <a:ln>
            <a:noFill/>
          </a:ln>
        </p:spPr>
      </p:pic>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sp>
        <p:nvSpPr>
          <p:cNvPr id="6" name="TextBox 5"/>
          <p:cNvSpPr txBox="1"/>
          <p:nvPr/>
        </p:nvSpPr>
        <p:spPr>
          <a:xfrm>
            <a:off x="6506424" y="2198403"/>
            <a:ext cx="1837011" cy="1169551"/>
          </a:xfrm>
          <a:prstGeom prst="rect">
            <a:avLst/>
          </a:prstGeom>
          <a:noFill/>
        </p:spPr>
        <p:txBody>
          <a:bodyPr wrap="square" rtlCol="0">
            <a:spAutoFit/>
          </a:bodyPr>
          <a:lstStyle/>
          <a:p>
            <a:r>
              <a:rPr lang="en-US" sz="3500" dirty="0">
                <a:solidFill>
                  <a:srgbClr val="FF00FF"/>
                </a:solidFill>
              </a:rPr>
              <a:t>MIDLINE SHIFT</a:t>
            </a:r>
          </a:p>
        </p:txBody>
      </p:sp>
      <p:sp>
        <p:nvSpPr>
          <p:cNvPr id="3" name="Freeform 2"/>
          <p:cNvSpPr/>
          <p:nvPr/>
        </p:nvSpPr>
        <p:spPr>
          <a:xfrm>
            <a:off x="4183869" y="2018735"/>
            <a:ext cx="358621" cy="4004270"/>
          </a:xfrm>
          <a:custGeom>
            <a:avLst/>
            <a:gdLst>
              <a:gd name="connsiteX0" fmla="*/ 602841 w 760572"/>
              <a:gd name="connsiteY0" fmla="*/ 0 h 4097916"/>
              <a:gd name="connsiteX1" fmla="*/ 432 w 760572"/>
              <a:gd name="connsiteY1" fmla="*/ 1579171 h 4097916"/>
              <a:gd name="connsiteX2" fmla="*/ 684248 w 760572"/>
              <a:gd name="connsiteY2" fmla="*/ 3890948 h 4097916"/>
              <a:gd name="connsiteX3" fmla="*/ 749373 w 760572"/>
              <a:gd name="connsiteY3" fmla="*/ 4004909 h 4097916"/>
            </a:gdLst>
            <a:ahLst/>
            <a:cxnLst>
              <a:cxn ang="0">
                <a:pos x="connsiteX0" y="connsiteY0"/>
              </a:cxn>
              <a:cxn ang="0">
                <a:pos x="connsiteX1" y="connsiteY1"/>
              </a:cxn>
              <a:cxn ang="0">
                <a:pos x="connsiteX2" y="connsiteY2"/>
              </a:cxn>
              <a:cxn ang="0">
                <a:pos x="connsiteX3" y="connsiteY3"/>
              </a:cxn>
            </a:cxnLst>
            <a:rect l="l" t="t" r="r" b="b"/>
            <a:pathLst>
              <a:path w="760572" h="4097916">
                <a:moveTo>
                  <a:pt x="602841" y="0"/>
                </a:moveTo>
                <a:cubicBezTo>
                  <a:pt x="294852" y="465340"/>
                  <a:pt x="-13136" y="930680"/>
                  <a:pt x="432" y="1579171"/>
                </a:cubicBezTo>
                <a:cubicBezTo>
                  <a:pt x="14000" y="2227662"/>
                  <a:pt x="559425" y="3486658"/>
                  <a:pt x="684248" y="3890948"/>
                </a:cubicBezTo>
                <a:cubicBezTo>
                  <a:pt x="809071" y="4295238"/>
                  <a:pt x="741232" y="3977776"/>
                  <a:pt x="749373" y="4004909"/>
                </a:cubicBezTo>
              </a:path>
            </a:pathLst>
          </a:custGeom>
          <a:ln>
            <a:solidFill>
              <a:srgbClr val="FF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Moon 6"/>
          <p:cNvSpPr/>
          <p:nvPr/>
        </p:nvSpPr>
        <p:spPr>
          <a:xfrm>
            <a:off x="2889190" y="2148976"/>
            <a:ext cx="765223" cy="3614186"/>
          </a:xfrm>
          <a:prstGeom prst="mo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loud 7"/>
          <p:cNvSpPr/>
          <p:nvPr/>
        </p:nvSpPr>
        <p:spPr>
          <a:xfrm rot="21184560">
            <a:off x="4489120" y="3205812"/>
            <a:ext cx="480492" cy="1680292"/>
          </a:xfrm>
          <a:prstGeom prst="cloud">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07623" y="4646044"/>
            <a:ext cx="2651317" cy="1169551"/>
          </a:xfrm>
          <a:prstGeom prst="rect">
            <a:avLst/>
          </a:prstGeom>
          <a:noFill/>
        </p:spPr>
        <p:txBody>
          <a:bodyPr wrap="square" rtlCol="0">
            <a:spAutoFit/>
          </a:bodyPr>
          <a:lstStyle/>
          <a:p>
            <a:r>
              <a:rPr lang="en-US" sz="3500" dirty="0">
                <a:solidFill>
                  <a:srgbClr val="FFFF00"/>
                </a:solidFill>
              </a:rPr>
              <a:t>SULCAL EFFACEMENT</a:t>
            </a:r>
          </a:p>
        </p:txBody>
      </p:sp>
      <p:sp>
        <p:nvSpPr>
          <p:cNvPr id="10" name="TextBox 9"/>
          <p:cNvSpPr txBox="1"/>
          <p:nvPr/>
        </p:nvSpPr>
        <p:spPr>
          <a:xfrm>
            <a:off x="6370095" y="4457755"/>
            <a:ext cx="2773905" cy="1169551"/>
          </a:xfrm>
          <a:prstGeom prst="rect">
            <a:avLst/>
          </a:prstGeom>
          <a:noFill/>
        </p:spPr>
        <p:txBody>
          <a:bodyPr wrap="square" rtlCol="0">
            <a:spAutoFit/>
          </a:bodyPr>
          <a:lstStyle/>
          <a:p>
            <a:r>
              <a:rPr lang="en-US" sz="3500" dirty="0">
                <a:solidFill>
                  <a:srgbClr val="00FF00"/>
                </a:solidFill>
              </a:rPr>
              <a:t>VENTRICULAR EFFACEMENT</a:t>
            </a:r>
          </a:p>
        </p:txBody>
      </p:sp>
    </p:spTree>
    <p:extLst>
      <p:ext uri="{BB962C8B-B14F-4D97-AF65-F5344CB8AC3E}">
        <p14:creationId xmlns:p14="http://schemas.microsoft.com/office/powerpoint/2010/main" val="6431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7" grpId="0" animBg="1"/>
      <p:bldP spid="8" grpId="0" animBg="1"/>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Subdural Hematoma</a:t>
            </a:r>
          </a:p>
        </p:txBody>
      </p:sp>
      <p:pic>
        <p:nvPicPr>
          <p:cNvPr id="4" name="Picture 3" descr="neu.2008.0586 SD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940" y="1644879"/>
            <a:ext cx="3611155" cy="4378126"/>
          </a:xfrm>
          <a:prstGeom prst="rect">
            <a:avLst/>
          </a:prstGeom>
        </p:spPr>
      </p:pic>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spTree>
    <p:extLst>
      <p:ext uri="{BB962C8B-B14F-4D97-AF65-F5344CB8AC3E}">
        <p14:creationId xmlns:p14="http://schemas.microsoft.com/office/powerpoint/2010/main" val="1289288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Traumatic Brain Injury</a:t>
            </a:r>
          </a:p>
        </p:txBody>
      </p:sp>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pic>
        <p:nvPicPr>
          <p:cNvPr id="6" name="Picture 5" descr="diffuse swelling tb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484" y="1621018"/>
            <a:ext cx="4203811" cy="4495406"/>
          </a:xfrm>
          <a:prstGeom prst="rect">
            <a:avLst/>
          </a:prstGeom>
        </p:spPr>
      </p:pic>
    </p:spTree>
    <p:extLst>
      <p:ext uri="{BB962C8B-B14F-4D97-AF65-F5344CB8AC3E}">
        <p14:creationId xmlns:p14="http://schemas.microsoft.com/office/powerpoint/2010/main" val="1203015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Swelling</a:t>
            </a:r>
          </a:p>
        </p:txBody>
      </p:sp>
      <p:sp>
        <p:nvSpPr>
          <p:cNvPr id="5" name="TextBox 4"/>
          <p:cNvSpPr txBox="1"/>
          <p:nvPr/>
        </p:nvSpPr>
        <p:spPr>
          <a:xfrm>
            <a:off x="0" y="6350482"/>
            <a:ext cx="9144000" cy="461665"/>
          </a:xfrm>
          <a:prstGeom prst="rect">
            <a:avLst/>
          </a:prstGeom>
          <a:noFill/>
        </p:spPr>
        <p:txBody>
          <a:bodyPr wrap="square" rtlCol="0">
            <a:spAutoFit/>
          </a:bodyPr>
          <a:lstStyle/>
          <a:p>
            <a:r>
              <a:rPr lang="en-US" sz="1200" dirty="0" err="1"/>
              <a:t>Saatman</a:t>
            </a:r>
            <a:r>
              <a:rPr lang="en-US" sz="1200" dirty="0"/>
              <a:t> KE, </a:t>
            </a:r>
            <a:r>
              <a:rPr lang="en-US" sz="1200" dirty="0" err="1"/>
              <a:t>Duhaime</a:t>
            </a:r>
            <a:r>
              <a:rPr lang="en-US" sz="1200" dirty="0"/>
              <a:t> A-C, Bullock R, et al. Classification of traumatic brain injury for targeted therapies. In: </a:t>
            </a:r>
            <a:r>
              <a:rPr lang="en-US" sz="1200" dirty="0" err="1"/>
              <a:t>Vol</a:t>
            </a:r>
            <a:r>
              <a:rPr lang="en-US" sz="1200" dirty="0"/>
              <a:t> 25.  Mary Ann </a:t>
            </a:r>
            <a:r>
              <a:rPr lang="en-US" sz="1200" dirty="0" err="1"/>
              <a:t>Liebert</a:t>
            </a:r>
            <a:r>
              <a:rPr lang="en-US" sz="1200" dirty="0"/>
              <a:t>, Inc. 140 Huguenot Street, 3rd Floor New Rochelle, NY 10801 USA; 2008:719-738. doi:10.1089/neu.2008.0586.</a:t>
            </a:r>
            <a:r>
              <a:rPr lang="en-US" sz="1200" dirty="0">
                <a:effectLst/>
              </a:rPr>
              <a:t> </a:t>
            </a:r>
            <a:endParaRPr lang="en-US" sz="1200" dirty="0"/>
          </a:p>
        </p:txBody>
      </p:sp>
      <p:pic>
        <p:nvPicPr>
          <p:cNvPr id="6" name="Picture 5" descr="diffuse swelling tb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484" y="1621018"/>
            <a:ext cx="4203811" cy="4495406"/>
          </a:xfrm>
          <a:prstGeom prst="rect">
            <a:avLst/>
          </a:prstGeom>
        </p:spPr>
      </p:pic>
      <p:sp>
        <p:nvSpPr>
          <p:cNvPr id="7" name="TextBox 6"/>
          <p:cNvSpPr txBox="1"/>
          <p:nvPr/>
        </p:nvSpPr>
        <p:spPr>
          <a:xfrm>
            <a:off x="6382838" y="4408264"/>
            <a:ext cx="2631869" cy="1169551"/>
          </a:xfrm>
          <a:prstGeom prst="rect">
            <a:avLst/>
          </a:prstGeom>
          <a:noFill/>
        </p:spPr>
        <p:txBody>
          <a:bodyPr wrap="square" rtlCol="0">
            <a:spAutoFit/>
          </a:bodyPr>
          <a:lstStyle/>
          <a:p>
            <a:r>
              <a:rPr lang="en-US" sz="3500" dirty="0">
                <a:solidFill>
                  <a:srgbClr val="FF0000"/>
                </a:solidFill>
              </a:rPr>
              <a:t>EFFACEMENT OF CISTERN</a:t>
            </a:r>
          </a:p>
        </p:txBody>
      </p:sp>
      <p:sp>
        <p:nvSpPr>
          <p:cNvPr id="8" name="Block Arc 7"/>
          <p:cNvSpPr/>
          <p:nvPr/>
        </p:nvSpPr>
        <p:spPr>
          <a:xfrm>
            <a:off x="4119173" y="3678012"/>
            <a:ext cx="960599" cy="586084"/>
          </a:xfrm>
          <a:prstGeom prst="blockArc">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Moon 8"/>
          <p:cNvSpPr/>
          <p:nvPr/>
        </p:nvSpPr>
        <p:spPr>
          <a:xfrm>
            <a:off x="3006153" y="2148976"/>
            <a:ext cx="765223" cy="3614186"/>
          </a:xfrm>
          <a:prstGeom prst="mo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oon 9"/>
          <p:cNvSpPr/>
          <p:nvPr/>
        </p:nvSpPr>
        <p:spPr>
          <a:xfrm rot="10800000">
            <a:off x="5314013" y="2148976"/>
            <a:ext cx="765223" cy="3614186"/>
          </a:xfrm>
          <a:prstGeom prst="mo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07623" y="4946873"/>
            <a:ext cx="2651317" cy="1169551"/>
          </a:xfrm>
          <a:prstGeom prst="rect">
            <a:avLst/>
          </a:prstGeom>
          <a:noFill/>
        </p:spPr>
        <p:txBody>
          <a:bodyPr wrap="square" rtlCol="0">
            <a:spAutoFit/>
          </a:bodyPr>
          <a:lstStyle/>
          <a:p>
            <a:r>
              <a:rPr lang="en-US" sz="3500" dirty="0">
                <a:solidFill>
                  <a:srgbClr val="FFFF00"/>
                </a:solidFill>
              </a:rPr>
              <a:t>SULCAL EFFACEMENT</a:t>
            </a:r>
          </a:p>
        </p:txBody>
      </p:sp>
    </p:spTree>
    <p:extLst>
      <p:ext uri="{BB962C8B-B14F-4D97-AF65-F5344CB8AC3E}">
        <p14:creationId xmlns:p14="http://schemas.microsoft.com/office/powerpoint/2010/main" val="167778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9" presetClass="exit" presetSubtype="0" fill="hold" grpId="1" nodeType="withEffect">
                                  <p:stCondLst>
                                    <p:cond delay="0"/>
                                  </p:stCondLst>
                                  <p:childTnLst>
                                    <p:animEffect transition="out" filter="dissolv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animBg="1"/>
      <p:bldP spid="9" grpId="1" animBg="1"/>
      <p:bldP spid="10" grpId="0" animBg="1"/>
      <p:bldP spid="10" grpId="1" animBg="1"/>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noAutofit/>
          </a:bodyPr>
          <a:lstStyle/>
          <a:p>
            <a:pPr marL="0" indent="0">
              <a:buNone/>
            </a:pPr>
            <a:r>
              <a:rPr lang="en-US" sz="3400" dirty="0" err="1"/>
              <a:t>Intracerebral</a:t>
            </a:r>
            <a:r>
              <a:rPr lang="en-US" sz="3400" dirty="0"/>
              <a:t> hemorrhage (ICH): </a:t>
            </a:r>
          </a:p>
          <a:p>
            <a:pPr>
              <a:buFont typeface="Arial"/>
              <a:buChar char="•"/>
            </a:pPr>
            <a:r>
              <a:rPr lang="en-US" sz="3400" dirty="0"/>
              <a:t>SBP &lt; 130-150</a:t>
            </a:r>
          </a:p>
          <a:p>
            <a:pPr>
              <a:buFont typeface="Arial"/>
              <a:buChar char="•"/>
            </a:pPr>
            <a:r>
              <a:rPr lang="en-US" sz="3400" dirty="0"/>
              <a:t>NO Seizure Prophylaxis</a:t>
            </a:r>
          </a:p>
          <a:p>
            <a:pPr>
              <a:buFont typeface="Arial"/>
              <a:buChar char="•"/>
            </a:pPr>
            <a:r>
              <a:rPr lang="en-US" sz="3400" dirty="0"/>
              <a:t>No Platelets</a:t>
            </a:r>
          </a:p>
          <a:p>
            <a:pPr>
              <a:buFont typeface="Arial"/>
              <a:buChar char="•"/>
            </a:pPr>
            <a:r>
              <a:rPr lang="en-US" sz="3400" dirty="0"/>
              <a:t>Reverse Anticoagulation</a:t>
            </a:r>
          </a:p>
          <a:p>
            <a:pPr>
              <a:buFont typeface="Arial"/>
              <a:buChar char="•"/>
            </a:pPr>
            <a:r>
              <a:rPr lang="en-US" sz="3400" dirty="0"/>
              <a:t>Large Cerebellar ICH need immediate surgery</a:t>
            </a:r>
          </a:p>
        </p:txBody>
      </p:sp>
    </p:spTree>
    <p:extLst>
      <p:ext uri="{BB962C8B-B14F-4D97-AF65-F5344CB8AC3E}">
        <p14:creationId xmlns:p14="http://schemas.microsoft.com/office/powerpoint/2010/main" val="1065420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noAutofit/>
          </a:bodyPr>
          <a:lstStyle/>
          <a:p>
            <a:pPr marL="0" indent="0">
              <a:buNone/>
            </a:pPr>
            <a:r>
              <a:rPr lang="en-US" sz="3400" dirty="0"/>
              <a:t>Subarachnoid Hemorrhage (SAH): </a:t>
            </a:r>
          </a:p>
          <a:p>
            <a:pPr>
              <a:buFont typeface="Arial"/>
              <a:buChar char="•"/>
            </a:pPr>
            <a:r>
              <a:rPr lang="en-US" sz="3400" dirty="0"/>
              <a:t>SBP &lt; 140-160 until secured</a:t>
            </a:r>
          </a:p>
          <a:p>
            <a:pPr>
              <a:buFont typeface="Arial"/>
              <a:buChar char="•"/>
            </a:pPr>
            <a:r>
              <a:rPr lang="en-US" sz="3400" dirty="0"/>
              <a:t>NO Seizure Prophylaxis</a:t>
            </a:r>
          </a:p>
          <a:p>
            <a:pPr>
              <a:buFont typeface="Arial"/>
              <a:buChar char="•"/>
            </a:pPr>
            <a:r>
              <a:rPr lang="en-US" sz="3400" dirty="0"/>
              <a:t>Reverse Anticoagulation</a:t>
            </a:r>
          </a:p>
        </p:txBody>
      </p:sp>
    </p:spTree>
    <p:extLst>
      <p:ext uri="{BB962C8B-B14F-4D97-AF65-F5344CB8AC3E}">
        <p14:creationId xmlns:p14="http://schemas.microsoft.com/office/powerpoint/2010/main" val="384693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teral ventricles norm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570" y="664470"/>
            <a:ext cx="4408742" cy="5547424"/>
          </a:xfrm>
          <a:prstGeom prst="rect">
            <a:avLst/>
          </a:prstGeom>
        </p:spPr>
      </p:pic>
      <p:sp>
        <p:nvSpPr>
          <p:cNvPr id="3" name="TextBox 2"/>
          <p:cNvSpPr txBox="1"/>
          <p:nvPr/>
        </p:nvSpPr>
        <p:spPr>
          <a:xfrm>
            <a:off x="7090517" y="2785105"/>
            <a:ext cx="1481601" cy="707886"/>
          </a:xfrm>
          <a:prstGeom prst="rect">
            <a:avLst/>
          </a:prstGeom>
          <a:noFill/>
        </p:spPr>
        <p:txBody>
          <a:bodyPr wrap="square" rtlCol="0">
            <a:spAutoFit/>
          </a:bodyPr>
          <a:lstStyle/>
          <a:p>
            <a:r>
              <a:rPr lang="en-US" sz="4000" dirty="0">
                <a:solidFill>
                  <a:srgbClr val="FFFF00"/>
                </a:solidFill>
              </a:rPr>
              <a:t>SULCI</a:t>
            </a:r>
          </a:p>
        </p:txBody>
      </p:sp>
      <p:sp>
        <p:nvSpPr>
          <p:cNvPr id="4" name="TextBox 3"/>
          <p:cNvSpPr txBox="1"/>
          <p:nvPr/>
        </p:nvSpPr>
        <p:spPr>
          <a:xfrm>
            <a:off x="6048511" y="434586"/>
            <a:ext cx="1481601" cy="707886"/>
          </a:xfrm>
          <a:prstGeom prst="rect">
            <a:avLst/>
          </a:prstGeom>
          <a:noFill/>
        </p:spPr>
        <p:txBody>
          <a:bodyPr wrap="square" rtlCol="0">
            <a:spAutoFit/>
          </a:bodyPr>
          <a:lstStyle/>
          <a:p>
            <a:r>
              <a:rPr lang="en-US" sz="4000" dirty="0">
                <a:solidFill>
                  <a:srgbClr val="00FFFF"/>
                </a:solidFill>
              </a:rPr>
              <a:t>GYRI</a:t>
            </a:r>
          </a:p>
        </p:txBody>
      </p:sp>
      <p:sp>
        <p:nvSpPr>
          <p:cNvPr id="5" name="TextBox 4"/>
          <p:cNvSpPr txBox="1"/>
          <p:nvPr/>
        </p:nvSpPr>
        <p:spPr>
          <a:xfrm>
            <a:off x="179093" y="309038"/>
            <a:ext cx="3321392" cy="707886"/>
          </a:xfrm>
          <a:prstGeom prst="rect">
            <a:avLst/>
          </a:prstGeom>
          <a:noFill/>
        </p:spPr>
        <p:txBody>
          <a:bodyPr wrap="square" rtlCol="0">
            <a:spAutoFit/>
          </a:bodyPr>
          <a:lstStyle/>
          <a:p>
            <a:r>
              <a:rPr lang="en-US" sz="4000" dirty="0">
                <a:solidFill>
                  <a:srgbClr val="FF00FF"/>
                </a:solidFill>
              </a:rPr>
              <a:t>FALX CEREBRI</a:t>
            </a:r>
          </a:p>
        </p:txBody>
      </p:sp>
      <p:sp>
        <p:nvSpPr>
          <p:cNvPr id="12" name="Rectangle 11"/>
          <p:cNvSpPr/>
          <p:nvPr/>
        </p:nvSpPr>
        <p:spPr>
          <a:xfrm>
            <a:off x="4466952" y="1074488"/>
            <a:ext cx="156945" cy="1286129"/>
          </a:xfrm>
          <a:prstGeom prst="rect">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17120" y="4737515"/>
            <a:ext cx="139339" cy="1031526"/>
          </a:xfrm>
          <a:prstGeom prst="rect">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193743" y="1324701"/>
            <a:ext cx="211657" cy="221910"/>
          </a:xfrm>
          <a:prstGeom prst="ellipse">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674038" y="1879476"/>
            <a:ext cx="211657" cy="221910"/>
          </a:xfrm>
          <a:prstGeom prst="ellipse">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405400" y="1435656"/>
            <a:ext cx="211657" cy="221910"/>
          </a:xfrm>
          <a:prstGeom prst="ellipse">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568210" y="1657566"/>
            <a:ext cx="211657" cy="221910"/>
          </a:xfrm>
          <a:prstGeom prst="ellipse">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rot="9302165">
            <a:off x="5888851" y="2315639"/>
            <a:ext cx="1303600" cy="14920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rot="2494582">
            <a:off x="1728769" y="3310388"/>
            <a:ext cx="1303600" cy="14920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rot="9302165">
            <a:off x="6041251" y="2468039"/>
            <a:ext cx="1303600" cy="14920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3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animBg="1"/>
      <p:bldP spid="13" grpId="0" animBg="1"/>
      <p:bldP spid="15" grpId="0" animBg="1"/>
      <p:bldP spid="16" grpId="0" animBg="1"/>
      <p:bldP spid="17" grpId="0" animBg="1"/>
      <p:bldP spid="18" grpId="0" animBg="1"/>
      <p:bldP spid="20"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noAutofit/>
          </a:bodyPr>
          <a:lstStyle/>
          <a:p>
            <a:pPr marL="0" lvl="0" indent="0">
              <a:buNone/>
            </a:pPr>
            <a:r>
              <a:rPr lang="en-US" sz="3400" dirty="0"/>
              <a:t>Traumatic Brain Injury (TBI): </a:t>
            </a:r>
          </a:p>
          <a:p>
            <a:pPr lvl="0">
              <a:buFont typeface="Arial"/>
              <a:buChar char="•"/>
            </a:pPr>
            <a:r>
              <a:rPr lang="en-US" sz="3400" dirty="0"/>
              <a:t>SBP ≥ 110</a:t>
            </a:r>
          </a:p>
          <a:p>
            <a:pPr lvl="0">
              <a:buFont typeface="Arial"/>
              <a:buChar char="•"/>
            </a:pPr>
            <a:r>
              <a:rPr lang="en-US" sz="3400" dirty="0"/>
              <a:t>Seizure Prophylaxis for </a:t>
            </a:r>
          </a:p>
          <a:p>
            <a:pPr lvl="1"/>
            <a:r>
              <a:rPr lang="en-US" sz="2300" dirty="0"/>
              <a:t>Depressed skull fracture</a:t>
            </a:r>
          </a:p>
          <a:p>
            <a:pPr lvl="1"/>
            <a:r>
              <a:rPr lang="en-US" sz="2300" dirty="0"/>
              <a:t>Acute SDH or EDH</a:t>
            </a:r>
          </a:p>
          <a:p>
            <a:pPr lvl="1"/>
            <a:r>
              <a:rPr lang="en-US" sz="2300" dirty="0"/>
              <a:t>Hemorrhagic contusion</a:t>
            </a:r>
          </a:p>
          <a:p>
            <a:pPr lvl="1"/>
            <a:r>
              <a:rPr lang="en-US" sz="2300" dirty="0"/>
              <a:t>Penetrating head trauma</a:t>
            </a:r>
          </a:p>
          <a:p>
            <a:pPr lvl="1"/>
            <a:r>
              <a:rPr lang="en-US" sz="2300" dirty="0"/>
              <a:t>Seizure within first 24 hours</a:t>
            </a:r>
          </a:p>
          <a:p>
            <a:pPr lvl="1"/>
            <a:r>
              <a:rPr lang="en-US" sz="2300" dirty="0"/>
              <a:t>GCS ≤ 10 (use phenytoin)</a:t>
            </a:r>
          </a:p>
          <a:p>
            <a:pPr lvl="0">
              <a:buFont typeface="Arial"/>
              <a:buChar char="•"/>
            </a:pPr>
            <a:r>
              <a:rPr lang="en-US" sz="3400" dirty="0"/>
              <a:t>Reverse Anticoagulation</a:t>
            </a:r>
          </a:p>
        </p:txBody>
      </p:sp>
    </p:spTree>
    <p:extLst>
      <p:ext uri="{BB962C8B-B14F-4D97-AF65-F5344CB8AC3E}">
        <p14:creationId xmlns:p14="http://schemas.microsoft.com/office/powerpoint/2010/main" val="3846932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173" y="816391"/>
            <a:ext cx="8743267" cy="4647426"/>
          </a:xfrm>
          <a:prstGeom prst="rect">
            <a:avLst/>
          </a:prstGeom>
          <a:noFill/>
        </p:spPr>
        <p:txBody>
          <a:bodyPr wrap="square" rtlCol="0">
            <a:spAutoFit/>
          </a:bodyPr>
          <a:lstStyle/>
          <a:p>
            <a:pPr algn="ctr"/>
            <a:r>
              <a:rPr lang="en-US" sz="5000" dirty="0"/>
              <a:t>Thank you!</a:t>
            </a:r>
          </a:p>
          <a:p>
            <a:pPr algn="ctr"/>
            <a:endParaRPr lang="en-US" sz="3000" dirty="0"/>
          </a:p>
          <a:p>
            <a:pPr algn="ctr"/>
            <a:r>
              <a:rPr lang="en-US" sz="5000" dirty="0"/>
              <a:t>Questions?</a:t>
            </a:r>
          </a:p>
          <a:p>
            <a:pPr algn="ctr"/>
            <a:endParaRPr lang="en-US" sz="4500" dirty="0"/>
          </a:p>
          <a:p>
            <a:pPr algn="ctr"/>
            <a:endParaRPr lang="en-US" sz="4000" dirty="0"/>
          </a:p>
          <a:p>
            <a:pPr algn="ctr"/>
            <a:r>
              <a:rPr lang="en-US" sz="4000" dirty="0" err="1"/>
              <a:t>Debbie.Madhok@ucsf.edu</a:t>
            </a:r>
            <a:endParaRPr lang="en-US" sz="4000" dirty="0"/>
          </a:p>
          <a:p>
            <a:endParaRPr lang="en-US" dirty="0"/>
          </a:p>
          <a:p>
            <a:endParaRPr lang="en-US" dirty="0"/>
          </a:p>
        </p:txBody>
      </p:sp>
      <p:pic>
        <p:nvPicPr>
          <p:cNvPr id="3" name="Picture 2" descr="brain emoj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159" y="5121400"/>
            <a:ext cx="1566854" cy="1566854"/>
          </a:xfrm>
          <a:prstGeom prst="rect">
            <a:avLst/>
          </a:prstGeom>
        </p:spPr>
      </p:pic>
      <p:pic>
        <p:nvPicPr>
          <p:cNvPr id="4" name="Picture 3" descr="Nerd_with_Glasses_Emoji_2a8485bc-f136-4156-9af6-297d8522d8d1_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5" y="5174125"/>
            <a:ext cx="1455350" cy="1455350"/>
          </a:xfrm>
          <a:prstGeom prst="rect">
            <a:avLst/>
          </a:prstGeom>
        </p:spPr>
      </p:pic>
    </p:spTree>
    <p:extLst>
      <p:ext uri="{BB962C8B-B14F-4D97-AF65-F5344CB8AC3E}">
        <p14:creationId xmlns:p14="http://schemas.microsoft.com/office/powerpoint/2010/main" val="157979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rd ventricle norm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676" y="727159"/>
            <a:ext cx="4105824" cy="5413874"/>
          </a:xfrm>
          <a:prstGeom prst="rect">
            <a:avLst/>
          </a:prstGeom>
        </p:spPr>
      </p:pic>
      <p:sp>
        <p:nvSpPr>
          <p:cNvPr id="3" name="Cloud 2"/>
          <p:cNvSpPr/>
          <p:nvPr/>
        </p:nvSpPr>
        <p:spPr>
          <a:xfrm rot="764508">
            <a:off x="4067894" y="2772479"/>
            <a:ext cx="359385" cy="1675408"/>
          </a:xfrm>
          <a:prstGeom prst="cloud">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loud 3"/>
          <p:cNvSpPr/>
          <p:nvPr/>
        </p:nvSpPr>
        <p:spPr>
          <a:xfrm rot="20442273">
            <a:off x="4679084" y="2800724"/>
            <a:ext cx="362443" cy="1591215"/>
          </a:xfrm>
          <a:prstGeom prst="cloud">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48511" y="434586"/>
            <a:ext cx="2971344" cy="1323439"/>
          </a:xfrm>
          <a:prstGeom prst="rect">
            <a:avLst/>
          </a:prstGeom>
          <a:noFill/>
        </p:spPr>
        <p:txBody>
          <a:bodyPr wrap="square" rtlCol="0">
            <a:spAutoFit/>
          </a:bodyPr>
          <a:lstStyle/>
          <a:p>
            <a:r>
              <a:rPr lang="en-US" sz="4000" dirty="0">
                <a:solidFill>
                  <a:srgbClr val="00FF00"/>
                </a:solidFill>
              </a:rPr>
              <a:t>LATERAL VENTRICLES</a:t>
            </a:r>
          </a:p>
        </p:txBody>
      </p:sp>
    </p:spTree>
    <p:extLst>
      <p:ext uri="{BB962C8B-B14F-4D97-AF65-F5344CB8AC3E}">
        <p14:creationId xmlns:p14="http://schemas.microsoft.com/office/powerpoint/2010/main" val="16256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9" presetClass="exit" presetSubtype="0" fill="hold" grpId="1" nodeType="withEffect">
                                  <p:stCondLst>
                                    <p:cond delay="0"/>
                                  </p:stCondLst>
                                  <p:childTnLst>
                                    <p:animEffect transition="out" filter="dissolv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th ventricle norm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043" y="553524"/>
            <a:ext cx="4175850" cy="5616641"/>
          </a:xfrm>
          <a:prstGeom prst="rect">
            <a:avLst/>
          </a:prstGeom>
        </p:spPr>
      </p:pic>
      <p:pic>
        <p:nvPicPr>
          <p:cNvPr id="3" name="Picture 2" descr="darth vader helm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4" y="4913454"/>
            <a:ext cx="1025723" cy="1275775"/>
          </a:xfrm>
          <a:prstGeom prst="rect">
            <a:avLst/>
          </a:prstGeom>
        </p:spPr>
      </p:pic>
      <p:sp>
        <p:nvSpPr>
          <p:cNvPr id="4" name="Block Arc 3"/>
          <p:cNvSpPr/>
          <p:nvPr/>
        </p:nvSpPr>
        <p:spPr>
          <a:xfrm>
            <a:off x="4395960" y="4363072"/>
            <a:ext cx="488440" cy="824181"/>
          </a:xfrm>
          <a:prstGeom prst="blockArc">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357856" y="5187253"/>
            <a:ext cx="2596874" cy="1323439"/>
          </a:xfrm>
          <a:prstGeom prst="rect">
            <a:avLst/>
          </a:prstGeom>
          <a:noFill/>
        </p:spPr>
        <p:txBody>
          <a:bodyPr wrap="square" rtlCol="0">
            <a:spAutoFit/>
          </a:bodyPr>
          <a:lstStyle/>
          <a:p>
            <a:r>
              <a:rPr lang="en-US" sz="4000" dirty="0">
                <a:solidFill>
                  <a:srgbClr val="FF8000"/>
                </a:solidFill>
              </a:rPr>
              <a:t>FOURTH VENTRICLE</a:t>
            </a:r>
          </a:p>
        </p:txBody>
      </p:sp>
    </p:spTree>
    <p:extLst>
      <p:ext uri="{BB962C8B-B14F-4D97-AF65-F5344CB8AC3E}">
        <p14:creationId xmlns:p14="http://schemas.microsoft.com/office/powerpoint/2010/main" val="16256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ilar cistern norm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892" y="443467"/>
            <a:ext cx="4564545" cy="6088931"/>
          </a:xfrm>
          <a:prstGeom prst="rect">
            <a:avLst/>
          </a:prstGeom>
        </p:spPr>
      </p:pic>
      <p:sp>
        <p:nvSpPr>
          <p:cNvPr id="3" name="Block Arc 2"/>
          <p:cNvSpPr/>
          <p:nvPr/>
        </p:nvSpPr>
        <p:spPr>
          <a:xfrm>
            <a:off x="4119173" y="3435106"/>
            <a:ext cx="960599" cy="586084"/>
          </a:xfrm>
          <a:prstGeom prst="blockArc">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903280" y="3135958"/>
            <a:ext cx="1994464" cy="707886"/>
          </a:xfrm>
          <a:prstGeom prst="rect">
            <a:avLst/>
          </a:prstGeom>
          <a:noFill/>
        </p:spPr>
        <p:txBody>
          <a:bodyPr wrap="square" rtlCol="0">
            <a:spAutoFit/>
          </a:bodyPr>
          <a:lstStyle/>
          <a:p>
            <a:r>
              <a:rPr lang="en-US" sz="4000" dirty="0">
                <a:solidFill>
                  <a:srgbClr val="FF0000"/>
                </a:solidFill>
              </a:rPr>
              <a:t>CISTERN</a:t>
            </a:r>
          </a:p>
        </p:txBody>
      </p:sp>
      <p:sp>
        <p:nvSpPr>
          <p:cNvPr id="5" name="TextBox 4"/>
          <p:cNvSpPr txBox="1"/>
          <p:nvPr/>
        </p:nvSpPr>
        <p:spPr>
          <a:xfrm>
            <a:off x="4184297" y="3698024"/>
            <a:ext cx="805929" cy="646331"/>
          </a:xfrm>
          <a:prstGeom prst="rect">
            <a:avLst/>
          </a:prstGeom>
          <a:noFill/>
        </p:spPr>
        <p:txBody>
          <a:bodyPr wrap="square" rtlCol="0">
            <a:spAutoFit/>
          </a:bodyPr>
          <a:lstStyle/>
          <a:p>
            <a:pPr algn="ctr"/>
            <a:r>
              <a:rPr lang="en-US" dirty="0">
                <a:solidFill>
                  <a:srgbClr val="FF0000"/>
                </a:solidFill>
              </a:rPr>
              <a:t>BRAIN </a:t>
            </a:r>
          </a:p>
          <a:p>
            <a:pPr algn="ctr"/>
            <a:r>
              <a:rPr lang="en-US" dirty="0">
                <a:solidFill>
                  <a:srgbClr val="FF0000"/>
                </a:solidFill>
              </a:rPr>
              <a:t>STEM</a:t>
            </a:r>
          </a:p>
        </p:txBody>
      </p:sp>
    </p:spTree>
    <p:extLst>
      <p:ext uri="{BB962C8B-B14F-4D97-AF65-F5344CB8AC3E}">
        <p14:creationId xmlns:p14="http://schemas.microsoft.com/office/powerpoint/2010/main" val="16256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35195</TotalTime>
  <Words>3309</Words>
  <Application>Microsoft Macintosh PowerPoint</Application>
  <PresentationFormat>On-screen Show (4:3)</PresentationFormat>
  <Paragraphs>299</Paragraphs>
  <Slides>61</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Helvetica</vt:lpstr>
      <vt:lpstr>Helvetica Neue</vt:lpstr>
      <vt:lpstr>HelveticaNeueBoldCondensed</vt:lpstr>
      <vt:lpstr>Lucida Sans</vt:lpstr>
      <vt:lpstr>Monotype Sorts</vt:lpstr>
      <vt:lpstr>Black</vt:lpstr>
      <vt:lpstr>PowerPoint Presentation</vt:lpstr>
      <vt:lpstr>Disclosures</vt:lpstr>
      <vt:lpstr>Agenda</vt:lpstr>
      <vt:lpstr>PowerPoint Presentation</vt:lpstr>
      <vt:lpstr>PowerPoint Presentation</vt:lpstr>
      <vt:lpstr>PowerPoint Presentation</vt:lpstr>
      <vt:lpstr>PowerPoint Presentation</vt:lpstr>
      <vt:lpstr>PowerPoint Presentation</vt:lpstr>
      <vt:lpstr>PowerPoint Presentation</vt:lpstr>
      <vt:lpstr>Neurocritical Care in a Nutshell</vt:lpstr>
      <vt:lpstr>Neurocritical Care in a Nutshell</vt:lpstr>
      <vt:lpstr>Neurocritical Care in a Nutshell</vt:lpstr>
      <vt:lpstr>Neurocritical Care in a Nutshell</vt:lpstr>
      <vt:lpstr>Neurocritical Care in a Nutshell</vt:lpstr>
      <vt:lpstr>How Bad Things Happen</vt:lpstr>
      <vt:lpstr>Case 1</vt:lpstr>
      <vt:lpstr>PowerPoint Presentation</vt:lpstr>
      <vt:lpstr>PowerPoint Presentation</vt:lpstr>
      <vt:lpstr>Primary Intracerebral Hemorrhage</vt:lpstr>
      <vt:lpstr>PowerPoint Presentation</vt:lpstr>
      <vt:lpstr>Blood Pressure Goals</vt:lpstr>
      <vt:lpstr>PowerPoint Presentation</vt:lpstr>
      <vt:lpstr>PowerPoint Presentation</vt:lpstr>
      <vt:lpstr>PowerPoint Presentation</vt:lpstr>
      <vt:lpstr>Anticoagulant Reversal</vt:lpstr>
      <vt:lpstr>PowerPoint Presentation</vt:lpstr>
      <vt:lpstr>Surgery</vt:lpstr>
      <vt:lpstr>PowerPoint Presentation</vt:lpstr>
      <vt:lpstr>What’s Here Now</vt:lpstr>
      <vt:lpstr>What’s Here Now</vt:lpstr>
      <vt:lpstr>Case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3</vt:lpstr>
      <vt:lpstr>Traumatic Brain Injury</vt:lpstr>
      <vt:lpstr>PowerPoint Presentation</vt:lpstr>
      <vt:lpstr>PowerPoint Presentation</vt:lpstr>
      <vt:lpstr>PowerPoint Presentation</vt:lpstr>
      <vt:lpstr>PowerPoint Presentation</vt:lpstr>
      <vt:lpstr>PowerPoint Presentation</vt:lpstr>
      <vt:lpstr>Seizure Prophylaxis</vt:lpstr>
      <vt:lpstr>Traumatic Brain Injury</vt:lpstr>
      <vt:lpstr>Acute Epidural Hematoma</vt:lpstr>
      <vt:lpstr>Acute Epidural Hematoma</vt:lpstr>
      <vt:lpstr>Traumatic Brain Injury</vt:lpstr>
      <vt:lpstr>Acute Subdural Hematoma</vt:lpstr>
      <vt:lpstr>Acute Subdural Hematoma</vt:lpstr>
      <vt:lpstr>Traumatic Brain Injury</vt:lpstr>
      <vt:lpstr>Diffuse Swelling</vt:lpstr>
      <vt:lpstr>Key Points</vt:lpstr>
      <vt:lpstr>Key Points</vt:lpstr>
      <vt:lpstr>Key Points</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BLEEDS (ED Management of Intracranial Bleeding)</dc:title>
  <dc:creator>Debbie Yi Madhok</dc:creator>
  <cp:lastModifiedBy>Madhok, Debbie</cp:lastModifiedBy>
  <cp:revision>147</cp:revision>
  <dcterms:created xsi:type="dcterms:W3CDTF">2018-03-19T00:58:41Z</dcterms:created>
  <dcterms:modified xsi:type="dcterms:W3CDTF">2024-02-05T04:45:14Z</dcterms:modified>
</cp:coreProperties>
</file>