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98" r:id="rId2"/>
  </p:sldMasterIdLst>
  <p:notesMasterIdLst>
    <p:notesMasterId r:id="rId49"/>
  </p:notesMasterIdLst>
  <p:handoutMasterIdLst>
    <p:handoutMasterId r:id="rId50"/>
  </p:handoutMasterIdLst>
  <p:sldIdLst>
    <p:sldId id="2860" r:id="rId3"/>
    <p:sldId id="2861" r:id="rId4"/>
    <p:sldId id="2862" r:id="rId5"/>
    <p:sldId id="468" r:id="rId6"/>
    <p:sldId id="469" r:id="rId7"/>
    <p:sldId id="306" r:id="rId8"/>
    <p:sldId id="2863" r:id="rId9"/>
    <p:sldId id="482" r:id="rId10"/>
    <p:sldId id="506" r:id="rId11"/>
    <p:sldId id="483" r:id="rId12"/>
    <p:sldId id="484" r:id="rId13"/>
    <p:sldId id="485" r:id="rId14"/>
    <p:sldId id="486" r:id="rId15"/>
    <p:sldId id="487" r:id="rId16"/>
    <p:sldId id="488" r:id="rId17"/>
    <p:sldId id="501" r:id="rId18"/>
    <p:sldId id="502" r:id="rId19"/>
    <p:sldId id="471" r:id="rId20"/>
    <p:sldId id="473" r:id="rId21"/>
    <p:sldId id="474" r:id="rId22"/>
    <p:sldId id="475" r:id="rId23"/>
    <p:sldId id="2501" r:id="rId24"/>
    <p:sldId id="2864" r:id="rId25"/>
    <p:sldId id="495" r:id="rId26"/>
    <p:sldId id="496" r:id="rId27"/>
    <p:sldId id="497" r:id="rId28"/>
    <p:sldId id="498" r:id="rId29"/>
    <p:sldId id="499" r:id="rId30"/>
    <p:sldId id="500" r:id="rId31"/>
    <p:sldId id="508" r:id="rId32"/>
    <p:sldId id="509" r:id="rId33"/>
    <p:sldId id="504" r:id="rId34"/>
    <p:sldId id="505" r:id="rId35"/>
    <p:sldId id="595" r:id="rId36"/>
    <p:sldId id="472" r:id="rId37"/>
    <p:sldId id="476" r:id="rId38"/>
    <p:sldId id="477" r:id="rId39"/>
    <p:sldId id="478" r:id="rId40"/>
    <p:sldId id="479" r:id="rId41"/>
    <p:sldId id="480" r:id="rId42"/>
    <p:sldId id="481" r:id="rId43"/>
    <p:sldId id="503" r:id="rId44"/>
    <p:sldId id="489" r:id="rId45"/>
    <p:sldId id="490" r:id="rId46"/>
    <p:sldId id="465" r:id="rId47"/>
    <p:sldId id="46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5"/>
    <p:restoredTop sz="93219"/>
  </p:normalViewPr>
  <p:slideViewPr>
    <p:cSldViewPr>
      <p:cViewPr varScale="1">
        <p:scale>
          <a:sx n="108" d="100"/>
          <a:sy n="108" d="100"/>
        </p:scale>
        <p:origin x="20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DBCCBA-BE08-2757-7511-26D1BBF396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F24C-976A-5C79-E657-35A18525B4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D26A18E-822F-DC4A-B265-E668999255E5}" type="datetimeFigureOut">
              <a:rPr lang="en-US"/>
              <a:pPr>
                <a:defRPr/>
              </a:pPr>
              <a:t>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088E7-9583-9A86-6F27-5FCB842BC8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AE4A6-506F-DC10-A30C-5FA3F83B0F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8D9280-01AE-5C4B-967F-79EF74B4C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7740EE-061F-F373-8B9E-49E78C4E7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92DD1-12D4-3154-C10F-8A14332DA8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BFA272F-0D79-D94E-890F-D33909B44991}" type="datetimeFigureOut">
              <a:rPr lang="en-US"/>
              <a:pPr>
                <a:defRPr/>
              </a:pPr>
              <a:t>2/4/24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99945D-0567-7537-FEEB-E42ABC8DB5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90BE3A-22B0-8C5F-021E-3FD40035A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2A40F-4778-A2E7-00BD-A16996D272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80595-8806-BCCA-8360-A1AF2F233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C36752-EB64-494A-BBC3-B6A18FACCA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224353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571436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310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310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04917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4E148E-A0BB-528C-F1C4-427A7F8A2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AD21B6-6EB3-7BDA-F351-9DF2B1231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661296-5AEE-9966-ACC4-4A1B6BB0E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3F36B2-B16B-464C-9EC8-B7813DB8C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38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13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048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80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593850"/>
            <a:ext cx="3810000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93850"/>
            <a:ext cx="3810000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073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0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479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28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04981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955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063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380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5638" y="0"/>
            <a:ext cx="1979612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786438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394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0DC0F9-5148-BBBF-2434-CF5AA11C7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B1A422-57C0-6EB5-D83F-80D981204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6778B0-2840-2E3C-2C2C-0DDD5103B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5A74A19-4BE2-0740-8961-4B02B3486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08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3001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514600"/>
            <a:ext cx="3619500" cy="4073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514600"/>
            <a:ext cx="3619500" cy="4073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19253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79374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6791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538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82155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3882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1D3E686B-2728-B723-BACC-578D33DFB0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10627" name="Freeform 3">
              <a:extLst>
                <a:ext uri="{FF2B5EF4-FFF2-40B4-BE49-F238E27FC236}">
                  <a16:creationId xmlns:a16="http://schemas.microsoft.com/office/drawing/2014/main" id="{7EEE0DA8-A54E-2BE8-8482-196339118D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28" name="Freeform 4">
              <a:extLst>
                <a:ext uri="{FF2B5EF4-FFF2-40B4-BE49-F238E27FC236}">
                  <a16:creationId xmlns:a16="http://schemas.microsoft.com/office/drawing/2014/main" id="{0D5F8ED8-B9B7-E30D-1AE1-EFBD850613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29" name="Freeform 5">
              <a:extLst>
                <a:ext uri="{FF2B5EF4-FFF2-40B4-BE49-F238E27FC236}">
                  <a16:creationId xmlns:a16="http://schemas.microsoft.com/office/drawing/2014/main" id="{F44CA860-07F5-4317-D66D-8A99BC2C28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" name="Freeform 6">
              <a:extLst>
                <a:ext uri="{FF2B5EF4-FFF2-40B4-BE49-F238E27FC236}">
                  <a16:creationId xmlns:a16="http://schemas.microsoft.com/office/drawing/2014/main" id="{6A79DF63-17CE-2741-6294-70493005F9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1" name="Freeform 7">
              <a:extLst>
                <a:ext uri="{FF2B5EF4-FFF2-40B4-BE49-F238E27FC236}">
                  <a16:creationId xmlns:a16="http://schemas.microsoft.com/office/drawing/2014/main" id="{C27DEF3C-06D1-16D4-03FF-E5037A23CE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80E27DFE-DB27-ECEA-037D-AB424B56D7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9">
              <a:extLst>
                <a:ext uri="{FF2B5EF4-FFF2-40B4-BE49-F238E27FC236}">
                  <a16:creationId xmlns:a16="http://schemas.microsoft.com/office/drawing/2014/main" id="{8E523D14-29A6-41D9-6099-D1607AD0E5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4" name="Freeform 10">
              <a:extLst>
                <a:ext uri="{FF2B5EF4-FFF2-40B4-BE49-F238E27FC236}">
                  <a16:creationId xmlns:a16="http://schemas.microsoft.com/office/drawing/2014/main" id="{3A7C63F8-834F-CC3A-55C3-260C54EA69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7" name="Freeform 11">
              <a:extLst>
                <a:ext uri="{FF2B5EF4-FFF2-40B4-BE49-F238E27FC236}">
                  <a16:creationId xmlns:a16="http://schemas.microsoft.com/office/drawing/2014/main" id="{E7EC8A82-0A4E-A25C-E864-32A9DB41EA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6" name="Freeform 12">
              <a:extLst>
                <a:ext uri="{FF2B5EF4-FFF2-40B4-BE49-F238E27FC236}">
                  <a16:creationId xmlns:a16="http://schemas.microsoft.com/office/drawing/2014/main" id="{07072A4E-DD8E-267B-6290-2242ED7F2A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9" name="Freeform 13">
              <a:extLst>
                <a:ext uri="{FF2B5EF4-FFF2-40B4-BE49-F238E27FC236}">
                  <a16:creationId xmlns:a16="http://schemas.microsoft.com/office/drawing/2014/main" id="{82E5784A-5AFB-999F-8285-73351F344D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8" name="Freeform 14">
              <a:extLst>
                <a:ext uri="{FF2B5EF4-FFF2-40B4-BE49-F238E27FC236}">
                  <a16:creationId xmlns:a16="http://schemas.microsoft.com/office/drawing/2014/main" id="{B28478EC-10E9-FD3F-6CAA-06CC08BCB2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1" name="Freeform 15">
              <a:extLst>
                <a:ext uri="{FF2B5EF4-FFF2-40B4-BE49-F238E27FC236}">
                  <a16:creationId xmlns:a16="http://schemas.microsoft.com/office/drawing/2014/main" id="{A22C2178-6CDC-982A-F8D7-245CB72066C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40" name="Freeform 16">
              <a:extLst>
                <a:ext uri="{FF2B5EF4-FFF2-40B4-BE49-F238E27FC236}">
                  <a16:creationId xmlns:a16="http://schemas.microsoft.com/office/drawing/2014/main" id="{A75A3462-B51F-866F-54EC-773198DC72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41" name="Freeform 17">
              <a:extLst>
                <a:ext uri="{FF2B5EF4-FFF2-40B4-BE49-F238E27FC236}">
                  <a16:creationId xmlns:a16="http://schemas.microsoft.com/office/drawing/2014/main" id="{0EA7A35C-FC33-0F45-1571-6FA2600B35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42" name="Freeform 18">
              <a:extLst>
                <a:ext uri="{FF2B5EF4-FFF2-40B4-BE49-F238E27FC236}">
                  <a16:creationId xmlns:a16="http://schemas.microsoft.com/office/drawing/2014/main" id="{A57809C0-1A00-B034-662F-B6A8CE72BF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5" name="Freeform 19">
              <a:extLst>
                <a:ext uri="{FF2B5EF4-FFF2-40B4-BE49-F238E27FC236}">
                  <a16:creationId xmlns:a16="http://schemas.microsoft.com/office/drawing/2014/main" id="{EB824F9D-E9D7-B502-3AF3-BC33338CCB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44" name="Freeform 20">
              <a:extLst>
                <a:ext uri="{FF2B5EF4-FFF2-40B4-BE49-F238E27FC236}">
                  <a16:creationId xmlns:a16="http://schemas.microsoft.com/office/drawing/2014/main" id="{DC351CF2-42B9-5F69-87F1-7051F237E5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7" name="Freeform 21">
              <a:extLst>
                <a:ext uri="{FF2B5EF4-FFF2-40B4-BE49-F238E27FC236}">
                  <a16:creationId xmlns:a16="http://schemas.microsoft.com/office/drawing/2014/main" id="{A43365D5-E421-949F-B8B1-DF4DEDFC23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46" name="Freeform 22">
              <a:extLst>
                <a:ext uri="{FF2B5EF4-FFF2-40B4-BE49-F238E27FC236}">
                  <a16:creationId xmlns:a16="http://schemas.microsoft.com/office/drawing/2014/main" id="{C6489C1B-58CC-415F-F9F7-2C3748F60D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47" name="Freeform 23">
              <a:extLst>
                <a:ext uri="{FF2B5EF4-FFF2-40B4-BE49-F238E27FC236}">
                  <a16:creationId xmlns:a16="http://schemas.microsoft.com/office/drawing/2014/main" id="{03AB49BD-82D0-B908-D226-5418A1E9EB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48" name="Freeform 24">
              <a:extLst>
                <a:ext uri="{FF2B5EF4-FFF2-40B4-BE49-F238E27FC236}">
                  <a16:creationId xmlns:a16="http://schemas.microsoft.com/office/drawing/2014/main" id="{79DA0082-4331-E183-9204-E08234B2AE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1" name="Freeform 25">
              <a:extLst>
                <a:ext uri="{FF2B5EF4-FFF2-40B4-BE49-F238E27FC236}">
                  <a16:creationId xmlns:a16="http://schemas.microsoft.com/office/drawing/2014/main" id="{482DAF0A-2849-BACF-FAD8-8ECB54DAD6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50" name="Freeform 26">
              <a:extLst>
                <a:ext uri="{FF2B5EF4-FFF2-40B4-BE49-F238E27FC236}">
                  <a16:creationId xmlns:a16="http://schemas.microsoft.com/office/drawing/2014/main" id="{390F4ABF-5024-D47C-052F-CA1ED77781A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51" name="Freeform 27">
              <a:extLst>
                <a:ext uri="{FF2B5EF4-FFF2-40B4-BE49-F238E27FC236}">
                  <a16:creationId xmlns:a16="http://schemas.microsoft.com/office/drawing/2014/main" id="{F35B6327-BC61-ED73-0FA2-87063DE9D1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4" name="Freeform 28">
              <a:extLst>
                <a:ext uri="{FF2B5EF4-FFF2-40B4-BE49-F238E27FC236}">
                  <a16:creationId xmlns:a16="http://schemas.microsoft.com/office/drawing/2014/main" id="{1D2A5B7E-7B0D-262C-92AC-77CCF354DC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53" name="Freeform 29">
              <a:extLst>
                <a:ext uri="{FF2B5EF4-FFF2-40B4-BE49-F238E27FC236}">
                  <a16:creationId xmlns:a16="http://schemas.microsoft.com/office/drawing/2014/main" id="{0F21DD7C-3A15-A5B5-4B80-B4F398B01A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6" name="Freeform 30">
              <a:extLst>
                <a:ext uri="{FF2B5EF4-FFF2-40B4-BE49-F238E27FC236}">
                  <a16:creationId xmlns:a16="http://schemas.microsoft.com/office/drawing/2014/main" id="{08E3CA32-BBBD-D1B4-0226-1AE855EE57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55" name="Freeform 31">
              <a:extLst>
                <a:ext uri="{FF2B5EF4-FFF2-40B4-BE49-F238E27FC236}">
                  <a16:creationId xmlns:a16="http://schemas.microsoft.com/office/drawing/2014/main" id="{B40444DD-5AA5-D24F-C05C-0A6E44A15F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56" name="Freeform 32">
              <a:extLst>
                <a:ext uri="{FF2B5EF4-FFF2-40B4-BE49-F238E27FC236}">
                  <a16:creationId xmlns:a16="http://schemas.microsoft.com/office/drawing/2014/main" id="{29134C74-645C-D634-9D33-09C2D7F66E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57" name="Freeform 33">
              <a:extLst>
                <a:ext uri="{FF2B5EF4-FFF2-40B4-BE49-F238E27FC236}">
                  <a16:creationId xmlns:a16="http://schemas.microsoft.com/office/drawing/2014/main" id="{7FC1F32D-6BF0-3266-4C47-3F63C17C21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58" name="Freeform 34">
              <a:extLst>
                <a:ext uri="{FF2B5EF4-FFF2-40B4-BE49-F238E27FC236}">
                  <a16:creationId xmlns:a16="http://schemas.microsoft.com/office/drawing/2014/main" id="{F0B0B05F-2367-2822-B05A-9A766CF5EB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59" name="Freeform 35">
              <a:extLst>
                <a:ext uri="{FF2B5EF4-FFF2-40B4-BE49-F238E27FC236}">
                  <a16:creationId xmlns:a16="http://schemas.microsoft.com/office/drawing/2014/main" id="{EA2F4BB6-AA47-76A7-23C2-35BE88FC81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60" name="Freeform 36">
              <a:extLst>
                <a:ext uri="{FF2B5EF4-FFF2-40B4-BE49-F238E27FC236}">
                  <a16:creationId xmlns:a16="http://schemas.microsoft.com/office/drawing/2014/main" id="{34161F01-882D-8C96-BD70-19CDD303C5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61" name="Freeform 37">
              <a:extLst>
                <a:ext uri="{FF2B5EF4-FFF2-40B4-BE49-F238E27FC236}">
                  <a16:creationId xmlns:a16="http://schemas.microsoft.com/office/drawing/2014/main" id="{4C7B2803-07A9-52DE-199E-4E4402EB95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662" name="Freeform 38">
              <a:extLst>
                <a:ext uri="{FF2B5EF4-FFF2-40B4-BE49-F238E27FC236}">
                  <a16:creationId xmlns:a16="http://schemas.microsoft.com/office/drawing/2014/main" id="{28D1166B-714A-B245-B2EA-9C9342065C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65" name="Group 39">
              <a:extLst>
                <a:ext uri="{FF2B5EF4-FFF2-40B4-BE49-F238E27FC236}">
                  <a16:creationId xmlns:a16="http://schemas.microsoft.com/office/drawing/2014/main" id="{F581BC42-17C4-5B84-FC6D-3ABD322589E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0664" name="Freeform 40">
                <a:extLst>
                  <a:ext uri="{FF2B5EF4-FFF2-40B4-BE49-F238E27FC236}">
                    <a16:creationId xmlns:a16="http://schemas.microsoft.com/office/drawing/2014/main" id="{C1A94412-ED38-4DDA-40CF-B1683D95B1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0665" name="Freeform 41">
                <a:extLst>
                  <a:ext uri="{FF2B5EF4-FFF2-40B4-BE49-F238E27FC236}">
                    <a16:creationId xmlns:a16="http://schemas.microsoft.com/office/drawing/2014/main" id="{18183B45-2874-328D-752F-4AD5958F29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10666" name="Rectangle 42">
            <a:extLst>
              <a:ext uri="{FF2B5EF4-FFF2-40B4-BE49-F238E27FC236}">
                <a16:creationId xmlns:a16="http://schemas.microsoft.com/office/drawing/2014/main" id="{029E6A9A-7B75-5969-BAC0-6BA83F4CE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667" name="Rectangle 43">
            <a:extLst>
              <a:ext uri="{FF2B5EF4-FFF2-40B4-BE49-F238E27FC236}">
                <a16:creationId xmlns:a16="http://schemas.microsoft.com/office/drawing/2014/main" id="{0413C7E0-FC65-6595-CFB6-29C2BA378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514600"/>
            <a:ext cx="73914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9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75000"/>
        <a:buFont typeface="Arial" panose="020B0604020202020204" pitchFamily="34" charset="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Times New Roman" panose="02020603050405020304" pitchFamily="18" charset="0"/>
        <a:buChar char="─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9000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SzPct val="9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SzPct val="9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SzPct val="9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SzPct val="9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werPlugs BGs 1 B08C">
            <a:extLst>
              <a:ext uri="{FF2B5EF4-FFF2-40B4-BE49-F238E27FC236}">
                <a16:creationId xmlns:a16="http://schemas.microsoft.com/office/drawing/2014/main" id="{D12511EE-4ED2-1C72-46FD-567919F4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1F68950E-017F-4C98-80C3-956082453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2850" y="0"/>
            <a:ext cx="777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BF57DFEF-C705-6D09-A906-56527BCF9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593850"/>
            <a:ext cx="77724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2"/>
            <a:endParaRPr lang="en-US" altLang="en-US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0F330145-1DDB-345C-0D4D-57B331A97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88" y="0"/>
            <a:ext cx="0" cy="6858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+mj-lt"/>
          <a:ea typeface="ＭＳ Ｐゴシック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  <a:ea typeface="ＭＳ Ｐゴシック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  <a:ea typeface="ＭＳ Ｐゴシック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  <a:ea typeface="ＭＳ Ｐゴシック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  <a:ea typeface="ＭＳ Ｐゴシック" panose="020B0600070205080204" pitchFamily="34" charset="-128"/>
          <a:cs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ＭＳ Ｐゴシック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  <a:ea typeface="ＭＳ Ｐゴシック" panose="020B0600070205080204" pitchFamily="34" charset="-128"/>
          <a:cs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66"/>
          </a:solidFill>
          <a:latin typeface="+mn-lt"/>
          <a:ea typeface="ＭＳ Ｐゴシック" panose="020B0600070205080204" pitchFamily="34" charset="-128"/>
          <a:cs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─"/>
        <a:defRPr sz="2800">
          <a:solidFill>
            <a:srgbClr val="FFFF66"/>
          </a:solidFill>
          <a:latin typeface="+mn-lt"/>
          <a:ea typeface="ＭＳ Ｐゴシック" panose="020B0600070205080204" pitchFamily="34" charset="-128"/>
          <a:cs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»"/>
        <a:defRPr sz="2800">
          <a:solidFill>
            <a:srgbClr val="FFFF66"/>
          </a:solidFill>
          <a:latin typeface="+mn-lt"/>
          <a:ea typeface="ＭＳ Ｐゴシック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»"/>
        <a:defRPr sz="24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»"/>
        <a:defRPr sz="24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»"/>
        <a:defRPr sz="24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»"/>
        <a:defRPr sz="2400">
          <a:solidFill>
            <a:srgbClr val="FFFF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5354E3F0-FDD9-7A8F-2A18-EBDDBD5879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19100" y="609600"/>
            <a:ext cx="8351838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6600" i="1" dirty="0">
                <a:ea typeface="ＭＳ Ｐゴシック" charset="-128"/>
              </a:rPr>
              <a:t>Peri-arrest Pearls and Pitfalls</a:t>
            </a:r>
            <a:br>
              <a:rPr lang="en-US" altLang="x-none" sz="6600" i="1" dirty="0">
                <a:ea typeface="ＭＳ Ｐゴシック" charset="-128"/>
              </a:rPr>
            </a:br>
            <a:br>
              <a:rPr lang="en-US" altLang="x-none" sz="6000" i="1" dirty="0">
                <a:ea typeface="ＭＳ Ｐゴシック" charset="-128"/>
              </a:rPr>
            </a:br>
            <a:br>
              <a:rPr lang="en-US" altLang="x-none" sz="3600" dirty="0">
                <a:ea typeface="ＭＳ Ｐゴシック" charset="-128"/>
              </a:rPr>
            </a:br>
            <a:br>
              <a:rPr lang="en-US" altLang="x-none" sz="3600" dirty="0">
                <a:ea typeface="ＭＳ Ｐゴシック" charset="-128"/>
              </a:rPr>
            </a:br>
            <a:r>
              <a:rPr lang="en-US" altLang="x-none" sz="2400" b="0" dirty="0">
                <a:solidFill>
                  <a:schemeClr val="tx1"/>
                </a:solidFill>
                <a:ea typeface="ＭＳ Ｐゴシック" charset="-128"/>
              </a:rPr>
              <a:t>Amal Mattu, MD, FAAEM, FACEP</a:t>
            </a:r>
            <a:b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  <a:t>Professor and Vice Chair of Academic Affairs</a:t>
            </a:r>
            <a:b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  <a:t>Department of Emergency Medicine</a:t>
            </a:r>
            <a:b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  <a:t>University of Maryland School of Medicine</a:t>
            </a:r>
            <a:b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altLang="x-none" sz="2000" b="0" dirty="0">
                <a:solidFill>
                  <a:schemeClr val="tx1"/>
                </a:solidFill>
                <a:ea typeface="ＭＳ Ｐゴシック" charset="-128"/>
              </a:rPr>
              <a:t>Baltimore, Maryland</a:t>
            </a:r>
            <a:endParaRPr lang="en-US" altLang="x-none" sz="32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5122" name="Picture 4" descr="Creat0004">
            <a:extLst>
              <a:ext uri="{FF2B5EF4-FFF2-40B4-BE49-F238E27FC236}">
                <a16:creationId xmlns:a16="http://schemas.microsoft.com/office/drawing/2014/main" id="{6DDA209B-754F-F153-1F02-99644E79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77853" r="30165" b="8127"/>
          <a:stretch>
            <a:fillRect/>
          </a:stretch>
        </p:blipFill>
        <p:spPr bwMode="auto">
          <a:xfrm>
            <a:off x="152400" y="2773362"/>
            <a:ext cx="8839200" cy="1570038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73015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23DA648A-A16C-0607-24EB-74CDAB375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4D1ABA4D-2E35-ACFE-5F69-027C4F72C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S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77EED8A5-2D25-88D7-EBD3-2B901F907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9ED7091-6A88-92F9-93A5-F18B03411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H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O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>
                <a:ea typeface="ＭＳ Ｐゴシック" charset="-128"/>
              </a:rPr>
              <a:t>K</a:t>
            </a: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E07F747A-B232-BD77-8B60-653CEA3E3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C5D50BFC-B286-1902-FE76-C058D1E7D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</a:t>
            </a: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C858A810-CC33-CC07-80A7-7D4EE9B80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8167774F-CFF0-77F5-9BB2-5CD59EB6A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Obstructive (tamponade, massive PE)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</a:t>
            </a: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A930E692-CFCA-E592-F17E-DA8D291A6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4CB582D7-EF96-9ABF-A2D3-1444189CA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Obstructive (tamponade, massive PE)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Cardiogenic, compartment synd. (</a:t>
            </a:r>
            <a:r>
              <a:rPr lang="en-US" altLang="x-none" dirty="0" err="1">
                <a:ea typeface="ＭＳ Ｐゴシック" charset="-128"/>
              </a:rPr>
              <a:t>abd</a:t>
            </a:r>
            <a:r>
              <a:rPr lang="en-US" altLang="x-none" dirty="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</a:t>
            </a:r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C5CFCC11-6C10-31CB-D01A-B8EDBFC36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25AD72D-619F-CC41-F5DD-F8CAD7CB9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8486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Obstructive (tamponade, massive PE)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Cardiogenic, compartment synd. (</a:t>
            </a:r>
            <a:r>
              <a:rPr lang="en-US" altLang="x-none" dirty="0" err="1">
                <a:ea typeface="ＭＳ Ｐゴシック" charset="-128"/>
              </a:rPr>
              <a:t>abd</a:t>
            </a:r>
            <a:r>
              <a:rPr lang="en-US" altLang="x-none" dirty="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K: </a:t>
            </a:r>
            <a:r>
              <a:rPr lang="en-US" altLang="x-none" dirty="0" err="1">
                <a:ea typeface="ＭＳ Ｐゴシック" charset="-128"/>
              </a:rPr>
              <a:t>endo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rine</a:t>
            </a:r>
            <a:r>
              <a:rPr lang="en-US" altLang="x-none" dirty="0">
                <a:ea typeface="ＭＳ Ｐゴシック" charset="-128"/>
              </a:rPr>
              <a:t>, </a:t>
            </a:r>
            <a:r>
              <a:rPr lang="en-US" altLang="x-none" dirty="0" err="1">
                <a:ea typeface="ＭＳ Ｐゴシック" charset="-128"/>
              </a:rPr>
              <a:t>anaphyla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tic</a:t>
            </a: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84BCDE38-8355-929B-381D-D2B8934D2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9785F4C-43BA-B6E8-BA01-8BE2A8D5F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8486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Obstructive (tamponade, massive PE)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Cardiogenic, compartment synd. (</a:t>
            </a:r>
            <a:r>
              <a:rPr lang="en-US" altLang="x-none" dirty="0" err="1">
                <a:ea typeface="ＭＳ Ｐゴシック" charset="-128"/>
              </a:rPr>
              <a:t>abd</a:t>
            </a:r>
            <a:r>
              <a:rPr lang="en-US" altLang="x-none" dirty="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K: </a:t>
            </a:r>
            <a:r>
              <a:rPr lang="en-US" altLang="x-none" dirty="0" err="1">
                <a:ea typeface="ＭＳ Ｐゴシック" charset="-128"/>
              </a:rPr>
              <a:t>endo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rine</a:t>
            </a:r>
            <a:r>
              <a:rPr lang="en-US" altLang="x-none" dirty="0">
                <a:ea typeface="ＭＳ Ｐゴシック" charset="-128"/>
              </a:rPr>
              <a:t>, </a:t>
            </a:r>
            <a:r>
              <a:rPr lang="en-US" altLang="x-none" dirty="0" err="1">
                <a:ea typeface="ＭＳ Ｐゴシック" charset="-128"/>
              </a:rPr>
              <a:t>anaphyla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tic</a:t>
            </a: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 err="1">
                <a:ea typeface="ＭＳ Ｐゴシック" charset="-128"/>
              </a:rPr>
              <a:t>SHOCK’d</a:t>
            </a: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AF7DF9C7-2148-9DE8-5707-15AFBE2AC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ea typeface="ＭＳ Ｐゴシック" charset="-128"/>
              </a:rPr>
              <a:t>Causes of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BAB893B6-1821-E05B-14D9-6B18DC4DB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848600" cy="4073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Septic, spinal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Hypovolemic, hemorrhagic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Obstructive (tamponade, massive PE)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Cardiogenic, compartment synd. (</a:t>
            </a:r>
            <a:r>
              <a:rPr lang="en-US" altLang="x-none" dirty="0" err="1">
                <a:ea typeface="ＭＳ Ｐゴシック" charset="-128"/>
              </a:rPr>
              <a:t>abd</a:t>
            </a:r>
            <a:r>
              <a:rPr lang="en-US" altLang="x-none" dirty="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K: </a:t>
            </a:r>
            <a:r>
              <a:rPr lang="en-US" altLang="x-none" dirty="0" err="1">
                <a:ea typeface="ＭＳ Ｐゴシック" charset="-128"/>
              </a:rPr>
              <a:t>endo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rine</a:t>
            </a:r>
            <a:r>
              <a:rPr lang="en-US" altLang="x-none" dirty="0">
                <a:ea typeface="ＭＳ Ｐゴシック" charset="-128"/>
              </a:rPr>
              <a:t>, </a:t>
            </a:r>
            <a:r>
              <a:rPr lang="en-US" altLang="x-none" dirty="0" err="1">
                <a:ea typeface="ＭＳ Ｐゴシック" charset="-128"/>
              </a:rPr>
              <a:t>anaphyla</a:t>
            </a:r>
            <a:r>
              <a:rPr lang="en-US" altLang="x-none" dirty="0" err="1">
                <a:solidFill>
                  <a:srgbClr val="FFCC00"/>
                </a:solidFill>
                <a:ea typeface="ＭＳ Ｐゴシック" charset="-128"/>
              </a:rPr>
              <a:t>K</a:t>
            </a:r>
            <a:r>
              <a:rPr lang="en-US" altLang="x-none" dirty="0" err="1">
                <a:ea typeface="ＭＳ Ｐゴシック" charset="-128"/>
              </a:rPr>
              <a:t>tic</a:t>
            </a: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 err="1">
                <a:ea typeface="ＭＳ Ｐゴシック" charset="-128"/>
              </a:rPr>
              <a:t>SHOCK’d</a:t>
            </a:r>
            <a:r>
              <a:rPr lang="en-US" altLang="x-none" dirty="0">
                <a:ea typeface="ＭＳ Ｐゴシック" charset="-128"/>
              </a:rPr>
              <a:t> (d = drugs)</a:t>
            </a:r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E7863FEC-BD97-1FBA-C5FB-FF4E24BCD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8A2B05E8-EF16-2D83-F848-F25D823A4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2. Over-reliance on SBP rather than MAP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19459" name="Picture 4" descr="mage result for blood pressure">
            <a:extLst>
              <a:ext uri="{FF2B5EF4-FFF2-40B4-BE49-F238E27FC236}">
                <a16:creationId xmlns:a16="http://schemas.microsoft.com/office/drawing/2014/main" id="{027DD752-3116-5165-BD2C-04DCCC5F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87700"/>
            <a:ext cx="60960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7EA34529-6942-76C4-EC4A-2F1AB2CAE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37EF5E4-9C51-5AD9-8DBE-1D26AA33C7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2. Over-reliance on SBP rather than MAP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MAP = (SBP + DBP + DBP) / 3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9A0D4C-6F84-17A8-E377-F5816CD6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483"/>
            <a:ext cx="7467600" cy="135351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09192445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245335FF-4B4B-AC7D-B8A8-FBDDC6AE7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C1FE9718-3AD1-5F5F-44BA-119EDA5F7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2. Over-reliance on SBP rather than MAP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MAP = (SBP + DBP + DBP) / 3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sz="280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Who is </a:t>
            </a:r>
            <a:r>
              <a:rPr lang="en-US" altLang="x-none" sz="2800" dirty="0" err="1">
                <a:ea typeface="ＭＳ Ｐゴシック" charset="-128"/>
              </a:rPr>
              <a:t>perfusing</a:t>
            </a:r>
            <a:r>
              <a:rPr lang="en-US" altLang="x-none" sz="2800" dirty="0">
                <a:ea typeface="ＭＳ Ｐゴシック" charset="-128"/>
              </a:rPr>
              <a:t> better?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	Patient A: BP 110/40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	Patient B: BP 90/60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sz="2800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2E1092E4-FA56-A905-DE01-CB49101EE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85B410E-9686-F2D0-D37D-C9705019E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2. Over-reliance on SBP rather than MAP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MAP = (SBP + DBP + DBP) / 3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sz="280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Who is </a:t>
            </a:r>
            <a:r>
              <a:rPr lang="en-US" altLang="x-none" sz="2800" dirty="0" err="1">
                <a:ea typeface="ＭＳ Ｐゴシック" charset="-128"/>
              </a:rPr>
              <a:t>perfusing</a:t>
            </a:r>
            <a:r>
              <a:rPr lang="en-US" altLang="x-none" sz="2800" dirty="0">
                <a:ea typeface="ＭＳ Ｐゴシック" charset="-128"/>
              </a:rPr>
              <a:t> better?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	Patient A: BP 110/40 </a:t>
            </a:r>
            <a:r>
              <a:rPr lang="en-US" altLang="x-none" sz="2800" dirty="0">
                <a:ea typeface="ＭＳ Ｐゴシック" charset="-128"/>
                <a:sym typeface="Wingdings"/>
              </a:rPr>
              <a:t> MAP 63</a:t>
            </a:r>
            <a:endParaRPr lang="en-US" altLang="x-none" sz="280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sz="2800" dirty="0">
                <a:ea typeface="ＭＳ Ｐゴシック" charset="-128"/>
              </a:rPr>
              <a:t>	</a:t>
            </a:r>
            <a:r>
              <a:rPr lang="en-US" altLang="x-none" sz="2800" dirty="0">
                <a:solidFill>
                  <a:srgbClr val="FFCC00"/>
                </a:solidFill>
                <a:ea typeface="ＭＳ Ｐゴシック" charset="-128"/>
              </a:rPr>
              <a:t>Patient B:</a:t>
            </a:r>
            <a:r>
              <a:rPr lang="en-US" altLang="x-none" sz="2800" dirty="0">
                <a:ea typeface="ＭＳ Ｐゴシック" charset="-128"/>
              </a:rPr>
              <a:t> BP 90/60 </a:t>
            </a:r>
            <a:r>
              <a:rPr lang="en-US" altLang="x-none" sz="2800" dirty="0">
                <a:ea typeface="ＭＳ Ｐゴシック" charset="-128"/>
                <a:sym typeface="Wingdings"/>
              </a:rPr>
              <a:t> MAP 70</a:t>
            </a:r>
            <a:endParaRPr lang="en-US" altLang="x-none" sz="2800" dirty="0">
              <a:ea typeface="ＭＳ Ｐゴシック" charset="-128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sz="2800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3">
            <a:extLst>
              <a:ext uri="{FF2B5EF4-FFF2-40B4-BE49-F238E27FC236}">
                <a16:creationId xmlns:a16="http://schemas.microsoft.com/office/drawing/2014/main" id="{BFEB3F02-340E-9D53-0636-DEC1B6375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>
            <a:fillRect/>
          </a:stretch>
        </p:blipFill>
        <p:spPr bwMode="auto">
          <a:xfrm>
            <a:off x="1371600" y="0"/>
            <a:ext cx="6096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1C14-D21D-EB42-3A9F-CD010D43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C0B35-8910-20F4-299C-215498993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11271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90C5B9E8-3E43-5E62-2B13-5E2DFB48A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C0AF4F9-356C-AA15-F77A-EE3642F32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</a:p>
        </p:txBody>
      </p:sp>
      <p:pic>
        <p:nvPicPr>
          <p:cNvPr id="23555" name="Picture 2" descr="mage result for doctor relaxing">
            <a:extLst>
              <a:ext uri="{FF2B5EF4-FFF2-40B4-BE49-F238E27FC236}">
                <a16:creationId xmlns:a16="http://schemas.microsoft.com/office/drawing/2014/main" id="{6A275D9B-C51C-D1BC-49E8-69DAFC19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51054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A37C5C7E-6F7B-DB21-A170-8D5536628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14A5C51-2183-89E1-6C6F-3C35D4C5C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7724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Current guidelines recommend 30 cc/kg IVF bolus (unless there’s a good reason not to)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The longer a patient maintains MAP </a:t>
            </a:r>
            <a:r>
              <a:rPr lang="en-US" altLang="x-none" sz="2800" u="sng" dirty="0">
                <a:ea typeface="ＭＳ Ｐゴシック" charset="-128"/>
              </a:rPr>
              <a:t>&lt;</a:t>
            </a:r>
            <a:r>
              <a:rPr lang="en-US" altLang="x-none" sz="2800" dirty="0">
                <a:ea typeface="ＭＳ Ｐゴシック" charset="-128"/>
              </a:rPr>
              <a:t> 60, the higher the M &amp;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Hypotension duration increases the risk of cardiac, cerebral, mesenteric, and renal injury</a:t>
            </a:r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6D9249E9-9AF7-A8BE-3893-63175983C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80DB9A9-8503-0F08-B4F5-CCA768B2D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when should you start </a:t>
            </a:r>
            <a:r>
              <a:rPr lang="en-US" altLang="x-none" dirty="0" err="1">
                <a:ea typeface="ＭＳ Ｐゴシック" charset="-128"/>
                <a:sym typeface="Wingdings"/>
              </a:rPr>
              <a:t>pressors</a:t>
            </a:r>
            <a:r>
              <a:rPr lang="en-US" altLang="x-none" dirty="0">
                <a:ea typeface="ＭＳ Ｐゴシック" charset="-128"/>
                <a:sym typeface="Wingdings"/>
              </a:rPr>
              <a:t>?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25603" name="Picture 2" descr="mage result for norepinephrine">
            <a:extLst>
              <a:ext uri="{FF2B5EF4-FFF2-40B4-BE49-F238E27FC236}">
                <a16:creationId xmlns:a16="http://schemas.microsoft.com/office/drawing/2014/main" id="{7DAE1016-C9EF-FE92-37D7-AF0324EB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2762" r="28070" b="3671"/>
          <a:stretch>
            <a:fillRect/>
          </a:stretch>
        </p:blipFill>
        <p:spPr bwMode="auto">
          <a:xfrm>
            <a:off x="3429000" y="3581400"/>
            <a:ext cx="1981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B6D718E7-487E-5EB3-0486-178D00EA0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4C88CAD-51A3-304B-BF48-BAEAE6A7D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when should you start </a:t>
            </a:r>
            <a:r>
              <a:rPr lang="en-US" altLang="x-none" dirty="0" err="1">
                <a:ea typeface="ＭＳ Ｐゴシック" charset="-128"/>
                <a:sym typeface="Wingdings"/>
              </a:rPr>
              <a:t>pressors</a:t>
            </a:r>
            <a:r>
              <a:rPr lang="en-US" altLang="x-none" dirty="0">
                <a:ea typeface="ＭＳ Ｐゴシック" charset="-128"/>
                <a:sym typeface="Wingdings"/>
              </a:rPr>
              <a:t>?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Bai, et al. </a:t>
            </a:r>
            <a:r>
              <a:rPr lang="en-US" altLang="x-none" sz="2800" dirty="0" err="1">
                <a:ea typeface="ＭＳ Ｐゴシック" charset="-128"/>
              </a:rPr>
              <a:t>Crit</a:t>
            </a:r>
            <a:r>
              <a:rPr lang="en-US" altLang="x-none" sz="2800" dirty="0">
                <a:ea typeface="ＭＳ Ｐゴシック" charset="-128"/>
              </a:rPr>
              <a:t> Care 2014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</a:rPr>
              <a:t>For every hour of delay in initiating vasopressors in the first 6 </a:t>
            </a:r>
            <a:r>
              <a:rPr lang="en-US" altLang="x-none" dirty="0" err="1">
                <a:ea typeface="ＭＳ Ｐゴシック" charset="-128"/>
              </a:rPr>
              <a:t>hrs</a:t>
            </a:r>
            <a:r>
              <a:rPr lang="en-US" altLang="x-none" dirty="0">
                <a:ea typeface="ＭＳ Ｐゴシック" charset="-128"/>
              </a:rPr>
              <a:t> of septic shock, the mortality increased 5.3%</a:t>
            </a:r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A6A1A308-6A18-743E-05A6-10421AD41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BBDF238-A068-B204-7D36-DFBA28610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when should you start </a:t>
            </a:r>
            <a:r>
              <a:rPr lang="en-US" altLang="x-none" dirty="0" err="1">
                <a:ea typeface="ＭＳ Ｐゴシック" charset="-128"/>
                <a:sym typeface="Wingdings"/>
              </a:rPr>
              <a:t>pressors</a:t>
            </a:r>
            <a:r>
              <a:rPr lang="en-US" altLang="x-none" dirty="0">
                <a:ea typeface="ＭＳ Ｐゴシック" charset="-128"/>
                <a:sym typeface="Wingdings"/>
              </a:rPr>
              <a:t>?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Bai, et al. </a:t>
            </a:r>
            <a:r>
              <a:rPr lang="en-US" altLang="x-none" sz="2800" dirty="0" err="1">
                <a:ea typeface="ＭＳ Ｐゴシック" charset="-128"/>
              </a:rPr>
              <a:t>Crit</a:t>
            </a:r>
            <a:r>
              <a:rPr lang="en-US" altLang="x-none" sz="2800" dirty="0">
                <a:ea typeface="ＭＳ Ｐゴシック" charset="-128"/>
              </a:rPr>
              <a:t> Care 2014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</a:rPr>
              <a:t>When NE started within 2 hours of dx of septic shock </a:t>
            </a:r>
            <a:r>
              <a:rPr lang="en-US" altLang="x-none" dirty="0">
                <a:ea typeface="ＭＳ Ｐゴシック" charset="-128"/>
                <a:sym typeface="Wingdings"/>
              </a:rPr>
              <a:t> improved lactate clearance, resolution of hypotension, shorter duration of need for </a:t>
            </a:r>
            <a:r>
              <a:rPr lang="en-US" altLang="x-none" dirty="0" err="1">
                <a:ea typeface="ＭＳ Ｐゴシック" charset="-128"/>
                <a:sym typeface="Wingdings"/>
              </a:rPr>
              <a:t>pressors</a:t>
            </a: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3046E151-1894-D56B-ED9F-743DD082A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2EF5FCF-C361-8E6F-C450-CF3FE89EB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when should you start </a:t>
            </a:r>
            <a:r>
              <a:rPr lang="en-US" altLang="x-none" dirty="0" err="1">
                <a:ea typeface="ＭＳ Ｐゴシック" charset="-128"/>
                <a:sym typeface="Wingdings"/>
              </a:rPr>
              <a:t>pressors</a:t>
            </a:r>
            <a:r>
              <a:rPr lang="en-US" altLang="x-none" dirty="0">
                <a:ea typeface="ＭＳ Ｐゴシック" charset="-128"/>
                <a:sym typeface="Wingdings"/>
              </a:rPr>
              <a:t>?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Early administration of NE is associated with reduced risk of renal and pulmonary injury </a:t>
            </a: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07AE54-F2BE-AAB0-A824-26D5942BB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229598" cy="51434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A0D4C-6F84-17A8-E377-F5816CD65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483"/>
            <a:ext cx="7467600" cy="135351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69458229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3046E151-1894-D56B-ED9F-743DD082A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2EF5FCF-C361-8E6F-C450-CF3FE89EB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 pitchFamily="2" charset="2"/>
              </a:rPr>
              <a:t> transfusions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Replace blood with blood!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48130" name="Picture 2" descr="Blood donation rules changed to attract more donors with rare subgroups |  Health policy | The Guardian">
            <a:extLst>
              <a:ext uri="{FF2B5EF4-FFF2-40B4-BE49-F238E27FC236}">
                <a16:creationId xmlns:a16="http://schemas.microsoft.com/office/drawing/2014/main" id="{A0EBC1D2-4ABF-07E5-D24C-85C47F010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/>
          <a:stretch/>
        </p:blipFill>
        <p:spPr bwMode="auto">
          <a:xfrm>
            <a:off x="5943600" y="3276600"/>
            <a:ext cx="28448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2558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3046E151-1894-D56B-ED9F-743DD082A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2EF5FCF-C361-8E6F-C450-CF3FE89EB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 pitchFamily="2" charset="2"/>
              </a:rPr>
              <a:t> transfusions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Replace blood with blood!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The more rapidly you need to give a transfusion, the longer it will take the blood bank to send the blood!</a:t>
            </a:r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444643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C05AF33F-3DB4-B1DB-A3FA-3A6EA798F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DF25945-F750-95F8-841A-93AF6E960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fear of cardioversion of (unstable) </a:t>
            </a:r>
            <a:r>
              <a:rPr lang="en-US" altLang="x-none" dirty="0" err="1">
                <a:ea typeface="ＭＳ Ｐゴシック" charset="-128"/>
                <a:sym typeface="Wingdings"/>
              </a:rPr>
              <a:t>tachydysrhythmias</a:t>
            </a: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29699" name="Picture 4" descr="Creat0007">
            <a:extLst>
              <a:ext uri="{FF2B5EF4-FFF2-40B4-BE49-F238E27FC236}">
                <a16:creationId xmlns:a16="http://schemas.microsoft.com/office/drawing/2014/main" id="{4A374CCE-5B2F-29E0-6CF7-B5A0D68F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7563" b="24905"/>
          <a:stretch>
            <a:fillRect/>
          </a:stretch>
        </p:blipFill>
        <p:spPr bwMode="auto">
          <a:xfrm>
            <a:off x="1123950" y="4081463"/>
            <a:ext cx="68008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6A96148C-769C-34B6-A379-FAED7BB6B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C524194-0543-550C-9159-B51F2D0E7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962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3. Lackadaisical approach to treating shock </a:t>
            </a:r>
            <a:r>
              <a:rPr lang="en-US" altLang="x-none" dirty="0">
                <a:ea typeface="ＭＳ Ｐゴシック" charset="-128"/>
                <a:sym typeface="Wingdings"/>
              </a:rPr>
              <a:t> fear of cardioversion of (unstable) </a:t>
            </a:r>
            <a:r>
              <a:rPr lang="en-US" altLang="x-none" dirty="0" err="1">
                <a:ea typeface="ＭＳ Ｐゴシック" charset="-128"/>
                <a:sym typeface="Wingdings"/>
              </a:rPr>
              <a:t>tachydysrhythmias</a:t>
            </a: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solidFill>
                  <a:srgbClr val="FFFFFF"/>
                </a:solidFill>
                <a:ea typeface="ＭＳ Ｐゴシック" charset="-128"/>
              </a:rPr>
              <a:t>Don’t be afraid to sedate                         and shock! (but be ready                                to shock again!)</a:t>
            </a:r>
            <a:endParaRPr lang="en-US" altLang="x-none" dirty="0">
              <a:solidFill>
                <a:srgbClr val="FFFFFF"/>
              </a:solidFill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0723" name="Picture 2" descr="mage result for cardioversion">
            <a:extLst>
              <a:ext uri="{FF2B5EF4-FFF2-40B4-BE49-F238E27FC236}">
                <a16:creationId xmlns:a16="http://schemas.microsoft.com/office/drawing/2014/main" id="{AB759C79-CCAF-59CD-838A-47FD30CB5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76700"/>
            <a:ext cx="33909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itle 1">
            <a:extLst>
              <a:ext uri="{FF2B5EF4-FFF2-40B4-BE49-F238E27FC236}">
                <a16:creationId xmlns:a16="http://schemas.microsoft.com/office/drawing/2014/main" id="{A1527830-3CC1-87B3-490C-BC9B849BD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6178" name="Content Placeholder 3">
            <a:extLst>
              <a:ext uri="{FF2B5EF4-FFF2-40B4-BE49-F238E27FC236}">
                <a16:creationId xmlns:a16="http://schemas.microsoft.com/office/drawing/2014/main" id="{BE9C1DD5-44CC-1368-30D0-1262E59BF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6934200" cy="6777038"/>
          </a:xfrm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78B1C6C9-311E-B0E9-1F28-1ECD9003C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6999DA7F-365C-28D5-04EB-2F169F246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4. Overzealous fluid administration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1747" name="Picture 4" descr="mage result for huge waterfall">
            <a:extLst>
              <a:ext uri="{FF2B5EF4-FFF2-40B4-BE49-F238E27FC236}">
                <a16:creationId xmlns:a16="http://schemas.microsoft.com/office/drawing/2014/main" id="{2073D13E-7F4F-4112-0648-D94E7B88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59436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4A648E2D-BAA5-72EF-D2D1-0D992A972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265F8BA8-FD5E-E684-96FE-E5DD4CAF6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4. Overzealous fluid administration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Not everyone benefits from IVF!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ＭＳ Ｐゴシック" charset="-128"/>
              </a:rPr>
              <a:t>Patients with acute blood loss 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ＭＳ Ｐゴシック" charset="-128"/>
                <a:sym typeface="Wingdings" pitchFamily="2" charset="2"/>
              </a:rPr>
              <a:t> give blood products!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Char char="•"/>
              <a:tabLst/>
              <a:defRPr/>
            </a:pPr>
            <a:r>
              <a:rPr lang="en-US" altLang="x-none" dirty="0">
                <a:solidFill>
                  <a:srgbClr val="FFFFFF"/>
                </a:solidFill>
                <a:latin typeface="Tahoma"/>
                <a:ea typeface="ＭＳ Ｐゴシック" charset="-128"/>
                <a:sym typeface="Wingdings" pitchFamily="2" charset="2"/>
              </a:rPr>
              <a:t>Patients with right heart dysfunction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ＭＳ Ｐゴシック" charset="-128"/>
                <a:sym typeface="Wingdings" pitchFamily="2" charset="2"/>
              </a:rPr>
              <a:t>Patients that are not hypovolemic</a:t>
            </a:r>
            <a:endParaRPr kumimoji="0" lang="en-US" altLang="x-none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D70C5CC3-EC5A-39B8-CD72-5E724D3A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42900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4800" dirty="0">
                <a:latin typeface="Tahoma" charset="0"/>
                <a:ea typeface="ＭＳ Ｐゴシック" charset="-128"/>
              </a:rPr>
              <a:t>Massive Pulmonary Embolus</a:t>
            </a:r>
          </a:p>
        </p:txBody>
      </p:sp>
      <p:sp>
        <p:nvSpPr>
          <p:cNvPr id="1108995" name="Rectangle 3">
            <a:extLst>
              <a:ext uri="{FF2B5EF4-FFF2-40B4-BE49-F238E27FC236}">
                <a16:creationId xmlns:a16="http://schemas.microsoft.com/office/drawing/2014/main" id="{4AC3F69C-25ED-8D9B-036C-453114B63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1968500"/>
            <a:ext cx="737076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buClrTx/>
              <a:buSzTx/>
              <a:buFontTx/>
              <a:buChar char="–"/>
            </a:pPr>
            <a:endParaRPr lang="en-US" altLang="en-US">
              <a:solidFill>
                <a:srgbClr val="FFFF66"/>
              </a:solidFill>
            </a:endParaRP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50C6D0AF-0A0C-B110-D347-90E2D6EF0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1968500"/>
            <a:ext cx="737076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SzTx/>
              <a:buFontTx/>
              <a:buChar char="•"/>
            </a:pPr>
            <a:endParaRPr lang="en-US" altLang="en-US" u="sng">
              <a:solidFill>
                <a:srgbClr val="FFFFFF"/>
              </a:solidFill>
            </a:endParaRPr>
          </a:p>
        </p:txBody>
      </p:sp>
      <p:grpSp>
        <p:nvGrpSpPr>
          <p:cNvPr id="33796" name="Group 7">
            <a:extLst>
              <a:ext uri="{FF2B5EF4-FFF2-40B4-BE49-F238E27FC236}">
                <a16:creationId xmlns:a16="http://schemas.microsoft.com/office/drawing/2014/main" id="{95162BA1-9384-9DA6-0F62-5AF332FAE0D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14600"/>
            <a:ext cx="4419600" cy="3722688"/>
            <a:chOff x="3392" y="1903"/>
            <a:chExt cx="2266" cy="2033"/>
          </a:xfrm>
        </p:grpSpPr>
        <p:pic>
          <p:nvPicPr>
            <p:cNvPr id="33800" name="Picture 8" descr="bedside echo pulm emb 2">
              <a:extLst>
                <a:ext uri="{FF2B5EF4-FFF2-40B4-BE49-F238E27FC236}">
                  <a16:creationId xmlns:a16="http://schemas.microsoft.com/office/drawing/2014/main" id="{296AE51E-9D10-9CDB-16A6-2045ED359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 t="7628" r="4587" b="7909"/>
            <a:stretch>
              <a:fillRect/>
            </a:stretch>
          </p:blipFill>
          <p:spPr bwMode="auto">
            <a:xfrm>
              <a:off x="3392" y="1903"/>
              <a:ext cx="2266" cy="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Rectangle 9">
              <a:extLst>
                <a:ext uri="{FF2B5EF4-FFF2-40B4-BE49-F238E27FC236}">
                  <a16:creationId xmlns:a16="http://schemas.microsoft.com/office/drawing/2014/main" id="{703A6642-5D6D-672F-EE81-F9399FE6C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" y="1925"/>
              <a:ext cx="82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175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Times New Roman" panose="02020603050405020304" pitchFamily="18" charset="0"/>
                <a:buChar char="─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FFFF66"/>
                  </a:solidFill>
                </a:rPr>
                <a:t>Systole</a:t>
              </a:r>
            </a:p>
          </p:txBody>
        </p:sp>
      </p:grpSp>
      <p:grpSp>
        <p:nvGrpSpPr>
          <p:cNvPr id="33797" name="Group 10">
            <a:extLst>
              <a:ext uri="{FF2B5EF4-FFF2-40B4-BE49-F238E27FC236}">
                <a16:creationId xmlns:a16="http://schemas.microsoft.com/office/drawing/2014/main" id="{4AF0E907-11BD-D896-1ECA-F80714DBF6C0}"/>
              </a:ext>
            </a:extLst>
          </p:cNvPr>
          <p:cNvGrpSpPr>
            <a:grpSpLocks/>
          </p:cNvGrpSpPr>
          <p:nvPr/>
        </p:nvGrpSpPr>
        <p:grpSpPr bwMode="auto">
          <a:xfrm>
            <a:off x="4719638" y="2501900"/>
            <a:ext cx="4168775" cy="3735388"/>
            <a:chOff x="1029" y="1886"/>
            <a:chExt cx="2235" cy="2067"/>
          </a:xfrm>
        </p:grpSpPr>
        <p:pic>
          <p:nvPicPr>
            <p:cNvPr id="33798" name="Picture 11" descr="bedside echo pulm emb">
              <a:extLst>
                <a:ext uri="{FF2B5EF4-FFF2-40B4-BE49-F238E27FC236}">
                  <a16:creationId xmlns:a16="http://schemas.microsoft.com/office/drawing/2014/main" id="{FB5D3636-2690-BE4A-34A4-509FA95FA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2" t="7578" r="5251" b="8000"/>
            <a:stretch>
              <a:fillRect/>
            </a:stretch>
          </p:blipFill>
          <p:spPr bwMode="auto">
            <a:xfrm>
              <a:off x="1029" y="1909"/>
              <a:ext cx="2235" cy="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Text Box 12">
              <a:extLst>
                <a:ext uri="{FF2B5EF4-FFF2-40B4-BE49-F238E27FC236}">
                  <a16:creationId xmlns:a16="http://schemas.microsoft.com/office/drawing/2014/main" id="{731DF70C-2E62-88AE-6BBC-B6FFE43D5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8" y="1886"/>
              <a:ext cx="979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spcBef>
                  <a:spcPct val="20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SzPct val="175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SzPct val="90000"/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Times New Roman" panose="02020603050405020304" pitchFamily="18" charset="0"/>
                <a:buChar char="─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FFFF66"/>
                  </a:solidFill>
                </a:rPr>
                <a:t>Diastole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321EEB7A-BB06-7EDF-4CCA-7A164697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1676400"/>
            <a:ext cx="8229600" cy="2667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57E73116-5248-BD63-16C7-6B7143304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FFABB5C3-3B76-5455-465B-835890C3C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8"/>
          <a:stretch>
            <a:fillRect/>
          </a:stretch>
        </p:blipFill>
        <p:spPr bwMode="auto">
          <a:xfrm>
            <a:off x="-260350" y="1828800"/>
            <a:ext cx="101457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>
            <a:extLst>
              <a:ext uri="{FF2B5EF4-FFF2-40B4-BE49-F238E27FC236}">
                <a16:creationId xmlns:a16="http://schemas.microsoft.com/office/drawing/2014/main" id="{C879D7AF-D3BE-B1C1-BDE5-CBC39098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657600"/>
            <a:ext cx="1406525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10A13"/>
                </a:solidFill>
                <a:latin typeface="Arial" panose="020B0604020202020204" pitchFamily="34" charset="0"/>
              </a:rPr>
              <a:t>JAMA 2016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22126A6-662C-C2AF-241D-5F71C1153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14600"/>
            <a:ext cx="76200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75000"/>
              <a:buFont typeface="Arial" charset="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Times New Roman" charset="0"/>
              <a:buChar char="─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kern="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kern="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kern="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kern="0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kern="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altLang="x-none" sz="2800" dirty="0">
                <a:ea typeface="ＭＳ Ｐゴシック" charset="-128"/>
              </a:rPr>
              <a:t>Passive leg raise can be helpful to assess fluid responsiveness</a:t>
            </a:r>
          </a:p>
        </p:txBody>
      </p:sp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B050348F-D831-4CB0-3DD0-B234D36A3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CE3768E-4D2F-B259-0087-21F328FAD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5. Failure to appreciate the Shock Index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5843" name="Picture 4" descr="mage result for shock index">
            <a:extLst>
              <a:ext uri="{FF2B5EF4-FFF2-40B4-BE49-F238E27FC236}">
                <a16:creationId xmlns:a16="http://schemas.microsoft.com/office/drawing/2014/main" id="{2A3585FC-6CF4-EE7C-BAF9-758CA54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8006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>
            <a:extLst>
              <a:ext uri="{FF2B5EF4-FFF2-40B4-BE49-F238E27FC236}">
                <a16:creationId xmlns:a16="http://schemas.microsoft.com/office/drawing/2014/main" id="{9627CD9E-0A62-5302-83EB-1A2B473836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894979" name="Rectangle 3">
            <a:extLst>
              <a:ext uri="{FF2B5EF4-FFF2-40B4-BE49-F238E27FC236}">
                <a16:creationId xmlns:a16="http://schemas.microsoft.com/office/drawing/2014/main" id="{8B439C33-E679-97AD-6893-6E80F114C3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6147" name="Picture 4" descr="mistakes">
            <a:extLst>
              <a:ext uri="{FF2B5EF4-FFF2-40B4-BE49-F238E27FC236}">
                <a16:creationId xmlns:a16="http://schemas.microsoft.com/office/drawing/2014/main" id="{FB7D8D6A-E763-D8A0-8507-0404BE6A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5"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>
            <a:extLst>
              <a:ext uri="{FF2B5EF4-FFF2-40B4-BE49-F238E27FC236}">
                <a16:creationId xmlns:a16="http://schemas.microsoft.com/office/drawing/2014/main" id="{80D592E9-1FD4-0034-9505-C555E38EB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5257800"/>
            <a:ext cx="7353300" cy="1600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/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917B96C5-1E5E-7E54-6A1F-ED374E57E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70BA1A75-FC3E-4D3C-459C-55C84A0D3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5. Failure to appreciate the Shock Index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sz="2800" dirty="0">
                <a:solidFill>
                  <a:srgbClr val="FFFFFF"/>
                </a:solidFill>
                <a:ea typeface="ＭＳ Ｐゴシック" charset="-128"/>
              </a:rPr>
              <a:t>HR / SBP </a:t>
            </a:r>
            <a:r>
              <a:rPr lang="en-US" altLang="x-none" sz="2800" dirty="0">
                <a:solidFill>
                  <a:srgbClr val="FFFFFF"/>
                </a:solidFill>
                <a:ea typeface="ＭＳ Ｐゴシック" charset="-128"/>
                <a:sym typeface="Wingdings"/>
              </a:rPr>
              <a:t> normal &lt; 0.7</a:t>
            </a:r>
            <a:endParaRPr lang="en-US" altLang="x-none" sz="2800" dirty="0">
              <a:solidFill>
                <a:srgbClr val="FFFFFF"/>
              </a:solidFill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6A6EE02C-D762-8779-7BA6-5C6E332C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371600"/>
            <a:ext cx="8534400" cy="3505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0487" tIns="44450" rIns="90487" bIns="44450"/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1F8533E5-9DBF-831F-A45A-D87590844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8B3FEA26-ABF3-28C3-B72E-51F91DF29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SI &gt; 0.7 </a:t>
            </a:r>
            <a:r>
              <a:rPr lang="en-US" altLang="x-none" sz="2800" dirty="0">
                <a:ea typeface="ＭＳ Ｐゴシック" charset="-128"/>
                <a:sym typeface="Wingdings"/>
              </a:rPr>
              <a:t> </a:t>
            </a:r>
            <a:r>
              <a:rPr lang="en-US" altLang="x-none" sz="2800" dirty="0">
                <a:ea typeface="ＭＳ Ｐゴシック" charset="-128"/>
              </a:rPr>
              <a:t>as good as SIRS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SI </a:t>
            </a:r>
            <a:r>
              <a:rPr lang="en-US" altLang="x-none" sz="2800" u="sng" dirty="0">
                <a:ea typeface="ＭＳ Ｐゴシック" charset="-128"/>
              </a:rPr>
              <a:t>&gt;</a:t>
            </a:r>
            <a:r>
              <a:rPr lang="en-US" altLang="x-none" sz="2800" dirty="0">
                <a:ea typeface="ＭＳ Ｐゴシック" charset="-128"/>
              </a:rPr>
              <a:t> 1.0 </a:t>
            </a:r>
            <a:r>
              <a:rPr lang="en-US" altLang="x-none" sz="2800" dirty="0">
                <a:ea typeface="ＭＳ Ｐゴシック" charset="-128"/>
                <a:sym typeface="Wingdings"/>
              </a:rPr>
              <a:t> </a:t>
            </a:r>
            <a:r>
              <a:rPr lang="en-US" altLang="x-none" sz="2800" dirty="0">
                <a:ea typeface="ＭＳ Ｐゴシック" charset="-128"/>
              </a:rPr>
              <a:t>most specific predictor of </a:t>
            </a:r>
            <a:r>
              <a:rPr lang="en-US" altLang="x-none" sz="2800" dirty="0" err="1">
                <a:ea typeface="ＭＳ Ｐゴシック" charset="-128"/>
              </a:rPr>
              <a:t>hyperlactemia</a:t>
            </a:r>
            <a:r>
              <a:rPr lang="en-US" altLang="x-none" sz="2800" dirty="0">
                <a:ea typeface="ＭＳ Ｐゴシック" charset="-128"/>
              </a:rPr>
              <a:t>, 28-day mortality</a:t>
            </a:r>
            <a:endParaRPr lang="en-US" altLang="x-none" sz="2800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6B4BD2A7-CB9D-5BB9-E58C-59682E453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6"/>
          <a:stretch>
            <a:fillRect/>
          </a:stretch>
        </p:blipFill>
        <p:spPr bwMode="auto">
          <a:xfrm>
            <a:off x="228600" y="1447800"/>
            <a:ext cx="87566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D2B26-F773-C7EF-BB62-3497754A1A1F}"/>
              </a:ext>
            </a:extLst>
          </p:cNvPr>
          <p:cNvSpPr txBox="1"/>
          <p:nvPr/>
        </p:nvSpPr>
        <p:spPr>
          <a:xfrm>
            <a:off x="4572000" y="4267200"/>
            <a:ext cx="1441450" cy="369888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</a:rPr>
              <a:t>WJEM 2013</a:t>
            </a:r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CFD2262C-3178-460D-1D6A-5F7BDD3CC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063B8A07-AFDB-5ADE-CF76-A866DF523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Shock index in sepsis can help predict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  <a:sym typeface="Wingdings"/>
              </a:rPr>
              <a:t>Adequacy of fluid resuscitation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  <a:sym typeface="Wingdings"/>
              </a:rPr>
              <a:t>Response to additional fluid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  <a:sym typeface="Wingdings"/>
              </a:rPr>
              <a:t>Presence of lactic acidosis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  <a:sym typeface="Wingdings"/>
              </a:rPr>
              <a:t>Development of organ failure and mortality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  <a:sym typeface="Wingdings"/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8915" name="Picture 4" descr="mage result for shock index">
            <a:extLst>
              <a:ext uri="{FF2B5EF4-FFF2-40B4-BE49-F238E27FC236}">
                <a16:creationId xmlns:a16="http://schemas.microsoft.com/office/drawing/2014/main" id="{4A28DBC9-E40E-7CCA-FA94-E975BEB8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35"/>
          <a:stretch>
            <a:fillRect/>
          </a:stretch>
        </p:blipFill>
        <p:spPr bwMode="auto">
          <a:xfrm>
            <a:off x="457200" y="1412875"/>
            <a:ext cx="82962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7161BDF0-A921-FC3F-58B6-638A3ED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600200"/>
            <a:ext cx="8534400" cy="3505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0487" tIns="44450" rIns="90487" bIns="44450"/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2FAA3897-CF0B-ECBD-8D91-AB03EB438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FEE337DC-E37D-CEC1-61AC-19E770997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Wingdings" charset="2"/>
              <a:buChar char="Ø"/>
              <a:defRPr/>
            </a:pPr>
            <a:r>
              <a:rPr lang="en-US" altLang="x-none" sz="2800" dirty="0">
                <a:ea typeface="ＭＳ Ｐゴシック" charset="-128"/>
              </a:rPr>
              <a:t>Pre-RSI Shock Index &gt; 0.8 predicts post-intubation crash</a:t>
            </a:r>
            <a:endParaRPr lang="en-US" altLang="x-none" sz="2800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endParaRPr lang="en-US" altLang="x-none" dirty="0">
              <a:ea typeface="ＭＳ Ｐゴシック" charset="-128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39940" name="Picture 6">
            <a:extLst>
              <a:ext uri="{FF2B5EF4-FFF2-40B4-BE49-F238E27FC236}">
                <a16:creationId xmlns:a16="http://schemas.microsoft.com/office/drawing/2014/main" id="{BEA245EE-1E4D-A150-16BA-6F2772CB2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64635"/>
          <a:stretch>
            <a:fillRect/>
          </a:stretch>
        </p:blipFill>
        <p:spPr bwMode="auto">
          <a:xfrm>
            <a:off x="508000" y="1600200"/>
            <a:ext cx="8178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028" descr="psychic fair.png                                               000474B5Michael's computer             BD75303C:">
            <a:extLst>
              <a:ext uri="{FF2B5EF4-FFF2-40B4-BE49-F238E27FC236}">
                <a16:creationId xmlns:a16="http://schemas.microsoft.com/office/drawing/2014/main" id="{AD27BA5C-FE6C-7572-7E3E-39350C0A84E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8"/>
          <a:stretch>
            <a:fillRect/>
          </a:stretch>
        </p:blipFill>
        <p:spPr>
          <a:xfrm>
            <a:off x="1600200" y="38100"/>
            <a:ext cx="5715000" cy="6813550"/>
          </a:xfrm>
        </p:spPr>
      </p:pic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>
            <a:extLst>
              <a:ext uri="{FF2B5EF4-FFF2-40B4-BE49-F238E27FC236}">
                <a16:creationId xmlns:a16="http://schemas.microsoft.com/office/drawing/2014/main" id="{F3EB3AA2-9D30-42DC-5C36-EDABBCB0B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sz="7200">
                <a:ea typeface="ＭＳ Ｐゴシック" charset="-128"/>
              </a:rPr>
              <a:t>Summary</a:t>
            </a:r>
            <a:endParaRPr lang="en-US" altLang="x-none" sz="7200" dirty="0">
              <a:ea typeface="ＭＳ Ｐゴシック" charset="-128"/>
            </a:endParaRPr>
          </a:p>
        </p:txBody>
      </p:sp>
      <p:sp>
        <p:nvSpPr>
          <p:cNvPr id="1238019" name="Rectangle 3">
            <a:extLst>
              <a:ext uri="{FF2B5EF4-FFF2-40B4-BE49-F238E27FC236}">
                <a16:creationId xmlns:a16="http://schemas.microsoft.com/office/drawing/2014/main" id="{75BD065D-D86F-8588-4818-15B6FA3EE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5688" y="1898650"/>
            <a:ext cx="7772400" cy="4959350"/>
          </a:xfrm>
        </p:spPr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r>
              <a:rPr lang="en-US" altLang="x-none" sz="3600" dirty="0">
                <a:ea typeface="ＭＳ Ｐゴシック" charset="-128"/>
              </a:rPr>
              <a:t>Always consider the </a:t>
            </a:r>
            <a:r>
              <a:rPr lang="en-US" altLang="x-none" sz="3600" dirty="0" err="1">
                <a:ea typeface="ＭＳ Ｐゴシック" charset="-128"/>
              </a:rPr>
              <a:t>DDx</a:t>
            </a:r>
            <a:r>
              <a:rPr lang="en-US" altLang="x-none" sz="3600" dirty="0">
                <a:ea typeface="ＭＳ Ｐゴシック" charset="-128"/>
              </a:rPr>
              <a:t> of shock!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sz="3600" dirty="0">
                <a:ea typeface="ＭＳ Ｐゴシック" charset="-128"/>
              </a:rPr>
              <a:t>MAP is more important than SBP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</a:rPr>
              <a:t>Respect the DBP!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Be aggressive about reversing shock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Fluids are good...but not for everyone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</a:rPr>
              <a:t>Passive leg raise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altLang="x-none" dirty="0">
                <a:ea typeface="ＭＳ Ｐゴシック" charset="-128"/>
              </a:rPr>
              <a:t>Keep Shock Index in mind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dirty="0">
                <a:ea typeface="ＭＳ Ｐゴシック" charset="-128"/>
              </a:rPr>
              <a:t>Especially before intubation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380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380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380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3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3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3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3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8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8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8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18" grpId="0"/>
      <p:bldP spid="123801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5">
            <a:extLst>
              <a:ext uri="{FF2B5EF4-FFF2-40B4-BE49-F238E27FC236}">
                <a16:creationId xmlns:a16="http://schemas.microsoft.com/office/drawing/2014/main" id="{0B9110B5-3558-0B94-C194-4E8A62269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-60305"/>
            <a:ext cx="883920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175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Times New Roman" panose="02020603050405020304" pitchFamily="18" charset="0"/>
              <a:buChar char="─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6000" b="1" i="1" dirty="0">
                <a:solidFill>
                  <a:srgbClr val="FFFF00"/>
                </a:solidFill>
                <a:latin typeface="+mn-lt"/>
              </a:rPr>
              <a:t>Thank You! </a:t>
            </a:r>
            <a:r>
              <a:rPr lang="en-US" altLang="en-US" sz="4000" b="1" i="1" dirty="0" err="1">
                <a:solidFill>
                  <a:srgbClr val="FFFF00"/>
                </a:solidFill>
                <a:latin typeface="+mn-lt"/>
              </a:rPr>
              <a:t>amalmattu@comcast.net</a:t>
            </a:r>
            <a:endParaRPr lang="en-US" altLang="en-US" sz="60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D9DCA-EB79-B596-6520-B79F804B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b="9892"/>
          <a:stretch/>
        </p:blipFill>
        <p:spPr>
          <a:xfrm>
            <a:off x="381000" y="1584305"/>
            <a:ext cx="8472493" cy="527369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>
            <a:extLst>
              <a:ext uri="{FF2B5EF4-FFF2-40B4-BE49-F238E27FC236}">
                <a16:creationId xmlns:a16="http://schemas.microsoft.com/office/drawing/2014/main" id="{2DB21980-DDB5-E3FB-43A4-DED3581E58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894979" name="Rectangle 3">
            <a:extLst>
              <a:ext uri="{FF2B5EF4-FFF2-40B4-BE49-F238E27FC236}">
                <a16:creationId xmlns:a16="http://schemas.microsoft.com/office/drawing/2014/main" id="{4724E5B0-32FE-3EC6-73D2-E703B1CCB9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Ø"/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7171" name="Picture 4" descr="mistakes">
            <a:extLst>
              <a:ext uri="{FF2B5EF4-FFF2-40B4-BE49-F238E27FC236}">
                <a16:creationId xmlns:a16="http://schemas.microsoft.com/office/drawing/2014/main" id="{E9D52158-0A28-5B0B-FCA8-F0FC43A0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5"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8D376784-0F70-8226-5922-08149C723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 in Managing Shock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91374F83-4BE6-56F5-6100-976E06ADE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7" name="Rectangle 3">
            <a:extLst>
              <a:ext uri="{FF2B5EF4-FFF2-40B4-BE49-F238E27FC236}">
                <a16:creationId xmlns:a16="http://schemas.microsoft.com/office/drawing/2014/main" id="{91374F83-4BE6-56F5-6100-976E06ADE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altLang="x-none" dirty="0">
                <a:ea typeface="ＭＳ Ｐゴシック" charset="-128"/>
              </a:rPr>
              <a:t>1. Failure to consider the </a:t>
            </a:r>
            <a:r>
              <a:rPr lang="en-US" altLang="x-none" dirty="0" err="1">
                <a:ea typeface="ＭＳ Ｐゴシック" charset="-128"/>
              </a:rPr>
              <a:t>DDx</a:t>
            </a:r>
            <a:r>
              <a:rPr lang="en-US" altLang="x-none" dirty="0">
                <a:ea typeface="ＭＳ Ｐゴシック" charset="-128"/>
              </a:rPr>
              <a:t> for hypotension/shock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lang="en-US" altLang="x-none" dirty="0"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D78E851-AD5A-50CF-D8E9-E04FDB45C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Classic/Common Pitfalls in Managing Shock</a:t>
            </a:r>
          </a:p>
        </p:txBody>
      </p:sp>
    </p:spTree>
    <p:extLst>
      <p:ext uri="{BB962C8B-B14F-4D97-AF65-F5344CB8AC3E}">
        <p14:creationId xmlns:p14="http://schemas.microsoft.com/office/powerpoint/2010/main" val="2435052772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64C196FD-BD92-1069-3A97-A96B946CD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What is your </a:t>
            </a:r>
            <a:r>
              <a:rPr lang="en-US" altLang="x-none" dirty="0" err="1">
                <a:ea typeface="ＭＳ Ｐゴシック" charset="-128"/>
              </a:rPr>
              <a:t>DDx</a:t>
            </a:r>
            <a:r>
              <a:rPr lang="en-US" altLang="x-none" dirty="0">
                <a:ea typeface="ＭＳ Ｐゴシック" charset="-128"/>
              </a:rPr>
              <a:t> for hypotension/shock?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02A4F182-D081-D59F-32F8-964EB8DD5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407352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DDF279AF-6C8A-F377-5091-A3FC4DBAA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ea typeface="ＭＳ Ｐゴシック" charset="-128"/>
              </a:rPr>
              <a:t>What is your </a:t>
            </a:r>
            <a:r>
              <a:rPr lang="en-US" altLang="x-none" dirty="0" err="1">
                <a:ea typeface="ＭＳ Ｐゴシック" charset="-128"/>
              </a:rPr>
              <a:t>DDx</a:t>
            </a:r>
            <a:r>
              <a:rPr lang="en-US" altLang="x-none" dirty="0">
                <a:ea typeface="ＭＳ Ｐゴシック" charset="-128"/>
              </a:rPr>
              <a:t> for hypotension/shock?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9A2BBB-A365-7185-CA40-1707308BE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14600"/>
            <a:ext cx="76200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75000"/>
              <a:buFont typeface="Arial" charset="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Times New Roman" charset="0"/>
              <a:buChar char="─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x-none" kern="0" dirty="0">
                <a:ea typeface="ＭＳ Ｐゴシック" charset="-128"/>
              </a:rPr>
              <a:t>Hypovolemic</a:t>
            </a:r>
          </a:p>
          <a:p>
            <a:pPr eaLnBrk="1" hangingPunct="1">
              <a:defRPr/>
            </a:pPr>
            <a:r>
              <a:rPr lang="en-US" altLang="x-none" kern="0" dirty="0">
                <a:ea typeface="ＭＳ Ｐゴシック" charset="-128"/>
              </a:rPr>
              <a:t>Obstructive</a:t>
            </a:r>
          </a:p>
          <a:p>
            <a:pPr eaLnBrk="1" hangingPunct="1">
              <a:defRPr/>
            </a:pPr>
            <a:r>
              <a:rPr lang="en-US" altLang="x-none" kern="0" dirty="0">
                <a:ea typeface="ＭＳ Ｐゴシック" charset="-128"/>
              </a:rPr>
              <a:t>Distributive</a:t>
            </a: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Amal ECGs">
  <a:themeElements>
    <a:clrScheme name="Amal ECG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mal ECGs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mal ECG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al ECG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al ECG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al ECG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al EC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al EC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al EC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4598</TotalTime>
  <Words>923</Words>
  <Application>Microsoft Macintosh PowerPoint</Application>
  <PresentationFormat>On-screen Show (4:3)</PresentationFormat>
  <Paragraphs>195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Calibri</vt:lpstr>
      <vt:lpstr>Tahoma</vt:lpstr>
      <vt:lpstr>Times New Roman</vt:lpstr>
      <vt:lpstr>Wingdings</vt:lpstr>
      <vt:lpstr>Beam</vt:lpstr>
      <vt:lpstr>4_Amal ECGs</vt:lpstr>
      <vt:lpstr>Peri-arrest Pearls and Pitfalls    Amal Mattu, MD, FAAEM, FACEP Professor and Vice Chair of Academic Affairs Department of Emergency Medicine University of Maryland School of Medicine Baltimore, Maryland</vt:lpstr>
      <vt:lpstr>PowerPoint Presentation</vt:lpstr>
      <vt:lpstr>PowerPoint Presentation</vt:lpstr>
      <vt:lpstr>PowerPoint Presentation</vt:lpstr>
      <vt:lpstr>PowerPoint Presentation</vt:lpstr>
      <vt:lpstr>Classic/Common Pitfalls in Managing Shock</vt:lpstr>
      <vt:lpstr>Classic/Common Pitfalls in Managing Shock</vt:lpstr>
      <vt:lpstr>What is your DDx for hypotension/shock?</vt:lpstr>
      <vt:lpstr>What is your DDx for hypotension/shock?</vt:lpstr>
      <vt:lpstr>Causes of Shock</vt:lpstr>
      <vt:lpstr>Causes of Shock</vt:lpstr>
      <vt:lpstr>Causes of Shock</vt:lpstr>
      <vt:lpstr>Causes of Shock</vt:lpstr>
      <vt:lpstr>Causes of Shock</vt:lpstr>
      <vt:lpstr>Causes of Shock</vt:lpstr>
      <vt:lpstr>Causes of Shock</vt:lpstr>
      <vt:lpstr>Causes of Shock</vt:lpstr>
      <vt:lpstr>Classic/Common Pitfalls</vt:lpstr>
      <vt:lpstr>Classic/Common Pitfalls</vt:lpstr>
      <vt:lpstr>Classic/Common Pitfalls</vt:lpstr>
      <vt:lpstr>Classic/Common Pitfalls</vt:lpstr>
      <vt:lpstr>PowerPoint Presentation</vt:lpstr>
      <vt:lpstr>PowerPoint Presentation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PowerPoint Presentation</vt:lpstr>
      <vt:lpstr>Classic/Common Pitfalls</vt:lpstr>
      <vt:lpstr>Classic/Common Pitfalls</vt:lpstr>
      <vt:lpstr>Massive Pulmonary Embolus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Classic/Common Pitfalls</vt:lpstr>
      <vt:lpstr>PowerPoint Presentation</vt:lpstr>
      <vt:lpstr>Summary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Geriatric Emergencies</dc:title>
  <dc:creator> Amal Mattu</dc:creator>
  <cp:lastModifiedBy>Amal Mattu</cp:lastModifiedBy>
  <cp:revision>241</cp:revision>
  <dcterms:created xsi:type="dcterms:W3CDTF">2010-08-27T15:19:51Z</dcterms:created>
  <dcterms:modified xsi:type="dcterms:W3CDTF">2024-02-04T19:15:28Z</dcterms:modified>
</cp:coreProperties>
</file>