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1674" r:id="rId3"/>
    <p:sldId id="3004" r:id="rId4"/>
    <p:sldId id="1676" r:id="rId5"/>
    <p:sldId id="2344" r:id="rId6"/>
    <p:sldId id="2345" r:id="rId7"/>
    <p:sldId id="2346" r:id="rId8"/>
    <p:sldId id="2348" r:id="rId9"/>
    <p:sldId id="2350" r:id="rId10"/>
    <p:sldId id="2353" r:id="rId11"/>
    <p:sldId id="2354" r:id="rId12"/>
    <p:sldId id="2488" r:id="rId13"/>
    <p:sldId id="2357" r:id="rId14"/>
    <p:sldId id="2479" r:id="rId15"/>
    <p:sldId id="2358" r:id="rId16"/>
    <p:sldId id="2361" r:id="rId17"/>
    <p:sldId id="3007" r:id="rId18"/>
    <p:sldId id="3008" r:id="rId19"/>
    <p:sldId id="2362" r:id="rId20"/>
    <p:sldId id="2363" r:id="rId21"/>
    <p:sldId id="2364" r:id="rId22"/>
    <p:sldId id="2486" r:id="rId23"/>
    <p:sldId id="2485" r:id="rId24"/>
    <p:sldId id="2484" r:id="rId25"/>
    <p:sldId id="3033" r:id="rId26"/>
    <p:sldId id="3009" r:id="rId27"/>
    <p:sldId id="3032" r:id="rId28"/>
    <p:sldId id="2367" r:id="rId29"/>
    <p:sldId id="2368" r:id="rId30"/>
    <p:sldId id="2369" r:id="rId31"/>
    <p:sldId id="2370" r:id="rId32"/>
    <p:sldId id="2371" r:id="rId33"/>
    <p:sldId id="2372" r:id="rId34"/>
    <p:sldId id="2373" r:id="rId35"/>
    <p:sldId id="2374" r:id="rId36"/>
    <p:sldId id="2487" r:id="rId37"/>
    <p:sldId id="3006" r:id="rId38"/>
    <p:sldId id="2375" r:id="rId39"/>
    <p:sldId id="2376" r:id="rId40"/>
    <p:sldId id="2383" r:id="rId41"/>
    <p:sldId id="2377" r:id="rId42"/>
    <p:sldId id="2378" r:id="rId43"/>
    <p:sldId id="2380" r:id="rId44"/>
    <p:sldId id="2381" r:id="rId45"/>
    <p:sldId id="2382" r:id="rId46"/>
    <p:sldId id="1692" r:id="rId47"/>
    <p:sldId id="2337" r:id="rId48"/>
    <p:sldId id="2384" r:id="rId49"/>
    <p:sldId id="2385" r:id="rId50"/>
    <p:sldId id="2497" r:id="rId51"/>
    <p:sldId id="1758" r:id="rId52"/>
    <p:sldId id="1478" r:id="rId53"/>
    <p:sldId id="1574" r:id="rId54"/>
    <p:sldId id="2724" r:id="rId55"/>
    <p:sldId id="2729" r:id="rId56"/>
    <p:sldId id="2740" r:id="rId57"/>
    <p:sldId id="2741" r:id="rId58"/>
    <p:sldId id="2621" r:id="rId59"/>
    <p:sldId id="3013" r:id="rId60"/>
    <p:sldId id="2749" r:id="rId61"/>
    <p:sldId id="3017" r:id="rId62"/>
    <p:sldId id="2752" r:id="rId63"/>
    <p:sldId id="2753" r:id="rId64"/>
    <p:sldId id="3036" r:id="rId65"/>
    <p:sldId id="3010" r:id="rId66"/>
    <p:sldId id="3014" r:id="rId67"/>
    <p:sldId id="3011" r:id="rId68"/>
    <p:sldId id="2775" r:id="rId69"/>
    <p:sldId id="2059" r:id="rId70"/>
    <p:sldId id="2500" r:id="rId71"/>
    <p:sldId id="2755" r:id="rId72"/>
    <p:sldId id="2742" r:id="rId73"/>
    <p:sldId id="2818" r:id="rId74"/>
    <p:sldId id="3034" r:id="rId75"/>
    <p:sldId id="2796" r:id="rId76"/>
    <p:sldId id="3035" r:id="rId77"/>
    <p:sldId id="3037" r:id="rId78"/>
    <p:sldId id="2810" r:id="rId79"/>
    <p:sldId id="2757" r:id="rId80"/>
    <p:sldId id="2777" r:id="rId81"/>
    <p:sldId id="3015" r:id="rId82"/>
    <p:sldId id="2815" r:id="rId83"/>
    <p:sldId id="3016" r:id="rId84"/>
    <p:sldId id="3020" r:id="rId85"/>
    <p:sldId id="623" r:id="rId8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33"/>
    <a:srgbClr val="FFCC00"/>
    <a:srgbClr val="FFFF00"/>
    <a:srgbClr val="0033CC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16"/>
    <p:restoredTop sz="95249"/>
  </p:normalViewPr>
  <p:slideViewPr>
    <p:cSldViewPr>
      <p:cViewPr varScale="1">
        <p:scale>
          <a:sx n="105" d="100"/>
          <a:sy n="105" d="100"/>
        </p:scale>
        <p:origin x="216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72188-90A9-154B-BF6B-27DC674FB54F}" type="datetimeFigureOut">
              <a:rPr lang="en-US" smtClean="0"/>
              <a:t>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34B90-C1BE-8E40-9A31-24600D04D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5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>
            <a:extLst>
              <a:ext uri="{FF2B5EF4-FFF2-40B4-BE49-F238E27FC236}">
                <a16:creationId xmlns:a16="http://schemas.microsoft.com/office/drawing/2014/main" id="{20EA4B52-2C9A-EC55-410D-6C279431F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4" name="Notes Placeholder 2">
            <a:extLst>
              <a:ext uri="{FF2B5EF4-FFF2-40B4-BE49-F238E27FC236}">
                <a16:creationId xmlns:a16="http://schemas.microsoft.com/office/drawing/2014/main" id="{E6A0169E-E75B-B902-F59C-06D6145C2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7635" name="Slide Number Placeholder 3">
            <a:extLst>
              <a:ext uri="{FF2B5EF4-FFF2-40B4-BE49-F238E27FC236}">
                <a16:creationId xmlns:a16="http://schemas.microsoft.com/office/drawing/2014/main" id="{6CFC2CBE-FA57-3308-AC55-0EF932AE7D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fld id="{C54157F6-EA85-5949-BD14-5EF0B8605CF5}" type="slidenum">
              <a:rPr lang="en-US" altLang="en-US"/>
              <a:pPr/>
              <a:t>56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34B90-C1BE-8E40-9A31-24600D04D94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9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Slide Image Placeholder 1">
            <a:extLst>
              <a:ext uri="{FF2B5EF4-FFF2-40B4-BE49-F238E27FC236}">
                <a16:creationId xmlns:a16="http://schemas.microsoft.com/office/drawing/2014/main" id="{E4B09071-5973-9411-3323-735C80DA0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8" name="Notes Placeholder 2">
            <a:extLst>
              <a:ext uri="{FF2B5EF4-FFF2-40B4-BE49-F238E27FC236}">
                <a16:creationId xmlns:a16="http://schemas.microsoft.com/office/drawing/2014/main" id="{ACDFD96D-4583-EB48-6C8D-90E1D2564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08899" name="Slide Number Placeholder 3">
            <a:extLst>
              <a:ext uri="{FF2B5EF4-FFF2-40B4-BE49-F238E27FC236}">
                <a16:creationId xmlns:a16="http://schemas.microsoft.com/office/drawing/2014/main" id="{11622FD3-F118-16D9-AE57-74D3E1F00C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fld id="{2C392707-5159-6F48-9526-1B99C928CAAA}" type="slidenum">
              <a:rPr lang="en-US" altLang="en-US"/>
              <a:pPr/>
              <a:t>71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Slide Image Placeholder 1">
            <a:extLst>
              <a:ext uri="{FF2B5EF4-FFF2-40B4-BE49-F238E27FC236}">
                <a16:creationId xmlns:a16="http://schemas.microsoft.com/office/drawing/2014/main" id="{FE5C22A2-63AD-BB7B-4EBE-74767734AE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8" name="Notes Placeholder 2">
            <a:extLst>
              <a:ext uri="{FF2B5EF4-FFF2-40B4-BE49-F238E27FC236}">
                <a16:creationId xmlns:a16="http://schemas.microsoft.com/office/drawing/2014/main" id="{21867340-6782-6579-BB2E-A2DA748C4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So we do NOT need to activate the cath lab</a:t>
            </a:r>
          </a:p>
        </p:txBody>
      </p:sp>
      <p:sp>
        <p:nvSpPr>
          <p:cNvPr id="219139" name="Slide Number Placeholder 3">
            <a:extLst>
              <a:ext uri="{FF2B5EF4-FFF2-40B4-BE49-F238E27FC236}">
                <a16:creationId xmlns:a16="http://schemas.microsoft.com/office/drawing/2014/main" id="{4ED965A9-F603-B064-6074-AF6D971958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fld id="{E0338B34-9BF3-7C41-816B-2D8E8A076988}" type="slidenum">
              <a:rPr lang="en-US" altLang="en-US"/>
              <a:pPr/>
              <a:t>79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Slide Image Placeholder 1">
            <a:extLst>
              <a:ext uri="{FF2B5EF4-FFF2-40B4-BE49-F238E27FC236}">
                <a16:creationId xmlns:a16="http://schemas.microsoft.com/office/drawing/2014/main" id="{29B4F9D8-AF35-D1B7-D0F5-64C07FD5EF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6" name="Notes Placeholder 2">
            <a:extLst>
              <a:ext uri="{FF2B5EF4-FFF2-40B4-BE49-F238E27FC236}">
                <a16:creationId xmlns:a16="http://schemas.microsoft.com/office/drawing/2014/main" id="{8BFC48E0-F6A3-9EC8-59FE-333D746AB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So we do NOT need to activate the cath lab</a:t>
            </a:r>
          </a:p>
        </p:txBody>
      </p:sp>
      <p:sp>
        <p:nvSpPr>
          <p:cNvPr id="221187" name="Slide Number Placeholder 3">
            <a:extLst>
              <a:ext uri="{FF2B5EF4-FFF2-40B4-BE49-F238E27FC236}">
                <a16:creationId xmlns:a16="http://schemas.microsoft.com/office/drawing/2014/main" id="{7A403FF0-0891-F1BC-3636-62DA0809F2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fld id="{0FD9F729-49C5-3D44-9BA3-71CD6A762FB6}" type="slidenum">
              <a:rPr lang="en-US" altLang="en-US"/>
              <a:pPr/>
              <a:t>80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5200" y="2590801"/>
            <a:ext cx="9347200" cy="91757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3429000"/>
            <a:ext cx="8534400" cy="533400"/>
          </a:xfrm>
        </p:spPr>
        <p:txBody>
          <a:bodyPr/>
          <a:lstStyle>
            <a:lvl1pPr marL="0" indent="0" algn="r">
              <a:buFontTx/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400800"/>
            <a:ext cx="28448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4008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400800"/>
            <a:ext cx="28448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7FFE4F9-A864-48E3-B8BC-E8BFA6D7B2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48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248400"/>
            <a:ext cx="162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BA199D-7F93-47EE-B9F1-774C690312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76200"/>
            <a:ext cx="24384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76200"/>
            <a:ext cx="71120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48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248400"/>
            <a:ext cx="162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9992E3-89A6-49DD-865B-F83EE94703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66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3057525"/>
            <a:ext cx="9652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1557339"/>
            <a:ext cx="9652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48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248400"/>
            <a:ext cx="162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31DBFA-30D2-4509-AD2D-685AE4C26B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4775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0" y="1600200"/>
            <a:ext cx="4775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848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56800" y="6248400"/>
            <a:ext cx="162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4A5B95-BEE4-4CEB-819B-5389981879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97536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535113"/>
            <a:ext cx="4978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2174875"/>
            <a:ext cx="4978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08800" y="1535113"/>
            <a:ext cx="4673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08800" y="2174875"/>
            <a:ext cx="4673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848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56800" y="6248400"/>
            <a:ext cx="162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8F7D887-452B-4F8E-8E21-736FA39AC2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848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56800" y="6248400"/>
            <a:ext cx="162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71D272D-C79E-4455-93FF-E41DE2C48C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848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56800" y="6248400"/>
            <a:ext cx="162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039EB2-9E3B-4DB4-B9D2-3EDBA70210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4400" y="273051"/>
            <a:ext cx="55880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848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56800" y="6248400"/>
            <a:ext cx="162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8694FE8-8B11-4145-A2CA-7E55BCC183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848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56800" y="6248400"/>
            <a:ext cx="162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68F4CA-DB38-4654-BF16-BC57DC833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76200"/>
            <a:ext cx="975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1905000"/>
            <a:ext cx="9220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6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33800" y="609601"/>
            <a:ext cx="8255000" cy="1295400"/>
          </a:xfrm>
        </p:spPr>
        <p:txBody>
          <a:bodyPr/>
          <a:lstStyle/>
          <a:p>
            <a:pPr algn="ctr"/>
            <a:r>
              <a:rPr lang="en-US" sz="6000" dirty="0"/>
              <a:t>2024 Emergency Cardiology Update:</a:t>
            </a:r>
            <a:endParaRPr lang="en-US" sz="6000" i="1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4114800"/>
            <a:ext cx="8610600" cy="533400"/>
          </a:xfrm>
        </p:spPr>
        <p:txBody>
          <a:bodyPr/>
          <a:lstStyle/>
          <a:p>
            <a:pPr algn="ctr"/>
            <a:r>
              <a:rPr lang="en-US" dirty="0"/>
              <a:t>Amal </a:t>
            </a:r>
            <a:r>
              <a:rPr lang="en-US" dirty="0" err="1"/>
              <a:t>Mattu</a:t>
            </a:r>
            <a:r>
              <a:rPr lang="en-US" dirty="0"/>
              <a:t>, MD, FAAEM, FACEP</a:t>
            </a:r>
          </a:p>
          <a:p>
            <a:pPr algn="ctr"/>
            <a:r>
              <a:rPr lang="en-US" sz="2400" dirty="0"/>
              <a:t>Professor and Vice Chair</a:t>
            </a:r>
          </a:p>
          <a:p>
            <a:pPr algn="ctr"/>
            <a:r>
              <a:rPr lang="en-US" sz="2400" dirty="0"/>
              <a:t>Co-Director, Emergency Cardiology Fellowship</a:t>
            </a:r>
          </a:p>
          <a:p>
            <a:pPr algn="ctr"/>
            <a:r>
              <a:rPr lang="en-US" sz="2400" dirty="0"/>
              <a:t>University of Maryland School of Medicine</a:t>
            </a:r>
          </a:p>
          <a:p>
            <a:pPr algn="ctr"/>
            <a:r>
              <a:rPr lang="en-US" sz="2400" dirty="0"/>
              <a:t>Baltimore, Maryland, USA</a:t>
            </a:r>
          </a:p>
          <a:p>
            <a:pPr algn="ctr"/>
            <a:r>
              <a:rPr lang="en-US" sz="2400" dirty="0" err="1"/>
              <a:t>amalmattu@comcast.net</a:t>
            </a:r>
            <a:endParaRPr lang="en-US" sz="2400" dirty="0"/>
          </a:p>
        </p:txBody>
      </p:sp>
      <p:pic>
        <p:nvPicPr>
          <p:cNvPr id="2" name="Picture 4" descr="kg Heart Rate GIF - Ekg Heart Rate - Discover &amp; Share GIFs">
            <a:extLst>
              <a:ext uri="{FF2B5EF4-FFF2-40B4-BE49-F238E27FC236}">
                <a16:creationId xmlns:a16="http://schemas.microsoft.com/office/drawing/2014/main" id="{EC70EB74-0F04-B0AD-B74D-DD9012373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6868148" cy="13925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16F9259-C632-2280-BE85-6369865AA8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96012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Recurrent Ventricular Tachycardia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39E4A571-4F64-A544-28D1-DE31A518B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24234" r="2045" b="1112"/>
          <a:stretch>
            <a:fillRect/>
          </a:stretch>
        </p:blipFill>
        <p:spPr bwMode="auto">
          <a:xfrm>
            <a:off x="2667000" y="17526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AB21A950-2ED2-91EB-2AC1-FEB1A36547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91440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”Electrical Storm”</a:t>
            </a:r>
          </a:p>
        </p:txBody>
      </p:sp>
      <p:pic>
        <p:nvPicPr>
          <p:cNvPr id="19458" name="Picture 2" descr="torm GIF">
            <a:extLst>
              <a:ext uri="{FF2B5EF4-FFF2-40B4-BE49-F238E27FC236}">
                <a16:creationId xmlns:a16="http://schemas.microsoft.com/office/drawing/2014/main" id="{DEEA3E6A-AA71-DD81-E147-DA7CACB9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41474"/>
            <a:ext cx="8839200" cy="49847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3BE8F9C4-4BC2-0771-5ACA-68BE44DF0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B2CC6-CCDE-E970-4B31-E873D9714C07}"/>
              </a:ext>
            </a:extLst>
          </p:cNvPr>
          <p:cNvSpPr txBox="1"/>
          <p:nvPr/>
        </p:nvSpPr>
        <p:spPr>
          <a:xfrm>
            <a:off x="4876800" y="5486400"/>
            <a:ext cx="32766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 Am Coll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Cardiol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2023 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DBE6F527-B557-AF79-EFCF-917C758EA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06" y="1524000"/>
            <a:ext cx="9873706" cy="373379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6982FA8F-3F0C-2A99-C33A-0F20C98AE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7096DE-6783-B84D-455E-FF3A5C2C9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33625"/>
            <a:ext cx="9220200" cy="4184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u="sng" dirty="0">
                <a:solidFill>
                  <a:srgbClr val="000000"/>
                </a:solidFill>
              </a:rPr>
              <a:t>&gt;</a:t>
            </a:r>
            <a:r>
              <a:rPr lang="en-US" altLang="en-US" sz="3600" dirty="0">
                <a:solidFill>
                  <a:srgbClr val="000000"/>
                </a:solidFill>
              </a:rPr>
              <a:t> 3 episodes of sustained VT, VF, or receipt of appropriate shocks from an ICD within 24 hours</a:t>
            </a:r>
          </a:p>
          <a:p>
            <a:pPr lvl="1" eaLnBrk="1" hangingPunct="1">
              <a:defRPr/>
            </a:pPr>
            <a:r>
              <a:rPr lang="en-US" altLang="en-US" sz="3200" dirty="0">
                <a:solidFill>
                  <a:srgbClr val="000000"/>
                </a:solidFill>
              </a:rPr>
              <a:t>May include incessant VF</a:t>
            </a:r>
          </a:p>
          <a:p>
            <a:pPr marL="457200" lvl="1" indent="0"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DBFF8DB8-8D1D-FE58-2F70-D8C95F5F6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35C04438-86F8-D993-E35A-733D1F33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33625"/>
            <a:ext cx="91440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u="sng" dirty="0">
                <a:solidFill>
                  <a:srgbClr val="000000"/>
                </a:solidFill>
              </a:rPr>
              <a:t>&gt;</a:t>
            </a:r>
            <a:r>
              <a:rPr lang="en-US" altLang="en-US" sz="3600" dirty="0">
                <a:solidFill>
                  <a:srgbClr val="000000"/>
                </a:solidFill>
              </a:rPr>
              <a:t> 3 episodes of sustained VT, VF, or receipt of appropriate shocks from an ICD within 24 hours</a:t>
            </a: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May include incessant VF</a:t>
            </a:r>
          </a:p>
          <a:p>
            <a:pPr lvl="1" eaLnBrk="1" hangingPunct="1"/>
            <a:endParaRPr lang="en-US" altLang="en-US" sz="32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Often occurs in patients with sick hearts</a:t>
            </a: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CMPY, low EF, prior MIs, patients with ICDs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769E464E-56CA-EE91-21FE-C7F2F856B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4E1C8D-1732-7C60-BF82-241CC4F0F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05000"/>
            <a:ext cx="9144000" cy="4613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precipitants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Electrolyte abnormalities (</a:t>
            </a:r>
            <a:r>
              <a:rPr lang="en-US" altLang="en-US" sz="32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hypoK</a:t>
            </a: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hypoMg</a:t>
            </a: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Binge drinking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Acute infections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Acute cardiac ischemia, heart failure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Thyrotoxicosis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Drug toxicities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Antiarrhythmic medications (esp. Type IA)</a:t>
            </a:r>
            <a:endParaRPr lang="en-US" altLang="en-US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90591CFB-0C54-7ABF-2E3D-67405EC50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D8E32D6A-3DDF-B0B4-D2A7-F010A778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828800"/>
            <a:ext cx="86868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Elevated sympathetic tone is common</a:t>
            </a:r>
          </a:p>
          <a:p>
            <a:pPr lvl="1" algn="ctr" eaLnBrk="1" hangingPunct="1">
              <a:buFontTx/>
              <a:buNone/>
            </a:pPr>
            <a:endParaRPr lang="en-US" altLang="en-US" sz="3200" dirty="0">
              <a:solidFill>
                <a:srgbClr val="000000"/>
              </a:solidFill>
            </a:endParaRPr>
          </a:p>
          <a:p>
            <a:pPr lvl="1" algn="ctr" eaLnBrk="1" hangingPunct="1">
              <a:buFontTx/>
              <a:buNone/>
            </a:pPr>
            <a:endParaRPr lang="en-US" altLang="en-US" sz="3200" dirty="0">
              <a:solidFill>
                <a:srgbClr val="000000"/>
              </a:solidFill>
            </a:endParaRPr>
          </a:p>
          <a:p>
            <a:pPr lvl="1" algn="ctr" eaLnBrk="1" hangingPunct="1">
              <a:buFontTx/>
              <a:buNone/>
            </a:pPr>
            <a:endParaRPr lang="en-US" alt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90591CFB-0C54-7ABF-2E3D-67405EC50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D8E32D6A-3DDF-B0B4-D2A7-F010A778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828800"/>
            <a:ext cx="86868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Elevated sympathetic tone is common</a:t>
            </a:r>
          </a:p>
          <a:p>
            <a:pPr lvl="1" algn="ctr" eaLnBrk="1" hangingPunct="1">
              <a:buFontTx/>
              <a:buNone/>
            </a:pPr>
            <a:endParaRPr lang="en-US" altLang="en-US" sz="3200" dirty="0">
              <a:solidFill>
                <a:srgbClr val="000000"/>
              </a:solidFill>
            </a:endParaRPr>
          </a:p>
          <a:p>
            <a:pPr lvl="1" algn="ctr" eaLnBrk="1" hangingPunct="1"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tachycardia </a:t>
            </a:r>
          </a:p>
          <a:p>
            <a:pPr lvl="1" algn="ctr" eaLnBrk="1" hangingPunct="1">
              <a:buFontTx/>
              <a:buNone/>
            </a:pPr>
            <a:endParaRPr lang="en-US" altLang="en-US" sz="3200" dirty="0">
              <a:solidFill>
                <a:srgbClr val="000000"/>
              </a:solidFill>
            </a:endParaRPr>
          </a:p>
          <a:p>
            <a:pPr lvl="1" algn="ctr" eaLnBrk="1" hangingPunct="1"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emotional distress</a:t>
            </a:r>
          </a:p>
          <a:p>
            <a:pPr lvl="1" algn="ctr" eaLnBrk="1" hangingPunct="1">
              <a:buFontTx/>
              <a:buNone/>
            </a:pPr>
            <a:endParaRPr lang="en-US" altLang="en-US" sz="3200" dirty="0">
              <a:solidFill>
                <a:srgbClr val="000000"/>
              </a:solidFill>
            </a:endParaRPr>
          </a:p>
          <a:p>
            <a:pPr lvl="1" algn="ctr" eaLnBrk="1" hangingPunct="1"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pain from shocks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45EC9040-93C9-9423-3911-A4620E29E934}"/>
              </a:ext>
            </a:extLst>
          </p:cNvPr>
          <p:cNvSpPr/>
          <p:nvPr/>
        </p:nvSpPr>
        <p:spPr bwMode="auto">
          <a:xfrm>
            <a:off x="6400800" y="2438400"/>
            <a:ext cx="609600" cy="6858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7" tIns="44450" rIns="90487" bIns="444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446C334A-CFB1-AA35-5044-ED84306F7933}"/>
              </a:ext>
            </a:extLst>
          </p:cNvPr>
          <p:cNvSpPr/>
          <p:nvPr/>
        </p:nvSpPr>
        <p:spPr bwMode="auto">
          <a:xfrm>
            <a:off x="6400800" y="3657600"/>
            <a:ext cx="609600" cy="6096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7" tIns="44450" rIns="90487" bIns="444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C2F54B6-2945-F87C-8038-F9BA3D20C147}"/>
              </a:ext>
            </a:extLst>
          </p:cNvPr>
          <p:cNvSpPr/>
          <p:nvPr/>
        </p:nvSpPr>
        <p:spPr bwMode="auto">
          <a:xfrm>
            <a:off x="6400800" y="4800600"/>
            <a:ext cx="609600" cy="6858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7" tIns="44450" rIns="90487" bIns="444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56506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90591CFB-0C54-7ABF-2E3D-67405EC50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D8E32D6A-3DDF-B0B4-D2A7-F010A778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828800"/>
            <a:ext cx="86868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Elevated sympathetic tone is common</a:t>
            </a:r>
          </a:p>
          <a:p>
            <a:pPr lvl="1" algn="ctr" eaLnBrk="1" hangingPunct="1">
              <a:buFontTx/>
              <a:buNone/>
            </a:pPr>
            <a:endParaRPr lang="en-US" altLang="en-US" sz="3200" dirty="0">
              <a:solidFill>
                <a:srgbClr val="000000"/>
              </a:solidFill>
            </a:endParaRPr>
          </a:p>
          <a:p>
            <a:pPr lvl="1" algn="ctr" eaLnBrk="1" hangingPunct="1"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tachycardia </a:t>
            </a:r>
          </a:p>
          <a:p>
            <a:pPr lvl="1" algn="ctr" eaLnBrk="1" hangingPunct="1">
              <a:buFontTx/>
              <a:buNone/>
            </a:pPr>
            <a:endParaRPr lang="en-US" altLang="en-US" sz="3200" dirty="0">
              <a:solidFill>
                <a:srgbClr val="000000"/>
              </a:solidFill>
            </a:endParaRPr>
          </a:p>
          <a:p>
            <a:pPr lvl="1" algn="ctr" eaLnBrk="1" hangingPunct="1"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emotional distress</a:t>
            </a:r>
          </a:p>
          <a:p>
            <a:pPr lvl="1" algn="ctr" eaLnBrk="1" hangingPunct="1">
              <a:buFontTx/>
              <a:buNone/>
            </a:pPr>
            <a:endParaRPr lang="en-US" altLang="en-US" sz="3200" dirty="0">
              <a:solidFill>
                <a:srgbClr val="000000"/>
              </a:solidFill>
            </a:endParaRPr>
          </a:p>
          <a:p>
            <a:pPr lvl="1" algn="ctr" eaLnBrk="1" hangingPunct="1"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pain from shocks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45EC9040-93C9-9423-3911-A4620E29E934}"/>
              </a:ext>
            </a:extLst>
          </p:cNvPr>
          <p:cNvSpPr/>
          <p:nvPr/>
        </p:nvSpPr>
        <p:spPr bwMode="auto">
          <a:xfrm>
            <a:off x="6400800" y="2438400"/>
            <a:ext cx="609600" cy="6858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7" tIns="44450" rIns="90487" bIns="444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446C334A-CFB1-AA35-5044-ED84306F7933}"/>
              </a:ext>
            </a:extLst>
          </p:cNvPr>
          <p:cNvSpPr/>
          <p:nvPr/>
        </p:nvSpPr>
        <p:spPr bwMode="auto">
          <a:xfrm>
            <a:off x="6400800" y="3657600"/>
            <a:ext cx="609600" cy="6096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7" tIns="44450" rIns="90487" bIns="444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C2F54B6-2945-F87C-8038-F9BA3D20C147}"/>
              </a:ext>
            </a:extLst>
          </p:cNvPr>
          <p:cNvSpPr/>
          <p:nvPr/>
        </p:nvSpPr>
        <p:spPr bwMode="auto">
          <a:xfrm>
            <a:off x="6400800" y="4800600"/>
            <a:ext cx="609600" cy="6858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7" tIns="44450" rIns="90487" bIns="444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4" name="Bent Arrow 3">
            <a:extLst>
              <a:ext uri="{FF2B5EF4-FFF2-40B4-BE49-F238E27FC236}">
                <a16:creationId xmlns:a16="http://schemas.microsoft.com/office/drawing/2014/main" id="{AEA248AE-148A-0FF2-A5E8-C36B7F05E9E9}"/>
              </a:ext>
            </a:extLst>
          </p:cNvPr>
          <p:cNvSpPr/>
          <p:nvPr/>
        </p:nvSpPr>
        <p:spPr bwMode="auto">
          <a:xfrm rot="16200000">
            <a:off x="2362199" y="2971800"/>
            <a:ext cx="3352800" cy="2743200"/>
          </a:xfrm>
          <a:prstGeom prst="bentArrow">
            <a:avLst>
              <a:gd name="adj1" fmla="val 25000"/>
              <a:gd name="adj2" fmla="val 31173"/>
              <a:gd name="adj3" fmla="val 25000"/>
              <a:gd name="adj4" fmla="val 43750"/>
            </a:avLst>
          </a:prstGeom>
          <a:solidFill>
            <a:schemeClr val="accent1">
              <a:lumMod val="50000"/>
            </a:schemeClr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 sz="2400" i="1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154514"/>
      </p:ext>
    </p:extLst>
  </p:cSld>
  <p:clrMapOvr>
    <a:masterClrMapping/>
  </p:clrMapOvr>
  <p:transition spd="slow"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4B1A61B3-853C-B3C1-5442-ED9BF8697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34CDB10-EAB5-97A4-CCC6-95EADA6B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33625"/>
            <a:ext cx="7848600" cy="4184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Treatment</a:t>
            </a:r>
          </a:p>
        </p:txBody>
      </p:sp>
    </p:spTree>
  </p:cSld>
  <p:clrMapOvr>
    <a:masterClrMapping/>
  </p:clrMapOvr>
  <p:transition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">
            <a:extLst>
              <a:ext uri="{FF2B5EF4-FFF2-40B4-BE49-F238E27FC236}">
                <a16:creationId xmlns:a16="http://schemas.microsoft.com/office/drawing/2014/main" id="{B57C0033-056A-2B47-2002-CA466AB3D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606384"/>
            <a:ext cx="8610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rgbClr val="FFFF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Times New Roman" charset="0"/>
              <a:buChar char="─"/>
              <a:defRPr sz="2800">
                <a:solidFill>
                  <a:srgbClr val="FFFF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 New Roman" charset="0"/>
              <a:buChar char="»"/>
              <a:defRPr sz="2800">
                <a:solidFill>
                  <a:srgbClr val="FFFF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charset="0"/>
              <a:buChar char="»"/>
              <a:defRPr sz="2800">
                <a:solidFill>
                  <a:srgbClr val="FFFF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charset="0"/>
              <a:buChar char="»"/>
              <a:defRPr sz="2800">
                <a:solidFill>
                  <a:srgbClr val="FFFF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charset="0"/>
              <a:buChar char="»"/>
              <a:defRPr sz="2800">
                <a:solidFill>
                  <a:srgbClr val="FFFF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charset="0"/>
              <a:buChar char="»"/>
              <a:defRPr sz="2800">
                <a:solidFill>
                  <a:srgbClr val="FFFF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x-none" b="1" dirty="0">
                <a:solidFill>
                  <a:schemeClr val="tx1"/>
                </a:solidFill>
                <a:latin typeface="Tahoma"/>
              </a:rPr>
              <a:t>No financial relationships with drug       or device-manufacturing companies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9F828C-CA98-1C94-E6A6-D407B0C14761}"/>
              </a:ext>
            </a:extLst>
          </p:cNvPr>
          <p:cNvSpPr txBox="1"/>
          <p:nvPr/>
        </p:nvSpPr>
        <p:spPr>
          <a:xfrm>
            <a:off x="5181600" y="1143000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Disclosure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A3F98EA2-2B4A-F959-6EE8-581B2FB8A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A0A5842B-BD67-8825-4BAC-07FF2682D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0"/>
            <a:ext cx="89916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Treatment</a:t>
            </a: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If unstable and ongoing 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 shock!</a:t>
            </a:r>
            <a:endParaRPr lang="en-US" altLang="en-US" sz="3200" dirty="0">
              <a:solidFill>
                <a:srgbClr val="000000"/>
              </a:solidFill>
            </a:endParaRPr>
          </a:p>
        </p:txBody>
      </p:sp>
      <p:pic>
        <p:nvPicPr>
          <p:cNvPr id="29699" name="Picture 2" descr="ow Frankenstein Saved Millions of Lives | MedPage Today">
            <a:extLst>
              <a:ext uri="{FF2B5EF4-FFF2-40B4-BE49-F238E27FC236}">
                <a16:creationId xmlns:a16="http://schemas.microsoft.com/office/drawing/2014/main" id="{90A3A616-EA05-FCE8-15FC-358D3E72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76600"/>
            <a:ext cx="6096000" cy="3429001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E4F0ACBF-15B5-C6EA-2C34-B827DD0C6D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6280B9F5-AB7B-9316-3D47-B41D1C678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0"/>
            <a:ext cx="92202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Treatment</a:t>
            </a: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If stable and ongoing/intermittent...meds...</a:t>
            </a:r>
          </a:p>
          <a:p>
            <a:pPr lvl="2" eaLnBrk="1" hangingPunct="1"/>
            <a:r>
              <a:rPr lang="en-US" altLang="en-US" sz="3200" u="sng" dirty="0">
                <a:solidFill>
                  <a:srgbClr val="000000"/>
                </a:solidFill>
              </a:rPr>
              <a:t>Polymorphic</a:t>
            </a:r>
            <a:r>
              <a:rPr lang="en-US" altLang="en-US" sz="3200" dirty="0">
                <a:solidFill>
                  <a:srgbClr val="000000"/>
                </a:solidFill>
              </a:rPr>
              <a:t> VT 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altLang="en-US" sz="3200" dirty="0">
                <a:solidFill>
                  <a:srgbClr val="000000"/>
                </a:solidFill>
              </a:rPr>
              <a:t>Look for underlying cause and treat aggressively, based on QTc</a:t>
            </a:r>
          </a:p>
        </p:txBody>
      </p:sp>
    </p:spTree>
  </p:cSld>
  <p:clrMapOvr>
    <a:masterClrMapping/>
  </p:clrMapOvr>
  <p:transition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20126B3-C04F-7C83-2A6C-AF3DA1C43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725190-720D-68B5-0F49-24FC756B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0"/>
            <a:ext cx="9220200" cy="4184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Treatment</a:t>
            </a:r>
          </a:p>
          <a:p>
            <a:pPr lvl="1" eaLnBrk="1" hangingPunct="1">
              <a:defRPr/>
            </a:pPr>
            <a:r>
              <a:rPr lang="en-US" altLang="en-US" sz="3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If stable and ongoing/intermittent...meds...</a:t>
            </a:r>
          </a:p>
          <a:p>
            <a:pPr lvl="2" eaLnBrk="1" hangingPunct="1">
              <a:defRPr/>
            </a:pPr>
            <a:r>
              <a:rPr lang="en-US" altLang="en-US" sz="3200" u="sng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Polymorphic</a:t>
            </a:r>
            <a:r>
              <a:rPr lang="en-US" altLang="en-US" sz="3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VT </a:t>
            </a:r>
            <a:r>
              <a:rPr lang="en-US" altLang="en-US" sz="3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en-US" altLang="en-US" sz="3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Look for underlying cause and treat aggressively, based on QTc</a:t>
            </a:r>
          </a:p>
          <a:p>
            <a:pPr lvl="3" eaLnBrk="1" hangingPunct="1">
              <a:defRPr/>
            </a:pP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Normal QTc </a:t>
            </a: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cardiac ischemia, </a:t>
            </a:r>
            <a:r>
              <a:rPr lang="en-US" altLang="en-US" sz="3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Brugada</a:t>
            </a:r>
            <a:endParaRPr lang="en-US" altLang="en-US"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pic>
        <p:nvPicPr>
          <p:cNvPr id="31747" name="Picture 3" descr="SR-TDP.bmp">
            <a:extLst>
              <a:ext uri="{FF2B5EF4-FFF2-40B4-BE49-F238E27FC236}">
                <a16:creationId xmlns:a16="http://schemas.microsoft.com/office/drawing/2014/main" id="{9B678FF8-FF55-63C3-F2F1-B8F71AFB6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0" t="55952" r="5324" b="26289"/>
          <a:stretch>
            <a:fillRect/>
          </a:stretch>
        </p:blipFill>
        <p:spPr bwMode="auto">
          <a:xfrm>
            <a:off x="2603500" y="5029200"/>
            <a:ext cx="8921750" cy="1552575"/>
          </a:xfrm>
          <a:prstGeom prst="rect">
            <a:avLst/>
          </a:prstGeom>
          <a:solidFill>
            <a:srgbClr val="FF0000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E0647940-344B-A24B-C6D6-1D8E482D6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D4F2C3A-65B1-7FB2-BE13-4D91DA413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0"/>
            <a:ext cx="9296400" cy="4184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Treatment</a:t>
            </a:r>
          </a:p>
          <a:p>
            <a:pPr lvl="1" eaLnBrk="1" hangingPunct="1">
              <a:defRPr/>
            </a:pPr>
            <a:r>
              <a:rPr lang="en-US" altLang="en-US" sz="3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If stable and ongoing/intermittent...meds...</a:t>
            </a:r>
          </a:p>
          <a:p>
            <a:pPr lvl="2" eaLnBrk="1" hangingPunct="1">
              <a:defRPr/>
            </a:pPr>
            <a:r>
              <a:rPr lang="en-US" altLang="en-US" sz="3200" u="sng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Polymorphic</a:t>
            </a:r>
            <a:r>
              <a:rPr lang="en-US" altLang="en-US" sz="3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VT </a:t>
            </a:r>
            <a:r>
              <a:rPr lang="en-US" altLang="en-US" sz="3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en-US" altLang="en-US" sz="3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Look for underlying cause and treat aggressively, based on QTc</a:t>
            </a:r>
          </a:p>
          <a:p>
            <a:pPr lvl="3" eaLnBrk="1" hangingPunct="1">
              <a:defRPr/>
            </a:pP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Long QTc  electrolytes, meds, etc.</a:t>
            </a:r>
            <a:endParaRPr lang="en-US" altLang="en-US"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4" eaLnBrk="1" hangingPunct="1">
              <a:defRPr/>
            </a:pP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</a:t>
            </a:r>
            <a:r>
              <a:rPr lang="en-US" altLang="en-US" sz="32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++</a:t>
            </a: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overdrive pacing, etc.</a:t>
            </a:r>
            <a:endParaRPr lang="en-US" altLang="en-US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771" name="Picture 4" descr="Creat0004">
            <a:extLst>
              <a:ext uri="{FF2B5EF4-FFF2-40B4-BE49-F238E27FC236}">
                <a16:creationId xmlns:a16="http://schemas.microsoft.com/office/drawing/2014/main" id="{FEFD7972-FE95-4BEC-3339-DB85A8D9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t="4373" r="107" b="81738"/>
          <a:stretch>
            <a:fillRect/>
          </a:stretch>
        </p:blipFill>
        <p:spPr bwMode="auto">
          <a:xfrm>
            <a:off x="2616200" y="5502275"/>
            <a:ext cx="8763000" cy="120332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4027C049-E7AB-2C89-15BA-689C81938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08CBF4C0-4249-F96A-53B2-BB1A917B2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0"/>
            <a:ext cx="93726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Treatment</a:t>
            </a: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If stable and ongoing/intermittent...meds...</a:t>
            </a:r>
          </a:p>
          <a:p>
            <a:pPr lvl="2" eaLnBrk="1" hangingPunct="1"/>
            <a:r>
              <a:rPr lang="en-US" altLang="en-US" sz="3200" u="sng" dirty="0">
                <a:solidFill>
                  <a:srgbClr val="000000"/>
                </a:solidFill>
              </a:rPr>
              <a:t>Monomorphic VT</a:t>
            </a:r>
          </a:p>
          <a:p>
            <a:pPr lvl="3"/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Procainamide – Class </a:t>
            </a:r>
            <a:r>
              <a:rPr lang="en-US" altLang="en-US" sz="3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IIa</a:t>
            </a: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but not rec’d in CMPY, AHF, HD unstable, etc.</a:t>
            </a:r>
          </a:p>
          <a:p>
            <a:pPr lvl="3"/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Amiodarone – Class IIb, has </a:t>
            </a:r>
            <a:r>
              <a:rPr kumimoji="0" lang="el-G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β</a:t>
            </a: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effects</a:t>
            </a:r>
          </a:p>
          <a:p>
            <a:pPr lvl="3"/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Lidocaine – less effective but produces less hypotension</a:t>
            </a:r>
          </a:p>
          <a:p>
            <a:pPr lvl="2" eaLnBrk="1" hangingPunct="1"/>
            <a:endParaRPr lang="en-US" alt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4027C049-E7AB-2C89-15BA-689C81938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08CBF4C0-4249-F96A-53B2-BB1A917B2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0"/>
            <a:ext cx="93726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Treatment</a:t>
            </a: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If stable and ongoing/intermittent...meds...</a:t>
            </a:r>
          </a:p>
          <a:p>
            <a:pPr lvl="2" eaLnBrk="1" hangingPunct="1"/>
            <a:r>
              <a:rPr lang="en-US" altLang="en-US" sz="3200" u="sng" dirty="0">
                <a:solidFill>
                  <a:srgbClr val="000000"/>
                </a:solidFill>
              </a:rPr>
              <a:t>Monomorphic</a:t>
            </a:r>
            <a:r>
              <a:rPr lang="en-US" altLang="en-US" sz="3200" dirty="0">
                <a:solidFill>
                  <a:srgbClr val="000000"/>
                </a:solidFill>
              </a:rPr>
              <a:t> VT 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 a</a:t>
            </a:r>
            <a:r>
              <a:rPr lang="en-US" altLang="en-US" sz="3200" dirty="0">
                <a:solidFill>
                  <a:srgbClr val="000000"/>
                </a:solidFill>
              </a:rPr>
              <a:t>miodarone &gt; lidocaine</a:t>
            </a:r>
            <a:endParaRPr lang="en-US" altLang="en-US" sz="3200" u="sng" dirty="0">
              <a:solidFill>
                <a:srgbClr val="000000"/>
              </a:solidFill>
            </a:endParaRPr>
          </a:p>
          <a:p>
            <a:pPr lvl="2" eaLnBrk="1" hangingPunct="1"/>
            <a:r>
              <a:rPr lang="el-GR" altLang="en-US" sz="3200" dirty="0">
                <a:solidFill>
                  <a:srgbClr val="000000"/>
                </a:solidFill>
              </a:rPr>
              <a:t>β</a:t>
            </a:r>
            <a:r>
              <a:rPr lang="en-US" altLang="en-US" sz="3200" dirty="0">
                <a:solidFill>
                  <a:srgbClr val="000000"/>
                </a:solidFill>
              </a:rPr>
              <a:t>Bs help with sympathetic tone</a:t>
            </a:r>
          </a:p>
        </p:txBody>
      </p:sp>
    </p:spTree>
    <p:extLst>
      <p:ext uri="{BB962C8B-B14F-4D97-AF65-F5344CB8AC3E}">
        <p14:creationId xmlns:p14="http://schemas.microsoft.com/office/powerpoint/2010/main" val="1728075111"/>
      </p:ext>
    </p:extLst>
  </p:cSld>
  <p:clrMapOvr>
    <a:masterClrMapping/>
  </p:clrMapOvr>
  <p:transition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4027C049-E7AB-2C89-15BA-689C81938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08CBF4C0-4249-F96A-53B2-BB1A917B2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0"/>
            <a:ext cx="92964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Treatment</a:t>
            </a: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If stable and ongoing/intermittent...meds...</a:t>
            </a:r>
          </a:p>
          <a:p>
            <a:pPr lvl="2" eaLnBrk="1" hangingPunct="1"/>
            <a:r>
              <a:rPr lang="en-US" altLang="en-US" sz="3200" u="sng" dirty="0">
                <a:solidFill>
                  <a:srgbClr val="000000"/>
                </a:solidFill>
              </a:rPr>
              <a:t>Monomorphic</a:t>
            </a:r>
            <a:r>
              <a:rPr lang="en-US" altLang="en-US" sz="3200" dirty="0">
                <a:solidFill>
                  <a:srgbClr val="000000"/>
                </a:solidFill>
              </a:rPr>
              <a:t> VT 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 a</a:t>
            </a:r>
            <a:r>
              <a:rPr lang="en-US" altLang="en-US" sz="3200" dirty="0">
                <a:solidFill>
                  <a:srgbClr val="000000"/>
                </a:solidFill>
              </a:rPr>
              <a:t>miodarone &gt; lidocaine</a:t>
            </a:r>
            <a:endParaRPr lang="en-US" altLang="en-US" sz="3200" u="sng" dirty="0">
              <a:solidFill>
                <a:srgbClr val="000000"/>
              </a:solidFill>
            </a:endParaRPr>
          </a:p>
          <a:p>
            <a:pPr lvl="2" eaLnBrk="1" hangingPunct="1"/>
            <a:r>
              <a:rPr lang="el-GR" altLang="en-US" sz="3200" dirty="0">
                <a:solidFill>
                  <a:srgbClr val="000000"/>
                </a:solidFill>
              </a:rPr>
              <a:t>β</a:t>
            </a:r>
            <a:r>
              <a:rPr lang="en-US" altLang="en-US" sz="3200" dirty="0">
                <a:solidFill>
                  <a:srgbClr val="000000"/>
                </a:solidFill>
              </a:rPr>
              <a:t>Bs help with sympathetic tone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41EE28-8617-1B37-1C1B-9427B6749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769" r="1666" b="2316"/>
          <a:stretch>
            <a:fillRect/>
          </a:stretch>
        </p:blipFill>
        <p:spPr bwMode="auto">
          <a:xfrm>
            <a:off x="3200400" y="4366839"/>
            <a:ext cx="6781800" cy="2338761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B50A7A-22CE-DA6D-ED23-688E8A3833E9}"/>
              </a:ext>
            </a:extLst>
          </p:cNvPr>
          <p:cNvSpPr txBox="1"/>
          <p:nvPr/>
        </p:nvSpPr>
        <p:spPr>
          <a:xfrm>
            <a:off x="7897814" y="5600700"/>
            <a:ext cx="1423987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JACC 2018</a:t>
            </a:r>
          </a:p>
        </p:txBody>
      </p:sp>
    </p:spTree>
    <p:extLst>
      <p:ext uri="{BB962C8B-B14F-4D97-AF65-F5344CB8AC3E}">
        <p14:creationId xmlns:p14="http://schemas.microsoft.com/office/powerpoint/2010/main" val="4167330012"/>
      </p:ext>
    </p:extLst>
  </p:cSld>
  <p:clrMapOvr>
    <a:masterClrMapping/>
  </p:clrMapOvr>
  <p:transition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A2989403-1C6C-EA28-204A-52A8863EA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FD6E1889-8956-FAC5-EFBC-C6357742A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0"/>
            <a:ext cx="92964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Treatment</a:t>
            </a: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If stable and ongoing/intermittent...meds...</a:t>
            </a:r>
          </a:p>
          <a:p>
            <a:pPr lvl="2" eaLnBrk="1" hangingPunct="1"/>
            <a:r>
              <a:rPr lang="en-US" altLang="en-US" sz="3200" u="sng" dirty="0">
                <a:solidFill>
                  <a:srgbClr val="000000"/>
                </a:solidFill>
              </a:rPr>
              <a:t>Monomorphic</a:t>
            </a:r>
            <a:r>
              <a:rPr lang="en-US" altLang="en-US" sz="3200" dirty="0">
                <a:solidFill>
                  <a:srgbClr val="000000"/>
                </a:solidFill>
              </a:rPr>
              <a:t> VT 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 a</a:t>
            </a:r>
            <a:r>
              <a:rPr lang="en-US" altLang="en-US" sz="3200" dirty="0">
                <a:solidFill>
                  <a:srgbClr val="000000"/>
                </a:solidFill>
              </a:rPr>
              <a:t>miodarone &gt; lidocaine</a:t>
            </a:r>
            <a:endParaRPr lang="en-US" altLang="en-US" sz="3200" u="sng" dirty="0">
              <a:solidFill>
                <a:srgbClr val="000000"/>
              </a:solidFill>
            </a:endParaRPr>
          </a:p>
          <a:p>
            <a:pPr lvl="2" eaLnBrk="1" hangingPunct="1"/>
            <a:r>
              <a:rPr lang="en-US" altLang="en-US" sz="3200" dirty="0">
                <a:solidFill>
                  <a:srgbClr val="000000"/>
                </a:solidFill>
              </a:rPr>
              <a:t>Non-selective </a:t>
            </a:r>
            <a:r>
              <a:rPr lang="el-GR" altLang="en-US" sz="3200" dirty="0">
                <a:solidFill>
                  <a:srgbClr val="000000"/>
                </a:solidFill>
              </a:rPr>
              <a:t>β</a:t>
            </a:r>
            <a:r>
              <a:rPr lang="en-US" altLang="en-US" sz="3200" dirty="0">
                <a:solidFill>
                  <a:srgbClr val="000000"/>
                </a:solidFill>
              </a:rPr>
              <a:t>Bs 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 better CNS penetration</a:t>
            </a:r>
          </a:p>
          <a:p>
            <a:pPr lvl="2" eaLnBrk="1" hangingPunct="1"/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Sedation, e.g. benzodiazepines, dexmedetomidine (anti-adrenergic    effects), propofol if intubated</a:t>
            </a:r>
            <a:endParaRPr lang="en-US" altLang="en-US" sz="3200" dirty="0">
              <a:solidFill>
                <a:srgbClr val="000000"/>
              </a:solidFill>
            </a:endParaRPr>
          </a:p>
        </p:txBody>
      </p:sp>
      <p:pic>
        <p:nvPicPr>
          <p:cNvPr id="2" name="Picture 2" descr="ropofol Relaxation Nurse Sedation Candle — Nursespeak.com | Relaxing  candles, C">
            <a:extLst>
              <a:ext uri="{FF2B5EF4-FFF2-40B4-BE49-F238E27FC236}">
                <a16:creationId xmlns:a16="http://schemas.microsoft.com/office/drawing/2014/main" id="{B4C0311A-5D41-7511-A872-FDB6B162F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t="17088" r="15700" b="21396"/>
          <a:stretch>
            <a:fillRect/>
          </a:stretch>
        </p:blipFill>
        <p:spPr bwMode="auto">
          <a:xfrm>
            <a:off x="10114304" y="4495800"/>
            <a:ext cx="1772896" cy="227965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6858"/>
      </p:ext>
    </p:extLst>
  </p:cSld>
  <p:clrMapOvr>
    <a:masterClrMapping/>
  </p:clrMapOvr>
  <p:transition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1DBFF50B-3368-571E-BAB7-C70704CE7F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”Electrical Storm”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809F92C6-2397-6A39-62CD-95BB959E1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133600"/>
            <a:ext cx="90678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If patient converts to sinus rhythm...</a:t>
            </a: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Sedation</a:t>
            </a: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Look for and treat underlying cause</a:t>
            </a:r>
          </a:p>
          <a:p>
            <a:pPr lvl="2" eaLnBrk="1" hangingPunct="1"/>
            <a:r>
              <a:rPr lang="en-US" altLang="en-US" sz="3200" dirty="0">
                <a:solidFill>
                  <a:srgbClr val="000000"/>
                </a:solidFill>
              </a:rPr>
              <a:t>Monomorphic? 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 empiric amiodarone</a:t>
            </a:r>
            <a:endParaRPr lang="en-US" altLang="en-US" sz="3200" dirty="0">
              <a:solidFill>
                <a:srgbClr val="000000"/>
              </a:solidFill>
            </a:endParaRPr>
          </a:p>
          <a:p>
            <a:pPr lvl="2" eaLnBrk="1" hangingPunct="1"/>
            <a:r>
              <a:rPr lang="en-US" altLang="en-US" sz="3200" dirty="0">
                <a:solidFill>
                  <a:srgbClr val="000000"/>
                </a:solidFill>
              </a:rPr>
              <a:t>PVT with normal QTc? 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altLang="en-US" sz="3200" dirty="0" err="1">
                <a:solidFill>
                  <a:srgbClr val="000000"/>
                </a:solidFill>
                <a:sym typeface="Wingdings" pitchFamily="2" charset="2"/>
              </a:rPr>
              <a:t>tx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 ACS, </a:t>
            </a:r>
            <a:r>
              <a:rPr lang="en-US" altLang="en-US" sz="3200" dirty="0" err="1">
                <a:solidFill>
                  <a:srgbClr val="000000"/>
                </a:solidFill>
                <a:sym typeface="Wingdings" pitchFamily="2" charset="2"/>
              </a:rPr>
              <a:t>Brugada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, etc.</a:t>
            </a:r>
            <a:endParaRPr lang="en-US" altLang="en-US" sz="3200" dirty="0">
              <a:solidFill>
                <a:srgbClr val="000000"/>
              </a:solidFill>
            </a:endParaRPr>
          </a:p>
          <a:p>
            <a:pPr lvl="2" eaLnBrk="1" hangingPunct="1"/>
            <a:r>
              <a:rPr lang="en-US" altLang="en-US" sz="3200" dirty="0">
                <a:solidFill>
                  <a:srgbClr val="000000"/>
                </a:solidFill>
              </a:rPr>
              <a:t>PVT with long QTc? 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 empiric Mg</a:t>
            </a:r>
            <a:r>
              <a:rPr lang="en-US" altLang="en-US" sz="3200" baseline="30000" dirty="0">
                <a:solidFill>
                  <a:srgbClr val="000000"/>
                </a:solidFill>
                <a:sym typeface="Wingdings" pitchFamily="2" charset="2"/>
              </a:rPr>
              <a:t>++</a:t>
            </a:r>
            <a:endParaRPr lang="en-US" altLang="en-US" sz="3200" dirty="0">
              <a:solidFill>
                <a:srgbClr val="000000"/>
              </a:solidFill>
            </a:endParaRPr>
          </a:p>
          <a:p>
            <a:pPr lvl="1" eaLnBrk="1" hangingPunct="1"/>
            <a:r>
              <a:rPr lang="en-US" altLang="en-US" sz="3200" dirty="0">
                <a:solidFill>
                  <a:srgbClr val="000000"/>
                </a:solidFill>
              </a:rPr>
              <a:t>Admit for further workup and </a:t>
            </a:r>
            <a:r>
              <a:rPr lang="en-US" altLang="en-US" sz="3200" dirty="0" err="1">
                <a:solidFill>
                  <a:srgbClr val="000000"/>
                </a:solidFill>
              </a:rPr>
              <a:t>tx</a:t>
            </a:r>
            <a:r>
              <a:rPr lang="en-US" altLang="en-US" sz="3200" dirty="0">
                <a:solidFill>
                  <a:srgbClr val="000000"/>
                </a:solidFill>
              </a:rPr>
              <a:t>!!</a:t>
            </a:r>
          </a:p>
        </p:txBody>
      </p:sp>
    </p:spTree>
  </p:cSld>
  <p:clrMapOvr>
    <a:masterClrMapping/>
  </p:clrMapOvr>
  <p:transition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B0B938E-1D98-BB8D-4DD2-94B03C7AF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33625"/>
            <a:ext cx="7848600" cy="4184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Unfortunately...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3E78B6-1D9E-5FA7-8C9F-34E2A1EE95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</p:spTree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925B822-34BC-008D-A736-BF67B3BA6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1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For This Lecture…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85296742-105F-9667-DBAC-B4376144E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1676400"/>
            <a:ext cx="9144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Assorted topics in emergency cardiology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Some new info, some not as new…but there’s more literature to discuss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No animal or basic science studies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NOT a journal club!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Cases...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  <p:bldP spid="9625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FBED264-B4E9-9F0E-BABC-A3B6DD71C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33625"/>
            <a:ext cx="7848600" cy="4184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Unfortunately...</a:t>
            </a:r>
          </a:p>
        </p:txBody>
      </p:sp>
      <p:pic>
        <p:nvPicPr>
          <p:cNvPr id="38914" name="Content Placeholder 2" descr="EKG vfib.pdf">
            <a:extLst>
              <a:ext uri="{FF2B5EF4-FFF2-40B4-BE49-F238E27FC236}">
                <a16:creationId xmlns:a16="http://schemas.microsoft.com/office/drawing/2014/main" id="{F0776563-D4C2-1009-2F1B-CDE6ECF5D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70024" r="37859" b="16629"/>
          <a:stretch>
            <a:fillRect/>
          </a:stretch>
        </p:blipFill>
        <p:spPr bwMode="auto">
          <a:xfrm>
            <a:off x="1920240" y="3048000"/>
            <a:ext cx="10165080" cy="17526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16" descr="Homer stress">
            <a:extLst>
              <a:ext uri="{FF2B5EF4-FFF2-40B4-BE49-F238E27FC236}">
                <a16:creationId xmlns:a16="http://schemas.microsoft.com/office/drawing/2014/main" id="{7FBE8BA9-8CD4-1D9E-6E88-0772B88B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"/>
          <a:stretch>
            <a:fillRect/>
          </a:stretch>
        </p:blipFill>
        <p:spPr bwMode="auto">
          <a:xfrm>
            <a:off x="9258300" y="4413250"/>
            <a:ext cx="1559868" cy="213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1DE6A4D-D010-6FAB-491A-0DE0891A9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</p:spTree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DDE274CB-C20B-4DC8-4CE5-72212B8A41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8C7581-9789-6782-A3E8-007EFE2CA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33625"/>
            <a:ext cx="7848600" cy="4184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if...repeat </a:t>
            </a:r>
            <a:r>
              <a:rPr lang="en-US" alt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defibs</a:t>
            </a: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aren’t working!</a:t>
            </a:r>
          </a:p>
        </p:txBody>
      </p:sp>
      <p:pic>
        <p:nvPicPr>
          <p:cNvPr id="2" name="Content Placeholder 2" descr="EKG vfib.pdf">
            <a:extLst>
              <a:ext uri="{FF2B5EF4-FFF2-40B4-BE49-F238E27FC236}">
                <a16:creationId xmlns:a16="http://schemas.microsoft.com/office/drawing/2014/main" id="{A6377A77-8498-42D5-F669-CD7DB2153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70024" r="37859" b="16629"/>
          <a:stretch>
            <a:fillRect/>
          </a:stretch>
        </p:blipFill>
        <p:spPr bwMode="auto">
          <a:xfrm>
            <a:off x="1920240" y="3048000"/>
            <a:ext cx="10165080" cy="17526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16" descr="Homer stress">
            <a:extLst>
              <a:ext uri="{FF2B5EF4-FFF2-40B4-BE49-F238E27FC236}">
                <a16:creationId xmlns:a16="http://schemas.microsoft.com/office/drawing/2014/main" id="{3B20CBAF-CA14-638A-D256-A1B27439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"/>
          <a:stretch>
            <a:fillRect/>
          </a:stretch>
        </p:blipFill>
        <p:spPr bwMode="auto">
          <a:xfrm>
            <a:off x="8988425" y="4425950"/>
            <a:ext cx="1562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F1AE28DA-E5A3-B20F-6C4D-A8D18CBCD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15ADD8E-FEAA-B3DC-5646-F5A5BD2A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981200"/>
            <a:ext cx="7848600" cy="4184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Incessant/intractable VF</a:t>
            </a:r>
          </a:p>
        </p:txBody>
      </p:sp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CABAD6D8-0040-2465-4765-4EAD12266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5B3DA2B-7433-14C1-3ACB-5850C03B2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981200"/>
            <a:ext cx="7848600" cy="4184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Incessant/intractable VF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sequential defibrillation?</a:t>
            </a:r>
            <a:endParaRPr lang="en-US" altLang="en-US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987" name="Picture 4" descr="ual Sequential Defibrillation - REBEL EM - Emergency Medicine Blog">
            <a:extLst>
              <a:ext uri="{FF2B5EF4-FFF2-40B4-BE49-F238E27FC236}">
                <a16:creationId xmlns:a16="http://schemas.microsoft.com/office/drawing/2014/main" id="{33AC3126-3A72-0C4A-FDB5-DC4607EB5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3200400"/>
            <a:ext cx="6350000" cy="357187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">
            <a:extLst>
              <a:ext uri="{FF2B5EF4-FFF2-40B4-BE49-F238E27FC236}">
                <a16:creationId xmlns:a16="http://schemas.microsoft.com/office/drawing/2014/main" id="{9DE52839-1014-B969-6F8C-240DE25F4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2" y="4120160"/>
            <a:ext cx="3957637" cy="1249362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98B1E51-6E23-3EDB-EC23-F6DF345CE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95400"/>
            <a:ext cx="7848600" cy="494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Incessant/intractable VF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sequential defibrillation?</a:t>
            </a:r>
          </a:p>
        </p:txBody>
      </p:sp>
      <p:pic>
        <p:nvPicPr>
          <p:cNvPr id="43011" name="Picture 1">
            <a:extLst>
              <a:ext uri="{FF2B5EF4-FFF2-40B4-BE49-F238E27FC236}">
                <a16:creationId xmlns:a16="http://schemas.microsoft.com/office/drawing/2014/main" id="{CAB0E41C-2286-A598-2933-4D5C7449F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1"/>
          <a:stretch>
            <a:fillRect/>
          </a:stretch>
        </p:blipFill>
        <p:spPr bwMode="auto">
          <a:xfrm>
            <a:off x="2141444" y="2480153"/>
            <a:ext cx="4427537" cy="13620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E63C49E9-FEDD-F784-FA9C-7F5E69005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097" y="2443918"/>
            <a:ext cx="4267200" cy="148113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A79639EC-6C5D-9880-9FE0-FEE6260CE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82" y="4031141"/>
            <a:ext cx="4805363" cy="154305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7">
            <a:extLst>
              <a:ext uri="{FF2B5EF4-FFF2-40B4-BE49-F238E27FC236}">
                <a16:creationId xmlns:a16="http://schemas.microsoft.com/office/drawing/2014/main" id="{DE506BBE-36CE-9968-59A3-BF6C68281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02814"/>
            <a:ext cx="4820433" cy="1041917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8">
            <a:extLst>
              <a:ext uri="{FF2B5EF4-FFF2-40B4-BE49-F238E27FC236}">
                <a16:creationId xmlns:a16="http://schemas.microsoft.com/office/drawing/2014/main" id="{4570F258-F10F-EBEB-B0E7-54668EF870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724" y="5531882"/>
            <a:ext cx="4419600" cy="121285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6" name="Rectangle 2">
            <a:extLst>
              <a:ext uri="{FF2B5EF4-FFF2-40B4-BE49-F238E27FC236}">
                <a16:creationId xmlns:a16="http://schemas.microsoft.com/office/drawing/2014/main" id="{49575632-9966-0FBD-9556-304CAB9EB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5"/>
            <a:ext cx="7772400" cy="800100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”Electrical Storm”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5B52E-B069-7FED-2C0B-D24559EA84A1}"/>
              </a:ext>
            </a:extLst>
          </p:cNvPr>
          <p:cNvSpPr txBox="1"/>
          <p:nvPr/>
        </p:nvSpPr>
        <p:spPr>
          <a:xfrm>
            <a:off x="9982200" y="6296541"/>
            <a:ext cx="14029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AJEM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1C49E-2A64-891D-43B2-7E31C8BD4144}"/>
              </a:ext>
            </a:extLst>
          </p:cNvPr>
          <p:cNvSpPr txBox="1"/>
          <p:nvPr/>
        </p:nvSpPr>
        <p:spPr>
          <a:xfrm>
            <a:off x="8850217" y="3525505"/>
            <a:ext cx="227498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Resuscitation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68B44-16BB-05A5-15ED-0BBE7BC40D7D}"/>
              </a:ext>
            </a:extLst>
          </p:cNvPr>
          <p:cNvSpPr txBox="1"/>
          <p:nvPr/>
        </p:nvSpPr>
        <p:spPr>
          <a:xfrm>
            <a:off x="4038600" y="6183868"/>
            <a:ext cx="227498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Resuscitation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510DA5-1E34-24A1-ED13-F80E009E7482}"/>
              </a:ext>
            </a:extLst>
          </p:cNvPr>
          <p:cNvSpPr txBox="1"/>
          <p:nvPr/>
        </p:nvSpPr>
        <p:spPr>
          <a:xfrm>
            <a:off x="4940301" y="5057775"/>
            <a:ext cx="14029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AJEM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41A4F-99E7-150D-B505-7127BB5EA031}"/>
              </a:ext>
            </a:extLst>
          </p:cNvPr>
          <p:cNvSpPr txBox="1"/>
          <p:nvPr/>
        </p:nvSpPr>
        <p:spPr>
          <a:xfrm>
            <a:off x="9610524" y="4989556"/>
            <a:ext cx="14029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AJEM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4C9422-B1C8-A609-1E37-73B503729CC9}"/>
              </a:ext>
            </a:extLst>
          </p:cNvPr>
          <p:cNvSpPr txBox="1"/>
          <p:nvPr/>
        </p:nvSpPr>
        <p:spPr>
          <a:xfrm>
            <a:off x="3900195" y="2526268"/>
            <a:ext cx="196720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Circulation 2020</a:t>
            </a:r>
          </a:p>
        </p:txBody>
      </p:sp>
    </p:spTree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98A7686D-A158-555F-171C-6C35EB0C1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41DF681-9ABE-1255-877E-3C5DEDDE4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752600"/>
            <a:ext cx="9372600" cy="44894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Incessant/intractable VF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sequential defibrillation?</a:t>
            </a:r>
          </a:p>
          <a:p>
            <a:pPr lvl="2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Appears promising when used early (after 3</a:t>
            </a:r>
            <a:r>
              <a:rPr lang="en-US" altLang="en-US" sz="3200" kern="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shock) and with A-P pad placement</a:t>
            </a:r>
          </a:p>
        </p:txBody>
      </p:sp>
      <p:pic>
        <p:nvPicPr>
          <p:cNvPr id="44035" name="Picture 5">
            <a:extLst>
              <a:ext uri="{FF2B5EF4-FFF2-40B4-BE49-F238E27FC236}">
                <a16:creationId xmlns:a16="http://schemas.microsoft.com/office/drawing/2014/main" id="{C0CFACDA-542E-E4E6-E161-BB4D5295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7819299" cy="271362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496177-3294-17FE-FF22-3C2D077F550E}"/>
              </a:ext>
            </a:extLst>
          </p:cNvPr>
          <p:cNvSpPr txBox="1"/>
          <p:nvPr/>
        </p:nvSpPr>
        <p:spPr>
          <a:xfrm>
            <a:off x="8001000" y="6242050"/>
            <a:ext cx="24128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Resuscitation 2020</a:t>
            </a:r>
          </a:p>
        </p:txBody>
      </p:sp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>
            <a:extLst>
              <a:ext uri="{FF2B5EF4-FFF2-40B4-BE49-F238E27FC236}">
                <a16:creationId xmlns:a16="http://schemas.microsoft.com/office/drawing/2014/main" id="{30B9ED3A-ACD8-54E2-BBA0-7967DBDA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38601"/>
            <a:ext cx="7543800" cy="26257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8" name="Rectangle 2">
            <a:extLst>
              <a:ext uri="{FF2B5EF4-FFF2-40B4-BE49-F238E27FC236}">
                <a16:creationId xmlns:a16="http://schemas.microsoft.com/office/drawing/2014/main" id="{7CA29DA7-A365-A145-F40F-0F7BB125B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13D950-3283-4787-B2E5-11C6BA56A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758950"/>
            <a:ext cx="9067800" cy="4565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Incessant/intractable VF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sequential defibrillation?</a:t>
            </a:r>
          </a:p>
          <a:p>
            <a:pPr lvl="2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Appears promising when used early (after 3</a:t>
            </a:r>
            <a:r>
              <a:rPr lang="en-US" altLang="en-US" sz="3200" kern="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shock) and with A-P pad placement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9FB00-BC49-727D-4F1E-D2B8E33219B0}"/>
              </a:ext>
            </a:extLst>
          </p:cNvPr>
          <p:cNvSpPr txBox="1"/>
          <p:nvPr/>
        </p:nvSpPr>
        <p:spPr>
          <a:xfrm>
            <a:off x="7086600" y="5345114"/>
            <a:ext cx="233269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Med 2022</a:t>
            </a:r>
          </a:p>
        </p:txBody>
      </p:sp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CA29DA7-A365-A145-F40F-0F7BB125B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13D950-3283-4787-B2E5-11C6BA56A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752600"/>
            <a:ext cx="9067800" cy="4413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ＭＳ Ｐゴシック" pitchFamily="-106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-106" charset="-128"/>
                <a:cs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Incessant/intractable VF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sequential defibrillation?</a:t>
            </a:r>
          </a:p>
          <a:p>
            <a:pPr lvl="2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Increased survival </a:t>
            </a:r>
            <a:r>
              <a:rPr lang="en-US" altLang="en-US" sz="3200" u="sng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neurologic outcome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452EAB8-2076-5C0C-A718-7E9379924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38601"/>
            <a:ext cx="7543800" cy="26257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F04235-8A0E-E191-7DE3-3C64374BACDC}"/>
              </a:ext>
            </a:extLst>
          </p:cNvPr>
          <p:cNvSpPr txBox="1"/>
          <p:nvPr/>
        </p:nvSpPr>
        <p:spPr>
          <a:xfrm>
            <a:off x="7086600" y="5345114"/>
            <a:ext cx="233269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Med 2022</a:t>
            </a:r>
          </a:p>
        </p:txBody>
      </p:sp>
    </p:spTree>
    <p:extLst>
      <p:ext uri="{BB962C8B-B14F-4D97-AF65-F5344CB8AC3E}">
        <p14:creationId xmlns:p14="http://schemas.microsoft.com/office/powerpoint/2010/main" val="25943988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7CDCDB53-5770-1338-BBB5-F1ECC5C93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”Electrical Storm”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CA50281F-CA25-7B59-035D-4ED1F3EC9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752600"/>
            <a:ext cx="78486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Incessant/intractable VF</a:t>
            </a:r>
          </a:p>
          <a:p>
            <a:pPr lvl="1" eaLnBrk="1" hangingPunct="1"/>
            <a:r>
              <a:rPr lang="el-GR" altLang="en-US" sz="3200" dirty="0">
                <a:solidFill>
                  <a:srgbClr val="000000"/>
                </a:solidFill>
              </a:rPr>
              <a:t>β</a:t>
            </a:r>
            <a:r>
              <a:rPr lang="en-US" altLang="en-US" sz="3200" dirty="0">
                <a:solidFill>
                  <a:srgbClr val="000000"/>
                </a:solidFill>
              </a:rPr>
              <a:t>-blockade?</a:t>
            </a:r>
          </a:p>
        </p:txBody>
      </p:sp>
    </p:spTree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C28541E-A918-76BD-ECB2-1CF597C597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pic>
        <p:nvPicPr>
          <p:cNvPr id="47107" name="Picture 1">
            <a:extLst>
              <a:ext uri="{FF2B5EF4-FFF2-40B4-BE49-F238E27FC236}">
                <a16:creationId xmlns:a16="http://schemas.microsoft.com/office/drawing/2014/main" id="{9D47F81A-0A38-FB8D-0AA7-31B04452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1572" r="4706" b="4871"/>
          <a:stretch>
            <a:fillRect/>
          </a:stretch>
        </p:blipFill>
        <p:spPr bwMode="auto">
          <a:xfrm>
            <a:off x="3136900" y="1371600"/>
            <a:ext cx="7226300" cy="2408237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1">
            <a:extLst>
              <a:ext uri="{FF2B5EF4-FFF2-40B4-BE49-F238E27FC236}">
                <a16:creationId xmlns:a16="http://schemas.microsoft.com/office/drawing/2014/main" id="{E5053B90-5E09-19A9-B065-64293ED6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3333"/>
          <a:stretch>
            <a:fillRect/>
          </a:stretch>
        </p:blipFill>
        <p:spPr bwMode="auto">
          <a:xfrm>
            <a:off x="2514600" y="3981450"/>
            <a:ext cx="8686800" cy="2738438"/>
          </a:xfrm>
          <a:prstGeom prst="rect">
            <a:avLst/>
          </a:prstGeom>
          <a:noFill/>
          <a:ln w="57150">
            <a:solidFill>
              <a:srgbClr val="ADADE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04EEFC-85D4-BA71-0BE1-E4CD4C696853}"/>
              </a:ext>
            </a:extLst>
          </p:cNvPr>
          <p:cNvSpPr txBox="1"/>
          <p:nvPr/>
        </p:nvSpPr>
        <p:spPr>
          <a:xfrm>
            <a:off x="7999318" y="5952649"/>
            <a:ext cx="265489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Resuscitation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D43B1-A803-FC65-FDA5-4681163A9F48}"/>
              </a:ext>
            </a:extLst>
          </p:cNvPr>
          <p:cNvSpPr txBox="1"/>
          <p:nvPr/>
        </p:nvSpPr>
        <p:spPr>
          <a:xfrm>
            <a:off x="7309480" y="2971800"/>
            <a:ext cx="293862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 </a:t>
            </a:r>
            <a:r>
              <a:rPr 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Emerg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 2020</a:t>
            </a:r>
          </a:p>
        </p:txBody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3">
            <a:extLst>
              <a:ext uri="{FF2B5EF4-FFF2-40B4-BE49-F238E27FC236}">
                <a16:creationId xmlns:a16="http://schemas.microsoft.com/office/drawing/2014/main" id="{9DD8B5D6-FB93-FF16-1D23-A1872DFEB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2133600"/>
            <a:ext cx="9220200" cy="4184650"/>
          </a:xfrm>
        </p:spPr>
        <p:txBody>
          <a:bodyPr/>
          <a:lstStyle/>
          <a:p>
            <a:pPr eaLnBrk="1" hangingPunct="1"/>
            <a:r>
              <a:rPr lang="en-US" altLang="en-US" dirty="0"/>
              <a:t>58 </a:t>
            </a:r>
            <a:r>
              <a:rPr lang="en-US" altLang="en-US" dirty="0" err="1"/>
              <a:t>yo</a:t>
            </a:r>
            <a:r>
              <a:rPr lang="en-US" altLang="en-US" dirty="0"/>
              <a:t> M presents with intermittent episodes of palpitations </a:t>
            </a:r>
          </a:p>
          <a:p>
            <a:pPr lvl="1" eaLnBrk="1" hangingPunct="1"/>
            <a:r>
              <a:rPr lang="en-US" altLang="en-US" dirty="0"/>
              <a:t>History of cardiomyopathy, EF 30%</a:t>
            </a:r>
          </a:p>
          <a:p>
            <a:pPr lvl="1" eaLnBrk="1" hangingPunct="1"/>
            <a:r>
              <a:rPr lang="en-US" altLang="en-US" dirty="0"/>
              <a:t>Associated with lightheadedness, near- syncope</a:t>
            </a:r>
          </a:p>
          <a:p>
            <a:pPr lvl="1" eaLnBrk="1" hangingPunct="1"/>
            <a:r>
              <a:rPr lang="en-US" altLang="en-US" dirty="0"/>
              <a:t>4 episodes today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B7D6DC2-EB29-9C66-6E10-CA9399521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A14FD945-88C4-55A2-1DCD-9EC5762EA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6"/>
            <a:ext cx="7772400" cy="1292225"/>
          </a:xfrm>
        </p:spPr>
        <p:txBody>
          <a:bodyPr/>
          <a:lstStyle/>
          <a:p>
            <a:pPr eaLnBrk="1" hangingPunct="1"/>
            <a:r>
              <a:rPr lang="en-US" altLang="en-US" sz="6000"/>
              <a:t>”Electrical Storm”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BE77EBF0-5122-4DDE-E665-AD2CCBF1C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57400"/>
            <a:ext cx="89916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66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Incessant/intractable VF</a:t>
            </a:r>
          </a:p>
          <a:p>
            <a:pPr lvl="1" eaLnBrk="1" hangingPunct="1"/>
            <a:r>
              <a:rPr lang="el-GR" altLang="en-US" sz="3200" dirty="0">
                <a:solidFill>
                  <a:srgbClr val="000000"/>
                </a:solidFill>
              </a:rPr>
              <a:t>β</a:t>
            </a:r>
            <a:r>
              <a:rPr lang="en-US" altLang="en-US" sz="3200" dirty="0">
                <a:solidFill>
                  <a:srgbClr val="000000"/>
                </a:solidFill>
              </a:rPr>
              <a:t>-blockade </a:t>
            </a:r>
            <a:r>
              <a:rPr lang="en-US" altLang="en-US" sz="3200" dirty="0">
                <a:solidFill>
                  <a:srgbClr val="000000"/>
                </a:solidFill>
                <a:sym typeface="Wingdings" pitchFamily="2" charset="2"/>
              </a:rPr>
              <a:t> low level evidence suggesting improved rates of ROSC and survival with favorable neurologic outcome</a:t>
            </a:r>
            <a:endParaRPr lang="en-US" alt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E1059B19-F753-22C3-C281-47260D8065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2333625"/>
            <a:ext cx="8991600" cy="4184650"/>
          </a:xfrm>
        </p:spPr>
        <p:txBody>
          <a:bodyPr/>
          <a:lstStyle/>
          <a:p>
            <a:pPr eaLnBrk="1" hangingPunct="1"/>
            <a:r>
              <a:rPr lang="en-US" altLang="en-US" dirty="0"/>
              <a:t>58 </a:t>
            </a:r>
            <a:r>
              <a:rPr lang="en-US" altLang="en-US" dirty="0" err="1"/>
              <a:t>yo</a:t>
            </a:r>
            <a:r>
              <a:rPr lang="en-US" altLang="en-US" dirty="0"/>
              <a:t> M presents with intermittent episodes of palpitations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8AB6FB2-6980-B1CC-06D1-A4D65BAB68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>
            <a:extLst>
              <a:ext uri="{FF2B5EF4-FFF2-40B4-BE49-F238E27FC236}">
                <a16:creationId xmlns:a16="http://schemas.microsoft.com/office/drawing/2014/main" id="{4EA9F0FE-2657-5C45-E7B5-95B4CEADB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2333625"/>
            <a:ext cx="9067800" cy="4184650"/>
          </a:xfrm>
        </p:spPr>
        <p:txBody>
          <a:bodyPr/>
          <a:lstStyle/>
          <a:p>
            <a:pPr eaLnBrk="1" hangingPunct="1"/>
            <a:r>
              <a:rPr lang="en-US" altLang="en-US" dirty="0"/>
              <a:t>58 </a:t>
            </a:r>
            <a:r>
              <a:rPr lang="en-US" altLang="en-US" dirty="0" err="1"/>
              <a:t>yo</a:t>
            </a:r>
            <a:r>
              <a:rPr lang="en-US" altLang="en-US" dirty="0"/>
              <a:t> M presents with intermittent episodes of palpitations </a:t>
            </a:r>
          </a:p>
          <a:p>
            <a:pPr lvl="1" eaLnBrk="1" hangingPunct="1"/>
            <a:r>
              <a:rPr lang="en-US" altLang="en-US" dirty="0"/>
              <a:t>Monomorphic VT</a:t>
            </a:r>
          </a:p>
          <a:p>
            <a:pPr lvl="2" eaLnBrk="1" hangingPunct="1"/>
            <a:r>
              <a:rPr lang="en-US" altLang="en-US" dirty="0"/>
              <a:t>Amiodarone</a:t>
            </a:r>
          </a:p>
          <a:p>
            <a:pPr lvl="2" eaLnBrk="1" hangingPunct="1"/>
            <a:r>
              <a:rPr lang="en-US" altLang="en-US" dirty="0"/>
              <a:t>Shocked x 2 (midazolam sedation)</a:t>
            </a:r>
          </a:p>
          <a:p>
            <a:pPr lvl="1" eaLnBrk="1" hangingPunct="1"/>
            <a:endParaRPr lang="en-US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E0DF566-B807-7716-8D3A-FF6E14E2F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966F61BD-1913-D754-6E1D-8D19EC868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2333626"/>
            <a:ext cx="7772400" cy="4448175"/>
          </a:xfrm>
        </p:spPr>
        <p:txBody>
          <a:bodyPr/>
          <a:lstStyle/>
          <a:p>
            <a:pPr eaLnBrk="1" hangingPunct="1"/>
            <a:r>
              <a:rPr lang="en-US" altLang="en-US" dirty="0"/>
              <a:t>58 </a:t>
            </a:r>
            <a:r>
              <a:rPr lang="en-US" altLang="en-US" dirty="0" err="1"/>
              <a:t>yo</a:t>
            </a:r>
            <a:r>
              <a:rPr lang="en-US" altLang="en-US" dirty="0"/>
              <a:t> M presents with intermittent episodes of palpitations </a:t>
            </a:r>
          </a:p>
          <a:p>
            <a:pPr lvl="1" eaLnBrk="1" hangingPunct="1"/>
            <a:r>
              <a:rPr lang="en-US" altLang="en-US" dirty="0"/>
              <a:t>VF</a:t>
            </a:r>
          </a:p>
          <a:p>
            <a:pPr lvl="2" eaLnBrk="1" hangingPunct="1"/>
            <a:r>
              <a:rPr lang="en-US" altLang="en-US" dirty="0"/>
              <a:t>Defib x 2, then DSD</a:t>
            </a:r>
          </a:p>
          <a:p>
            <a:pPr lvl="2" eaLnBrk="1" hangingPunct="1"/>
            <a:r>
              <a:rPr lang="en-US" altLang="en-US" dirty="0"/>
              <a:t>Propranolol, propofol, RSI</a:t>
            </a:r>
          </a:p>
          <a:p>
            <a:pPr lvl="2" eaLnBrk="1" hangingPunct="1"/>
            <a:r>
              <a:rPr lang="en-US" altLang="en-US" dirty="0"/>
              <a:t>DSD again </a:t>
            </a:r>
          </a:p>
          <a:p>
            <a:pPr lvl="1" eaLnBrk="1" hangingPunct="1"/>
            <a:endParaRPr lang="en-US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1D4E01E-DC5B-399F-F4FA-B245D4A7F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>
            <a:extLst>
              <a:ext uri="{FF2B5EF4-FFF2-40B4-BE49-F238E27FC236}">
                <a16:creationId xmlns:a16="http://schemas.microsoft.com/office/drawing/2014/main" id="{56B3BAAB-8C59-29D4-C08E-C6D5A947A8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2333626"/>
            <a:ext cx="7772400" cy="4448175"/>
          </a:xfrm>
        </p:spPr>
        <p:txBody>
          <a:bodyPr/>
          <a:lstStyle/>
          <a:p>
            <a:pPr eaLnBrk="1" hangingPunct="1"/>
            <a:r>
              <a:rPr lang="en-US" altLang="en-US" dirty="0"/>
              <a:t>58 </a:t>
            </a:r>
            <a:r>
              <a:rPr lang="en-US" altLang="en-US" dirty="0" err="1"/>
              <a:t>yo</a:t>
            </a:r>
            <a:r>
              <a:rPr lang="en-US" altLang="en-US" dirty="0"/>
              <a:t> M presents with intermittent episodes of palpitations </a:t>
            </a:r>
          </a:p>
          <a:p>
            <a:pPr lvl="1" eaLnBrk="1" hangingPunct="1"/>
            <a:r>
              <a:rPr lang="en-US" altLang="en-US" dirty="0"/>
              <a:t>VF</a:t>
            </a:r>
          </a:p>
          <a:p>
            <a:pPr lvl="2" eaLnBrk="1" hangingPunct="1"/>
            <a:r>
              <a:rPr lang="en-US" altLang="en-US" dirty="0"/>
              <a:t>Defib x 2, then DSD</a:t>
            </a:r>
          </a:p>
          <a:p>
            <a:pPr lvl="2" eaLnBrk="1" hangingPunct="1"/>
            <a:r>
              <a:rPr lang="en-US" altLang="en-US" dirty="0"/>
              <a:t>Propranolol, propofol, RSI</a:t>
            </a:r>
          </a:p>
          <a:p>
            <a:pPr lvl="2" eaLnBrk="1" hangingPunct="1"/>
            <a:r>
              <a:rPr lang="en-US" altLang="en-US" dirty="0"/>
              <a:t>DSD again </a:t>
            </a:r>
            <a:r>
              <a:rPr lang="en-US" altLang="en-US" dirty="0">
                <a:sym typeface="Wingdings" pitchFamily="2" charset="2"/>
              </a:rPr>
              <a:t> converted</a:t>
            </a:r>
            <a:endParaRPr lang="en-US" altLang="en-US" dirty="0"/>
          </a:p>
          <a:p>
            <a:pPr lvl="1" eaLnBrk="1" hangingPunct="1"/>
            <a:endParaRPr lang="en-US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E8B7BA-2B5F-23AF-D928-D0C270DDC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57D057BE-34A4-96FC-F3C0-2BD6AFA4D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2333626"/>
            <a:ext cx="9067800" cy="4448175"/>
          </a:xfrm>
        </p:spPr>
        <p:txBody>
          <a:bodyPr/>
          <a:lstStyle/>
          <a:p>
            <a:pPr eaLnBrk="1" hangingPunct="1"/>
            <a:r>
              <a:rPr lang="en-US" altLang="en-US" dirty="0"/>
              <a:t>58 </a:t>
            </a:r>
            <a:r>
              <a:rPr lang="en-US" altLang="en-US" dirty="0" err="1"/>
              <a:t>yo</a:t>
            </a:r>
            <a:r>
              <a:rPr lang="en-US" altLang="en-US" dirty="0"/>
              <a:t> M presents with intermittent episodes of palpitations </a:t>
            </a:r>
          </a:p>
          <a:p>
            <a:pPr lvl="1" eaLnBrk="1" hangingPunct="1"/>
            <a:r>
              <a:rPr lang="en-US" altLang="en-US" dirty="0"/>
              <a:t>Received an ICD</a:t>
            </a:r>
          </a:p>
          <a:p>
            <a:pPr lvl="1" eaLnBrk="1" hangingPunct="1"/>
            <a:r>
              <a:rPr lang="en-US" altLang="en-US" dirty="0"/>
              <a:t>Good neurologic outcome, discharged 1 week later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7C262D-D6F8-C533-4F8B-5978FE3EB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>
            <a:extLst>
              <a:ext uri="{FF2B5EF4-FFF2-40B4-BE49-F238E27FC236}">
                <a16:creationId xmlns:a16="http://schemas.microsoft.com/office/drawing/2014/main" id="{C5796EC1-7432-DF0B-EEAF-BDD2747C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95550" y="2062164"/>
            <a:ext cx="7772400" cy="4795837"/>
          </a:xfrm>
        </p:spPr>
        <p:txBody>
          <a:bodyPr/>
          <a:lstStyle/>
          <a:p>
            <a:pPr marL="0" indent="0">
              <a:buNone/>
            </a:pPr>
            <a:endParaRPr lang="en-US" altLang="en-US" sz="2800" dirty="0">
              <a:solidFill>
                <a:srgbClr val="FCFF61"/>
              </a:solidFill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EFB21B3C-9C00-8E39-28F1-3EBC68E06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8675" y="304801"/>
            <a:ext cx="7994650" cy="828675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Key Points</a:t>
            </a:r>
          </a:p>
        </p:txBody>
      </p:sp>
    </p:spTree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>
            <a:extLst>
              <a:ext uri="{FF2B5EF4-FFF2-40B4-BE49-F238E27FC236}">
                <a16:creationId xmlns:a16="http://schemas.microsoft.com/office/drawing/2014/main" id="{0F9BFFA3-C7AE-E80C-1E78-721A5A5ECB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95549" y="2062164"/>
            <a:ext cx="9163051" cy="4795837"/>
          </a:xfrm>
        </p:spPr>
        <p:txBody>
          <a:bodyPr/>
          <a:lstStyle/>
          <a:p>
            <a:pPr eaLnBrk="1" hangingPunct="1"/>
            <a:r>
              <a:rPr lang="en-US" altLang="en-US" dirty="0"/>
              <a:t>Electrical storm</a:t>
            </a:r>
          </a:p>
          <a:p>
            <a:pPr lvl="1" eaLnBrk="1" hangingPunct="1"/>
            <a:r>
              <a:rPr lang="en-US" altLang="en-US" dirty="0"/>
              <a:t>For monomorphic VT</a:t>
            </a:r>
          </a:p>
          <a:p>
            <a:pPr lvl="2" eaLnBrk="1" hangingPunct="1"/>
            <a:r>
              <a:rPr lang="en-US" altLang="en-US" dirty="0"/>
              <a:t>Amiodarone</a:t>
            </a:r>
          </a:p>
          <a:p>
            <a:pPr lvl="2" eaLnBrk="1" hangingPunct="1"/>
            <a:r>
              <a:rPr lang="en-US" altLang="en-US" dirty="0"/>
              <a:t>Suppress catecholamines </a:t>
            </a:r>
            <a:r>
              <a:rPr lang="en-US" altLang="en-US" dirty="0">
                <a:sym typeface="Wingdings" pitchFamily="2" charset="2"/>
              </a:rPr>
              <a:t> </a:t>
            </a:r>
            <a:r>
              <a:rPr lang="el-GR" altLang="en-US" dirty="0"/>
              <a:t>β</a:t>
            </a:r>
            <a:r>
              <a:rPr lang="en-US" altLang="en-US" dirty="0"/>
              <a:t>Bs, sedation</a:t>
            </a:r>
          </a:p>
          <a:p>
            <a:pPr lvl="2" eaLnBrk="1" hangingPunct="1"/>
            <a:r>
              <a:rPr lang="en-US" altLang="en-US" dirty="0"/>
              <a:t>Shock when needed</a:t>
            </a: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80C419C6-2C3E-F550-AEE0-A3BFE5ABD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8675" y="304801"/>
            <a:ext cx="7994650" cy="828675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Key Points</a:t>
            </a:r>
          </a:p>
        </p:txBody>
      </p:sp>
      <p:pic>
        <p:nvPicPr>
          <p:cNvPr id="56323" name="Picture 5" descr="ightning strike during blue sky">
            <a:extLst>
              <a:ext uri="{FF2B5EF4-FFF2-40B4-BE49-F238E27FC236}">
                <a16:creationId xmlns:a16="http://schemas.microsoft.com/office/drawing/2014/main" id="{AC314035-3974-8BE5-E3BD-30CDA9CC4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7" b="7870"/>
          <a:stretch>
            <a:fillRect/>
          </a:stretch>
        </p:blipFill>
        <p:spPr bwMode="auto">
          <a:xfrm>
            <a:off x="9372601" y="1295400"/>
            <a:ext cx="2210866" cy="254130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D89E5B8F-3913-9F17-D427-7E0F8F23B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95550" y="2062164"/>
            <a:ext cx="9010650" cy="4795837"/>
          </a:xfrm>
        </p:spPr>
        <p:txBody>
          <a:bodyPr/>
          <a:lstStyle/>
          <a:p>
            <a:pPr eaLnBrk="1" hangingPunct="1"/>
            <a:r>
              <a:rPr lang="en-US" altLang="en-US" dirty="0"/>
              <a:t>Electrical storm</a:t>
            </a:r>
          </a:p>
          <a:p>
            <a:pPr lvl="1" eaLnBrk="1" hangingPunct="1"/>
            <a:r>
              <a:rPr lang="en-US" altLang="en-US" dirty="0"/>
              <a:t>For incessant VF</a:t>
            </a:r>
          </a:p>
          <a:p>
            <a:pPr lvl="2" eaLnBrk="1" hangingPunct="1"/>
            <a:r>
              <a:rPr lang="en-US" altLang="en-US" dirty="0"/>
              <a:t>Consider DSD after 3</a:t>
            </a:r>
            <a:r>
              <a:rPr lang="en-US" altLang="en-US" baseline="30000" dirty="0"/>
              <a:t>rd</a:t>
            </a:r>
            <a:r>
              <a:rPr lang="en-US" altLang="en-US" dirty="0"/>
              <a:t> shock,                A-P pad position</a:t>
            </a:r>
          </a:p>
          <a:p>
            <a:pPr lvl="2" eaLnBrk="1" hangingPunct="1"/>
            <a:r>
              <a:rPr lang="en-US" altLang="en-US" dirty="0"/>
              <a:t>Give </a:t>
            </a:r>
            <a:r>
              <a:rPr lang="el-GR" altLang="en-US" dirty="0"/>
              <a:t>β</a:t>
            </a:r>
            <a:r>
              <a:rPr lang="en-US" altLang="en-US" dirty="0"/>
              <a:t>Bs 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ADA54D12-40E7-278F-5016-8740E872A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8675" y="304801"/>
            <a:ext cx="7994650" cy="828675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Key Points</a:t>
            </a:r>
          </a:p>
        </p:txBody>
      </p:sp>
      <p:pic>
        <p:nvPicPr>
          <p:cNvPr id="2" name="Picture 5" descr="ightning strike during blue sky">
            <a:extLst>
              <a:ext uri="{FF2B5EF4-FFF2-40B4-BE49-F238E27FC236}">
                <a16:creationId xmlns:a16="http://schemas.microsoft.com/office/drawing/2014/main" id="{01532FAD-8097-55F2-0E87-8821AD746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7" b="7870"/>
          <a:stretch>
            <a:fillRect/>
          </a:stretch>
        </p:blipFill>
        <p:spPr bwMode="auto">
          <a:xfrm>
            <a:off x="9372601" y="1295400"/>
            <a:ext cx="2210866" cy="254130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>
            <a:extLst>
              <a:ext uri="{FF2B5EF4-FFF2-40B4-BE49-F238E27FC236}">
                <a16:creationId xmlns:a16="http://schemas.microsoft.com/office/drawing/2014/main" id="{A95E42C1-DB07-8405-7E19-FF9C35456A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95550" y="2062164"/>
            <a:ext cx="9239250" cy="4795837"/>
          </a:xfrm>
        </p:spPr>
        <p:txBody>
          <a:bodyPr/>
          <a:lstStyle/>
          <a:p>
            <a:pPr eaLnBrk="1" hangingPunct="1"/>
            <a:r>
              <a:rPr lang="en-US" altLang="en-US" dirty="0"/>
              <a:t>Electrical storm</a:t>
            </a:r>
          </a:p>
          <a:p>
            <a:pPr lvl="1" eaLnBrk="1" hangingPunct="1"/>
            <a:r>
              <a:rPr lang="en-US" altLang="en-US" dirty="0"/>
              <a:t>For incessant VF</a:t>
            </a:r>
          </a:p>
          <a:p>
            <a:pPr lvl="2" eaLnBrk="1" hangingPunct="1"/>
            <a:r>
              <a:rPr lang="en-US" altLang="en-US" dirty="0"/>
              <a:t>Consider DSD after 3</a:t>
            </a:r>
            <a:r>
              <a:rPr lang="en-US" altLang="en-US" baseline="30000" dirty="0"/>
              <a:t>rd</a:t>
            </a:r>
            <a:r>
              <a:rPr lang="en-US" altLang="en-US" dirty="0"/>
              <a:t> shock,                  A-P pad position</a:t>
            </a:r>
          </a:p>
          <a:p>
            <a:pPr lvl="2" eaLnBrk="1" hangingPunct="1"/>
            <a:r>
              <a:rPr lang="en-US" altLang="en-US" dirty="0"/>
              <a:t>Give </a:t>
            </a:r>
            <a:r>
              <a:rPr lang="el-GR" altLang="en-US" dirty="0"/>
              <a:t>β</a:t>
            </a:r>
            <a:r>
              <a:rPr lang="en-US" altLang="en-US" dirty="0"/>
              <a:t>Bs </a:t>
            </a:r>
          </a:p>
          <a:p>
            <a:pPr lvl="1" eaLnBrk="1" hangingPunct="1"/>
            <a:r>
              <a:rPr lang="en-US" altLang="en-US" dirty="0"/>
              <a:t>Look for and treat the underlying cause</a:t>
            </a: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B866C9E9-C0E9-FFA4-CA1B-6C7189F4A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8675" y="304801"/>
            <a:ext cx="7994650" cy="828675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Key Points</a:t>
            </a:r>
          </a:p>
        </p:txBody>
      </p:sp>
      <p:pic>
        <p:nvPicPr>
          <p:cNvPr id="2" name="Picture 5" descr="ightning strike during blue sky">
            <a:extLst>
              <a:ext uri="{FF2B5EF4-FFF2-40B4-BE49-F238E27FC236}">
                <a16:creationId xmlns:a16="http://schemas.microsoft.com/office/drawing/2014/main" id="{2EF2B13B-2FA0-AEFC-0B3B-52713AE9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7" b="7870"/>
          <a:stretch>
            <a:fillRect/>
          </a:stretch>
        </p:blipFill>
        <p:spPr bwMode="auto">
          <a:xfrm>
            <a:off x="9372601" y="1295400"/>
            <a:ext cx="2210866" cy="254130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>
            <a:extLst>
              <a:ext uri="{FF2B5EF4-FFF2-40B4-BE49-F238E27FC236}">
                <a16:creationId xmlns:a16="http://schemas.microsoft.com/office/drawing/2014/main" id="{2868A695-8810-9EFC-8E0B-7FF3574A9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2133600"/>
            <a:ext cx="9296400" cy="4184650"/>
          </a:xfrm>
        </p:spPr>
        <p:txBody>
          <a:bodyPr/>
          <a:lstStyle/>
          <a:p>
            <a:pPr eaLnBrk="1" hangingPunct="1"/>
            <a:r>
              <a:rPr lang="en-US" altLang="en-US" dirty="0"/>
              <a:t>58 </a:t>
            </a:r>
            <a:r>
              <a:rPr lang="en-US" altLang="en-US" dirty="0" err="1"/>
              <a:t>yo</a:t>
            </a:r>
            <a:r>
              <a:rPr lang="en-US" altLang="en-US" dirty="0"/>
              <a:t> M presents with intermittent episodes of palpitations </a:t>
            </a:r>
          </a:p>
          <a:p>
            <a:pPr lvl="1" eaLnBrk="1" hangingPunct="1"/>
            <a:r>
              <a:rPr lang="en-US" altLang="en-US" dirty="0"/>
              <a:t>History of cardiomyopathy, EF 30%</a:t>
            </a:r>
          </a:p>
          <a:p>
            <a:pPr lvl="1" eaLnBrk="1" hangingPunct="1"/>
            <a:r>
              <a:rPr lang="en-US" altLang="en-US" dirty="0"/>
              <a:t>Associated with lightheadedness, near- syncope</a:t>
            </a:r>
          </a:p>
          <a:p>
            <a:pPr lvl="1" eaLnBrk="1" hangingPunct="1"/>
            <a:r>
              <a:rPr lang="en-US" altLang="en-US" dirty="0"/>
              <a:t>4 episodes today</a:t>
            </a:r>
          </a:p>
          <a:p>
            <a:pPr lvl="1" eaLnBrk="1" hangingPunct="1"/>
            <a:r>
              <a:rPr lang="en-US" altLang="en-US" dirty="0"/>
              <a:t>On arrival he is currently having an episode</a:t>
            </a:r>
          </a:p>
          <a:p>
            <a:pPr lvl="1" eaLnBrk="1" hangingPunct="1"/>
            <a:r>
              <a:rPr lang="en-US" altLang="en-US" dirty="0"/>
              <a:t>ECG...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EF51823-0EEC-C4F5-3717-DC7EAD1715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1">
            <a:extLst>
              <a:ext uri="{FF2B5EF4-FFF2-40B4-BE49-F238E27FC236}">
                <a16:creationId xmlns:a16="http://schemas.microsoft.com/office/drawing/2014/main" id="{216D0F87-AD95-E003-44B6-6E1DBA486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96" y="76200"/>
            <a:ext cx="8961504" cy="666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ontent Placeholder 2">
            <a:extLst>
              <a:ext uri="{FF2B5EF4-FFF2-40B4-BE49-F238E27FC236}">
                <a16:creationId xmlns:a16="http://schemas.microsoft.com/office/drawing/2014/main" id="{5768915B-3BC7-2FA0-8B11-ED712C4352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90800" y="2251076"/>
            <a:ext cx="9220200" cy="43021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55 </a:t>
            </a:r>
            <a:r>
              <a:rPr lang="en-US" altLang="en-US" dirty="0" err="1">
                <a:ea typeface="ＭＳ Ｐゴシック" panose="020B0600070205080204" pitchFamily="34" charset="-128"/>
              </a:rPr>
              <a:t>yo</a:t>
            </a:r>
            <a:r>
              <a:rPr lang="en-US" altLang="en-US" dirty="0">
                <a:ea typeface="ＭＳ Ｐゴシック" panose="020B0600070205080204" pitchFamily="34" charset="-128"/>
              </a:rPr>
              <a:t> M brought to the ED in cardiac arrest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5778" name="Title 1">
            <a:extLst>
              <a:ext uri="{FF2B5EF4-FFF2-40B4-BE49-F238E27FC236}">
                <a16:creationId xmlns:a16="http://schemas.microsoft.com/office/drawing/2014/main" id="{A3A7866D-2A32-B631-94EF-63399E9E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799"/>
            <a:ext cx="7772400" cy="1292225"/>
          </a:xfrm>
        </p:spPr>
        <p:txBody>
          <a:bodyPr/>
          <a:lstStyle/>
          <a:p>
            <a:r>
              <a:rPr lang="en-US" altLang="en-US" sz="6600" dirty="0">
                <a:ea typeface="ＭＳ Ｐゴシック" panose="020B0600070205080204" pitchFamily="34" charset="-128"/>
              </a:rPr>
              <a:t>Case 2</a:t>
            </a:r>
            <a:endParaRPr lang="en-US" altLang="en-US" sz="60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3">
            <a:extLst>
              <a:ext uri="{FF2B5EF4-FFF2-40B4-BE49-F238E27FC236}">
                <a16:creationId xmlns:a16="http://schemas.microsoft.com/office/drawing/2014/main" id="{0BE4CC34-F619-B0B5-8193-7D8327694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2133600"/>
            <a:ext cx="8077200" cy="4419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ym typeface="Wingdings" pitchFamily="2" charset="2"/>
            </a:endParaRPr>
          </a:p>
        </p:txBody>
      </p:sp>
      <p:pic>
        <p:nvPicPr>
          <p:cNvPr id="188418" name="Picture 4" descr="Wellens #1 2 of 2">
            <a:extLst>
              <a:ext uri="{FF2B5EF4-FFF2-40B4-BE49-F238E27FC236}">
                <a16:creationId xmlns:a16="http://schemas.microsoft.com/office/drawing/2014/main" id="{9B401A5D-DB5C-0275-E4F7-458CC9E08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4" t="6297" r="5774" b="75504"/>
          <a:stretch>
            <a:fillRect/>
          </a:stretch>
        </p:blipFill>
        <p:spPr bwMode="auto">
          <a:xfrm>
            <a:off x="2057399" y="2057400"/>
            <a:ext cx="9806940" cy="27432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19" name="Picture 16" descr="Homer stress">
            <a:extLst>
              <a:ext uri="{FF2B5EF4-FFF2-40B4-BE49-F238E27FC236}">
                <a16:creationId xmlns:a16="http://schemas.microsoft.com/office/drawing/2014/main" id="{E54CBD2A-01AF-813B-7F2F-9B77A291E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"/>
          <a:stretch>
            <a:fillRect/>
          </a:stretch>
        </p:blipFill>
        <p:spPr bwMode="auto">
          <a:xfrm>
            <a:off x="8686800" y="4170364"/>
            <a:ext cx="191135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A17319-73ED-51A5-C37B-2C5CB178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799"/>
            <a:ext cx="7772400" cy="1292225"/>
          </a:xfrm>
        </p:spPr>
        <p:txBody>
          <a:bodyPr/>
          <a:lstStyle/>
          <a:p>
            <a:r>
              <a:rPr lang="en-US" altLang="en-US" sz="6600" dirty="0">
                <a:ea typeface="ＭＳ Ｐゴシック" panose="020B0600070205080204" pitchFamily="34" charset="-128"/>
              </a:rPr>
              <a:t>Case 2</a:t>
            </a:r>
            <a:endParaRPr lang="en-US" altLang="en-US" sz="60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Content Placeholder 3" descr="dylexic-CPR-500.png">
            <a:extLst>
              <a:ext uri="{FF2B5EF4-FFF2-40B4-BE49-F238E27FC236}">
                <a16:creationId xmlns:a16="http://schemas.microsoft.com/office/drawing/2014/main" id="{468A6555-C791-0C32-9B6C-C86201C9E9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8" b="220"/>
          <a:stretch>
            <a:fillRect/>
          </a:stretch>
        </p:blipFill>
        <p:spPr>
          <a:xfrm>
            <a:off x="3048000" y="0"/>
            <a:ext cx="7812088" cy="671988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4" descr="Resuscitate GIFs | Tenor">
            <a:extLst>
              <a:ext uri="{FF2B5EF4-FFF2-40B4-BE49-F238E27FC236}">
                <a16:creationId xmlns:a16="http://schemas.microsoft.com/office/drawing/2014/main" id="{BF784E7D-4D33-8C61-5C6F-9608FF119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5300"/>
            <a:ext cx="9601200" cy="619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 descr="Mr Bean Rowan Atkinson GIF - Mr Bean Rowan Atkinson Electrecute GIFs">
            <a:extLst>
              <a:ext uri="{FF2B5EF4-FFF2-40B4-BE49-F238E27FC236}">
                <a16:creationId xmlns:a16="http://schemas.microsoft.com/office/drawing/2014/main" id="{6575F758-FE5B-46C1-4782-645BB106F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3">
            <a:extLst>
              <a:ext uri="{FF2B5EF4-FFF2-40B4-BE49-F238E27FC236}">
                <a16:creationId xmlns:a16="http://schemas.microsoft.com/office/drawing/2014/main" id="{27896D0A-FBA9-A1EA-A8DA-CC74592C2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1905000"/>
            <a:ext cx="8763000" cy="41846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Patient gets high-quality CPR, defibrillations, a few doses of EPI…</a:t>
            </a: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6DD9FB6F-7736-3501-C8DA-D6FBCB8E83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25439"/>
            <a:ext cx="8305800" cy="1292225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Case 2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3">
            <a:extLst>
              <a:ext uri="{FF2B5EF4-FFF2-40B4-BE49-F238E27FC236}">
                <a16:creationId xmlns:a16="http://schemas.microsoft.com/office/drawing/2014/main" id="{CB8D49B1-53E9-5BE4-AA85-127A4511C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1905000"/>
            <a:ext cx="8915400" cy="41846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Patient gets high-quality CPR, defibrillations, a few doses of EPI… </a:t>
            </a:r>
            <a:r>
              <a:rPr lang="en-US" altLang="en-US" b="1" dirty="0"/>
              <a:t>ROSC!</a:t>
            </a:r>
          </a:p>
        </p:txBody>
      </p:sp>
      <p:pic>
        <p:nvPicPr>
          <p:cNvPr id="198659" name="Picture 2" descr="pr Cats GIF - Cpr Cats StayingAlive - Discover &amp;amp; Share GIFs">
            <a:extLst>
              <a:ext uri="{FF2B5EF4-FFF2-40B4-BE49-F238E27FC236}">
                <a16:creationId xmlns:a16="http://schemas.microsoft.com/office/drawing/2014/main" id="{76F03CAF-7DA2-1EB3-E789-75AB9324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11499"/>
            <a:ext cx="6410676" cy="3594101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CD691E1-7758-D559-9F1D-655D7CD3A8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25439"/>
            <a:ext cx="8305800" cy="1292225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Case 2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9871B1D-541D-EE79-0D2C-3A3D09402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99060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ECG &lt; 10 min Post-ROSC</a:t>
            </a:r>
            <a:endParaRPr lang="en-US" altLang="en-US" sz="6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46FC76-3B67-755C-5E29-6DB588773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4" r="2941"/>
          <a:stretch/>
        </p:blipFill>
        <p:spPr>
          <a:xfrm>
            <a:off x="2209800" y="1447800"/>
            <a:ext cx="9753600" cy="5313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C4A973-2F18-3208-489C-D5D48ED1982A}"/>
              </a:ext>
            </a:extLst>
          </p:cNvPr>
          <p:cNvSpPr/>
          <p:nvPr/>
        </p:nvSpPr>
        <p:spPr>
          <a:xfrm>
            <a:off x="10042988" y="1506536"/>
            <a:ext cx="929812" cy="936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9871B1D-541D-EE79-0D2C-3A3D09402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92964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Cath lab activation?</a:t>
            </a:r>
            <a:endParaRPr lang="en-US" altLang="en-US" sz="6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46FC76-3B67-755C-5E29-6DB588773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4" r="2941"/>
          <a:stretch/>
        </p:blipFill>
        <p:spPr>
          <a:xfrm>
            <a:off x="2209800" y="1447800"/>
            <a:ext cx="9753600" cy="5313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C4A973-2F18-3208-489C-D5D48ED1982A}"/>
              </a:ext>
            </a:extLst>
          </p:cNvPr>
          <p:cNvSpPr/>
          <p:nvPr/>
        </p:nvSpPr>
        <p:spPr>
          <a:xfrm>
            <a:off x="10042988" y="1506536"/>
            <a:ext cx="929812" cy="936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8260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0375D79-804C-A76A-72C2-621BEDB47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5A4CE2D-4D19-F7E6-A95B-B360FD88E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22218" r="2045" b="1112"/>
          <a:stretch>
            <a:fillRect/>
          </a:stretch>
        </p:blipFill>
        <p:spPr bwMode="auto">
          <a:xfrm>
            <a:off x="2667000" y="1617664"/>
            <a:ext cx="84582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E94E89A-2AE8-68D3-5B5F-E3F83B7F1B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8"/>
            <a:ext cx="7772400" cy="893762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Post-arrest ECG</a:t>
            </a:r>
            <a:endParaRPr lang="en-US" altLang="en-US" sz="6600" dirty="0"/>
          </a:p>
        </p:txBody>
      </p:sp>
      <p:pic>
        <p:nvPicPr>
          <p:cNvPr id="202754" name="Picture 2">
            <a:extLst>
              <a:ext uri="{FF2B5EF4-FFF2-40B4-BE49-F238E27FC236}">
                <a16:creationId xmlns:a16="http://schemas.microsoft.com/office/drawing/2014/main" id="{8BAAF544-F32F-502A-7B2C-5C4742B79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19" y="1219200"/>
            <a:ext cx="9706681" cy="22860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5" name="Picture 5">
            <a:extLst>
              <a:ext uri="{FF2B5EF4-FFF2-40B4-BE49-F238E27FC236}">
                <a16:creationId xmlns:a16="http://schemas.microsoft.com/office/drawing/2014/main" id="{83ADB4BD-5650-9292-7312-14C5A2A3A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2432"/>
          <a:stretch>
            <a:fillRect/>
          </a:stretch>
        </p:blipFill>
        <p:spPr bwMode="auto">
          <a:xfrm>
            <a:off x="2057399" y="3733800"/>
            <a:ext cx="9724413" cy="2998788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D02EE-90CD-BB10-9D16-8811FD0E216C}"/>
              </a:ext>
            </a:extLst>
          </p:cNvPr>
          <p:cNvSpPr txBox="1"/>
          <p:nvPr/>
        </p:nvSpPr>
        <p:spPr>
          <a:xfrm>
            <a:off x="7480999" y="1307068"/>
            <a:ext cx="407675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JAMA Network Open Jan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835EA-2A3F-4557-60F8-7C4E2802EF12}"/>
              </a:ext>
            </a:extLst>
          </p:cNvPr>
          <p:cNvSpPr txBox="1"/>
          <p:nvPr/>
        </p:nvSpPr>
        <p:spPr>
          <a:xfrm>
            <a:off x="7848600" y="4996934"/>
            <a:ext cx="321113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Resuscitation Dec 2021</a:t>
            </a:r>
          </a:p>
        </p:txBody>
      </p:sp>
    </p:spTree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506D9B-4E1C-29EB-7427-69CF44180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16" y="2286000"/>
            <a:ext cx="9761484" cy="2667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0575BF-B00D-5710-0498-DE035CECB90D}"/>
              </a:ext>
            </a:extLst>
          </p:cNvPr>
          <p:cNvSpPr txBox="1"/>
          <p:nvPr/>
        </p:nvSpPr>
        <p:spPr>
          <a:xfrm>
            <a:off x="6343886" y="3886200"/>
            <a:ext cx="365035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Resuscitation 2023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55E0EE7-C6F6-22E9-9065-99B93176F6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8"/>
            <a:ext cx="7772400" cy="893762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Post-arrest ECG</a:t>
            </a:r>
            <a:endParaRPr lang="en-US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041930187"/>
      </p:ext>
    </p:extLst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3E72EA1-E877-9B37-2E8D-D76EF411F9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8"/>
            <a:ext cx="7772400" cy="893762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Post-arrest ECG</a:t>
            </a:r>
            <a:endParaRPr lang="en-US" altLang="en-US" sz="6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058731-60B2-D713-3481-68BEE8790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4" y="2133601"/>
            <a:ext cx="9439275" cy="44116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immediate post-ROSC ECG frequently overestimates the amount of underlying coronary disease c/w subsequent ECGs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Often caused by resuscitation interventions (e.g. EPI, shocks, etc.)</a:t>
            </a:r>
          </a:p>
          <a:p>
            <a:pPr lvl="1" eaLnBrk="1" hangingPunct="1">
              <a:buFontTx/>
              <a:buNone/>
              <a:defRPr/>
            </a:pPr>
            <a:endParaRPr lang="en-US" altLang="en-US" kern="0" dirty="0"/>
          </a:p>
        </p:txBody>
      </p:sp>
    </p:spTree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83D8957-E6FE-E571-3D5C-F1057D4A3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8"/>
            <a:ext cx="7772400" cy="893762"/>
          </a:xfrm>
        </p:spPr>
        <p:txBody>
          <a:bodyPr/>
          <a:lstStyle/>
          <a:p>
            <a:pPr eaLnBrk="1" hangingPunct="1"/>
            <a:r>
              <a:rPr lang="en-US" altLang="en-US" sz="6000"/>
              <a:t>Post-arrest ECG</a:t>
            </a:r>
            <a:endParaRPr lang="en-US" altLang="en-US" sz="660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94802B8-AF4E-A23A-DA58-24008454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4" y="2133601"/>
            <a:ext cx="9591675" cy="44116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immediate post-ROSC ECG frequently overestimates the amount of underlying coronary disease c/w subsequent ECGs</a:t>
            </a: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Often caused by resuscitation interventions (e.g. EPI, shocks, etc.)</a:t>
            </a:r>
          </a:p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Repeat ECG at least 8 minutes (?) after ROSC </a:t>
            </a: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better indicator of actual disease</a:t>
            </a:r>
            <a:endParaRPr lang="en-US" altLang="en-US" sz="36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eaLnBrk="1" hangingPunct="1">
              <a:buFontTx/>
              <a:buNone/>
              <a:defRPr/>
            </a:pPr>
            <a:endParaRPr lang="en-US" altLang="en-US" kern="0" dirty="0"/>
          </a:p>
        </p:txBody>
      </p:sp>
    </p:spTree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9871B1D-541D-EE79-0D2C-3A3D09402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99060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ECG &lt; 10 min Post-ROSC</a:t>
            </a:r>
            <a:endParaRPr lang="en-US" altLang="en-US" sz="6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46FC76-3B67-755C-5E29-6DB588773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4" r="2941"/>
          <a:stretch/>
        </p:blipFill>
        <p:spPr>
          <a:xfrm>
            <a:off x="2209800" y="1447800"/>
            <a:ext cx="9753600" cy="5313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C4A973-2F18-3208-489C-D5D48ED1982A}"/>
              </a:ext>
            </a:extLst>
          </p:cNvPr>
          <p:cNvSpPr/>
          <p:nvPr/>
        </p:nvSpPr>
        <p:spPr>
          <a:xfrm>
            <a:off x="10042988" y="1506536"/>
            <a:ext cx="929812" cy="936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9763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9871B1D-541D-EE79-0D2C-3A3D09402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95250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ECG #2 (after 15 min)</a:t>
            </a:r>
            <a:endParaRPr lang="en-US" altLang="en-US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239AD-0ABC-6B41-CF2F-06AE4D536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8" r="2941"/>
          <a:stretch/>
        </p:blipFill>
        <p:spPr>
          <a:xfrm>
            <a:off x="2133600" y="1524000"/>
            <a:ext cx="9692812" cy="5256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4ACF2A-6B3F-0134-A29C-0D231C394940}"/>
              </a:ext>
            </a:extLst>
          </p:cNvPr>
          <p:cNvSpPr/>
          <p:nvPr/>
        </p:nvSpPr>
        <p:spPr>
          <a:xfrm>
            <a:off x="9906000" y="1582736"/>
            <a:ext cx="929812" cy="936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651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9871B1D-541D-EE79-0D2C-3A3D09402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9525000" cy="1292225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ECG #3 (after 30 min)</a:t>
            </a:r>
            <a:endParaRPr lang="en-US" altLang="en-US" sz="6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2D72C2-B7A5-FB17-AD19-297A68E451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7" r="3432" b="1046"/>
          <a:stretch/>
        </p:blipFill>
        <p:spPr>
          <a:xfrm>
            <a:off x="2133600" y="1524000"/>
            <a:ext cx="9729611" cy="5257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4ACF2A-6B3F-0134-A29C-0D231C394940}"/>
              </a:ext>
            </a:extLst>
          </p:cNvPr>
          <p:cNvSpPr/>
          <p:nvPr/>
        </p:nvSpPr>
        <p:spPr>
          <a:xfrm>
            <a:off x="9956800" y="1600200"/>
            <a:ext cx="929812" cy="936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7281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F499D7B-DB72-EFDD-B55B-69CF923E6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8"/>
            <a:ext cx="7772400" cy="893762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Key Points</a:t>
            </a:r>
            <a:endParaRPr lang="en-US" altLang="en-US" sz="72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74D8033-6904-D813-C1D7-496DFB27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4" y="2286001"/>
            <a:ext cx="9591675" cy="42592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en-US" sz="36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eaLnBrk="1" hangingPunct="1">
              <a:buFontTx/>
              <a:buNone/>
              <a:defRPr/>
            </a:pPr>
            <a:endParaRPr lang="en-US" altLang="en-US" kern="0" dirty="0"/>
          </a:p>
        </p:txBody>
      </p:sp>
    </p:spTree>
    <p:extLst>
      <p:ext uri="{BB962C8B-B14F-4D97-AF65-F5344CB8AC3E}">
        <p14:creationId xmlns:p14="http://schemas.microsoft.com/office/powerpoint/2010/main" val="385928395"/>
      </p:ext>
    </p:extLst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F499D7B-DB72-EFDD-B55B-69CF923E6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8"/>
            <a:ext cx="7772400" cy="893762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Key Points</a:t>
            </a:r>
            <a:endParaRPr lang="en-US" altLang="en-US" sz="72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74D8033-6904-D813-C1D7-496DFB27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4" y="2286001"/>
            <a:ext cx="9210675" cy="42592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post-arrest ECG frequently over-estimates ischemia </a:t>
            </a:r>
          </a:p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 repeating the ECG after a short period of time to better assess the true evidence of ischemia </a:t>
            </a:r>
          </a:p>
        </p:txBody>
      </p:sp>
    </p:spTree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641CDA96-0608-9462-0A65-81B1733BB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90763" y="228601"/>
            <a:ext cx="7772400" cy="1292225"/>
          </a:xfrm>
        </p:spPr>
        <p:txBody>
          <a:bodyPr/>
          <a:lstStyle/>
          <a:p>
            <a:r>
              <a:rPr lang="en-US" altLang="en-US" sz="6600" dirty="0" err="1">
                <a:ea typeface="ＭＳ Ｐゴシック" panose="020B0600070205080204" pitchFamily="34" charset="-128"/>
              </a:rPr>
              <a:t>Takehome</a:t>
            </a:r>
            <a:r>
              <a:rPr lang="en-US" altLang="en-US" sz="6600" dirty="0">
                <a:ea typeface="ＭＳ Ｐゴシック" panose="020B0600070205080204" pitchFamily="34" charset="-128"/>
              </a:rPr>
              <a:t> Points</a:t>
            </a:r>
          </a:p>
        </p:txBody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C742D014-C6BB-563E-AF5F-BC041D892F1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90800" y="2057400"/>
            <a:ext cx="9067800" cy="4495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Electrical storm</a:t>
            </a:r>
          </a:p>
          <a:p>
            <a:pPr lvl="1">
              <a:defRPr/>
            </a:pPr>
            <a:r>
              <a:rPr lang="en-US" altLang="en-US" dirty="0"/>
              <a:t>Shock, reverse the underlying cause</a:t>
            </a:r>
          </a:p>
          <a:p>
            <a:pPr lvl="1">
              <a:defRPr/>
            </a:pPr>
            <a:r>
              <a:rPr lang="en-US" altLang="en-US" dirty="0"/>
              <a:t>Decrease the adrenergic tone </a:t>
            </a:r>
            <a:r>
              <a:rPr lang="en-US" altLang="en-US" dirty="0">
                <a:sym typeface="Wingdings" pitchFamily="2" charset="2"/>
              </a:rPr>
              <a:t> beta blockers</a:t>
            </a:r>
          </a:p>
          <a:p>
            <a:pPr>
              <a:defRPr/>
            </a:pPr>
            <a:r>
              <a:rPr lang="en-US" altLang="en-US" dirty="0">
                <a:sym typeface="Wingdings" pitchFamily="2" charset="2"/>
              </a:rPr>
              <a:t>Immediate post-arrest ECGs can be unreliable</a:t>
            </a:r>
          </a:p>
          <a:p>
            <a:pPr lvl="1">
              <a:defRPr/>
            </a:pPr>
            <a:r>
              <a:rPr lang="en-US" altLang="en-US" dirty="0">
                <a:sym typeface="Wingdings" pitchFamily="2" charset="2"/>
              </a:rPr>
              <a:t>Consider using the 10-20 min ECG for decision-making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5350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/>
      <p:bldP spid="2099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D29AAA5-FB96-FDAF-EA1C-F8F0D45B9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394" r="2045" b="1112"/>
          <a:stretch>
            <a:fillRect/>
          </a:stretch>
        </p:blipFill>
        <p:spPr bwMode="auto">
          <a:xfrm>
            <a:off x="2667000" y="146050"/>
            <a:ext cx="845820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49" name="Picture 1">
            <a:extLst>
              <a:ext uri="{FF2B5EF4-FFF2-40B4-BE49-F238E27FC236}">
                <a16:creationId xmlns:a16="http://schemas.microsoft.com/office/drawing/2014/main" id="{40DECA28-EBB2-F322-CA6F-A0F5FB1F0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015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>
            <a:extLst>
              <a:ext uri="{FF2B5EF4-FFF2-40B4-BE49-F238E27FC236}">
                <a16:creationId xmlns:a16="http://schemas.microsoft.com/office/drawing/2014/main" id="{1F5BD299-3DFB-4B9F-74ED-BD81724354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25439"/>
            <a:ext cx="8382000" cy="1292225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Back to the case...</a:t>
            </a:r>
          </a:p>
        </p:txBody>
      </p:sp>
      <p:pic>
        <p:nvPicPr>
          <p:cNvPr id="207874" name="Picture 2" descr="Study Says Homer Simpson's Medical Bills Equal $143 Million - Nerdist">
            <a:extLst>
              <a:ext uri="{FF2B5EF4-FFF2-40B4-BE49-F238E27FC236}">
                <a16:creationId xmlns:a16="http://schemas.microsoft.com/office/drawing/2014/main" id="{640C20D3-D1A5-4563-ACB0-F4573FDF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17664"/>
            <a:ext cx="6934199" cy="5053961"/>
          </a:xfrm>
          <a:prstGeom prst="rect">
            <a:avLst/>
          </a:prstGeom>
          <a:noFill/>
          <a:ln w="76200">
            <a:solidFill>
              <a:srgbClr val="ADADE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C3973FD-A817-42E8-C0A9-8740647858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96012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Who </a:t>
            </a:r>
            <a:r>
              <a:rPr lang="en-US" u="sng" dirty="0"/>
              <a:t>should</a:t>
            </a:r>
            <a:r>
              <a:rPr lang="en-US" dirty="0"/>
              <a:t> go for post-arrest </a:t>
            </a:r>
            <a:r>
              <a:rPr lang="en-US" dirty="0" err="1"/>
              <a:t>cath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49FB3-CB09-AA2E-CCCC-DD0729143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3">
            <a:extLst>
              <a:ext uri="{FF2B5EF4-FFF2-40B4-BE49-F238E27FC236}">
                <a16:creationId xmlns:a16="http://schemas.microsoft.com/office/drawing/2014/main" id="{B19CC017-97B4-9906-45FA-84AC69A07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1981200"/>
            <a:ext cx="8763000" cy="43434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sym typeface="Wingdings" pitchFamily="2" charset="2"/>
              </a:rPr>
              <a:t>Reynolds, J Int Care Med 2009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err="1">
                <a:sym typeface="Wingdings" pitchFamily="2" charset="2"/>
              </a:rPr>
              <a:t>Ewy</a:t>
            </a:r>
            <a:r>
              <a:rPr lang="en-US" altLang="en-US" dirty="0">
                <a:sym typeface="Wingdings" pitchFamily="2" charset="2"/>
              </a:rPr>
              <a:t>, JACC 2009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sym typeface="Wingdings" pitchFamily="2" charset="2"/>
              </a:rPr>
              <a:t>Dumas, Circ Cardiovasc </a:t>
            </a:r>
            <a:r>
              <a:rPr lang="en-US" altLang="en-US" dirty="0" err="1">
                <a:sym typeface="Wingdings" pitchFamily="2" charset="2"/>
              </a:rPr>
              <a:t>Interv</a:t>
            </a:r>
            <a:r>
              <a:rPr lang="en-US" altLang="en-US" dirty="0">
                <a:sym typeface="Wingdings" pitchFamily="2" charset="2"/>
              </a:rPr>
              <a:t> 2010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err="1">
                <a:sym typeface="Wingdings" pitchFamily="2" charset="2"/>
              </a:rPr>
              <a:t>Radsel</a:t>
            </a:r>
            <a:r>
              <a:rPr lang="en-US" altLang="en-US" dirty="0">
                <a:sym typeface="Wingdings" pitchFamily="2" charset="2"/>
              </a:rPr>
              <a:t>, Am J </a:t>
            </a:r>
            <a:r>
              <a:rPr lang="en-US" altLang="en-US" dirty="0" err="1">
                <a:sym typeface="Wingdings" pitchFamily="2" charset="2"/>
              </a:rPr>
              <a:t>Cardiol</a:t>
            </a:r>
            <a:r>
              <a:rPr lang="en-US" altLang="en-US" dirty="0">
                <a:sym typeface="Wingdings" pitchFamily="2" charset="2"/>
              </a:rPr>
              <a:t> 2011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sym typeface="Wingdings" pitchFamily="2" charset="2"/>
              </a:rPr>
              <a:t>Aurore, </a:t>
            </a:r>
            <a:r>
              <a:rPr lang="en-US" altLang="en-US" dirty="0" err="1">
                <a:sym typeface="Wingdings" pitchFamily="2" charset="2"/>
              </a:rPr>
              <a:t>Eur</a:t>
            </a:r>
            <a:r>
              <a:rPr lang="en-US" altLang="en-US" dirty="0">
                <a:sym typeface="Wingdings" pitchFamily="2" charset="2"/>
              </a:rPr>
              <a:t> J </a:t>
            </a:r>
            <a:r>
              <a:rPr lang="en-US" altLang="en-US" dirty="0" err="1">
                <a:sym typeface="Wingdings" pitchFamily="2" charset="2"/>
              </a:rPr>
              <a:t>Emerg</a:t>
            </a:r>
            <a:r>
              <a:rPr lang="en-US" altLang="en-US" dirty="0">
                <a:sym typeface="Wingdings" pitchFamily="2" charset="2"/>
              </a:rPr>
              <a:t> Med 2011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sym typeface="Wingdings" pitchFamily="2" charset="2"/>
              </a:rPr>
              <a:t>Larsen, Resuscitation 2012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err="1">
                <a:sym typeface="Wingdings" pitchFamily="2" charset="2"/>
              </a:rPr>
              <a:t>Zanuttini</a:t>
            </a:r>
            <a:r>
              <a:rPr lang="en-US" altLang="en-US" dirty="0">
                <a:sym typeface="Wingdings" pitchFamily="2" charset="2"/>
              </a:rPr>
              <a:t>, Am J </a:t>
            </a:r>
            <a:r>
              <a:rPr lang="en-US" altLang="en-US" dirty="0" err="1">
                <a:sym typeface="Wingdings" pitchFamily="2" charset="2"/>
              </a:rPr>
              <a:t>Cardiol</a:t>
            </a:r>
            <a:r>
              <a:rPr lang="en-US" altLang="en-US" dirty="0">
                <a:sym typeface="Wingdings" pitchFamily="2" charset="2"/>
              </a:rPr>
              <a:t> 2012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sym typeface="Wingdings" pitchFamily="2" charset="2"/>
              </a:rPr>
              <a:t>Chelly, Resuscitation 2012</a:t>
            </a:r>
            <a:endParaRPr lang="en-US" altLang="en-US" sz="3200" dirty="0">
              <a:sym typeface="Wingdings" pitchFamily="2" charset="2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1D8F7A-9A04-5C4A-1EF0-4F96E0D1F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7976"/>
            <a:ext cx="91440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Cath all post-arrest survivors!</a:t>
            </a:r>
          </a:p>
        </p:txBody>
      </p:sp>
    </p:spTree>
  </p:cSld>
  <p:clrMapOvr>
    <a:masterClrMapping/>
  </p:clrMapOvr>
  <p:transition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3">
            <a:extLst>
              <a:ext uri="{FF2B5EF4-FFF2-40B4-BE49-F238E27FC236}">
                <a16:creationId xmlns:a16="http://schemas.microsoft.com/office/drawing/2014/main" id="{B19CC017-97B4-9906-45FA-84AC69A07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1981200"/>
            <a:ext cx="9144000" cy="43434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Hollenbeck, Resuscitation 2014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Kim, Resuscitation 2015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err="1">
                <a:ea typeface="ＭＳ Ｐゴシック" panose="020B0600070205080204" pitchFamily="34" charset="-128"/>
                <a:sym typeface="Wingdings" pitchFamily="2" charset="2"/>
              </a:rPr>
              <a:t>Redfors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, Resuscitation 2015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err="1">
                <a:ea typeface="ＭＳ Ｐゴシック" panose="020B0600070205080204" pitchFamily="34" charset="-128"/>
                <a:sym typeface="Wingdings" pitchFamily="2" charset="2"/>
              </a:rPr>
              <a:t>Choudry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  <a:sym typeface="Wingdings" pitchFamily="2" charset="2"/>
              </a:rPr>
              <a:t>Eur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Heart J Acute Cardiovasc Care 2015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Salam, </a:t>
            </a:r>
            <a:r>
              <a:rPr lang="en-US" altLang="en-US" dirty="0" err="1">
                <a:ea typeface="ＭＳ Ｐゴシック" panose="020B0600070205080204" pitchFamily="34" charset="-128"/>
                <a:sym typeface="Wingdings" pitchFamily="2" charset="2"/>
              </a:rPr>
              <a:t>Eur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Heart J Acute Cardiovasc Care 2016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err="1">
                <a:ea typeface="ＭＳ Ｐゴシック" panose="020B0600070205080204" pitchFamily="34" charset="-128"/>
                <a:sym typeface="Wingdings" pitchFamily="2" charset="2"/>
              </a:rPr>
              <a:t>Millin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, Resuscitation 2016</a:t>
            </a:r>
            <a:endParaRPr lang="en-US" altLang="en-US" sz="3200" dirty="0">
              <a:sym typeface="Wingdings" pitchFamily="2" charset="2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1D8F7A-9A04-5C4A-1EF0-4F96E0D1F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7976"/>
            <a:ext cx="91440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Cath all post-arrest survivors!</a:t>
            </a:r>
          </a:p>
        </p:txBody>
      </p:sp>
    </p:spTree>
    <p:extLst>
      <p:ext uri="{BB962C8B-B14F-4D97-AF65-F5344CB8AC3E}">
        <p14:creationId xmlns:p14="http://schemas.microsoft.com/office/powerpoint/2010/main" val="1773225583"/>
      </p:ext>
    </p:extLst>
  </p:cSld>
  <p:clrMapOvr>
    <a:masterClrMapping/>
  </p:clrMapOvr>
  <p:transition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76660B2-131F-A046-3988-75EA29BEB8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b="10843"/>
          <a:stretch>
            <a:fillRect/>
          </a:stretch>
        </p:blipFill>
        <p:spPr>
          <a:xfrm>
            <a:off x="2762250" y="1752601"/>
            <a:ext cx="8896350" cy="50069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EBD2F3-0C3F-0126-9FE8-61FCF260AC6D}"/>
              </a:ext>
            </a:extLst>
          </p:cNvPr>
          <p:cNvSpPr txBox="1"/>
          <p:nvPr/>
        </p:nvSpPr>
        <p:spPr>
          <a:xfrm>
            <a:off x="5057775" y="3446585"/>
            <a:ext cx="43053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ea typeface="MS PGothic" charset="-128"/>
                <a:cs typeface="MS PGothic" charset="-128"/>
              </a:rPr>
              <a:t>You don’t even need to look at the ECG!!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3C250D-A7C0-5DF4-ABA5-64378F046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7976"/>
            <a:ext cx="91440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Cath all post-arrest survivors!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3">
            <a:extLst>
              <a:ext uri="{FF2B5EF4-FFF2-40B4-BE49-F238E27FC236}">
                <a16:creationId xmlns:a16="http://schemas.microsoft.com/office/drawing/2014/main" id="{B19CC017-97B4-9906-45FA-84AC69A07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1752600"/>
            <a:ext cx="9144000" cy="4724400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dirty="0"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dirty="0"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dirty="0"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dirty="0"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>
                <a:ea typeface="ＭＳ Ｐゴシック" charset="0"/>
                <a:cs typeface="ＭＳ Ｐゴシック" charset="0"/>
                <a:sym typeface="Wingdings" charset="0"/>
              </a:rPr>
              <a:t>Urgent/immediate invasive strategy (</a:t>
            </a:r>
            <a:r>
              <a:rPr lang="en-US" u="sng" dirty="0">
                <a:ea typeface="ＭＳ Ｐゴシック" charset="0"/>
                <a:cs typeface="ＭＳ Ｐゴシック" charset="0"/>
                <a:sym typeface="Wingdings" charset="0"/>
              </a:rPr>
              <a:t>within 2 hours</a:t>
            </a:r>
            <a:r>
              <a:rPr lang="en-US" dirty="0">
                <a:ea typeface="ＭＳ Ｐゴシック" charset="0"/>
                <a:cs typeface="ＭＳ Ｐゴシック" charset="0"/>
                <a:sym typeface="Wingdings" charset="0"/>
              </a:rPr>
              <a:t>) is indicated for NSTE-ACS patients that develop </a:t>
            </a:r>
            <a:r>
              <a:rPr lang="en-US" u="sng" dirty="0">
                <a:ea typeface="ＭＳ Ｐゴシック" charset="0"/>
                <a:cs typeface="ＭＳ Ｐゴシック" charset="0"/>
                <a:sym typeface="Wingdings" charset="0"/>
              </a:rPr>
              <a:t>hemodynamic</a:t>
            </a:r>
            <a:r>
              <a:rPr lang="en-US" dirty="0">
                <a:ea typeface="ＭＳ Ｐゴシック" charset="0"/>
                <a:cs typeface="ＭＳ Ｐゴシック" charset="0"/>
                <a:sym typeface="Wingdings" charset="0"/>
              </a:rPr>
              <a:t> or </a:t>
            </a:r>
            <a:r>
              <a:rPr lang="en-US" u="sng" dirty="0">
                <a:ea typeface="ＭＳ Ｐゴシック" charset="0"/>
                <a:cs typeface="ＭＳ Ｐゴシック" charset="0"/>
                <a:sym typeface="Wingdings" charset="0"/>
              </a:rPr>
              <a:t>electrical instability</a:t>
            </a:r>
            <a:r>
              <a:rPr lang="en-US" dirty="0">
                <a:ea typeface="ＭＳ Ｐゴシック" charset="0"/>
                <a:cs typeface="ＭＳ Ｐゴシック" charset="0"/>
                <a:sym typeface="Wingdings" charset="0"/>
              </a:rPr>
              <a:t>, e.g. VT or VF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b="1" dirty="0">
                <a:ea typeface="ＭＳ Ｐゴシック" charset="0"/>
                <a:cs typeface="ＭＳ Ｐゴシック" charset="0"/>
                <a:sym typeface="Wingdings" charset="0"/>
              </a:rPr>
              <a:t>(Class I, level of evidence A)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1D8F7A-9A04-5C4A-1EF0-4F96E0D1F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7976"/>
            <a:ext cx="91440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Cath all post-arrest survivors!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9D9AA-E5B3-517E-6EAC-D23FB6D98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09" y="1778696"/>
            <a:ext cx="8830391" cy="213360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0C69A7-2D18-9289-BCBE-EBD433716F9E}"/>
              </a:ext>
            </a:extLst>
          </p:cNvPr>
          <p:cNvSpPr txBox="1"/>
          <p:nvPr/>
        </p:nvSpPr>
        <p:spPr>
          <a:xfrm>
            <a:off x="6400800" y="358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A7326-92DC-7429-B7AC-C4D5F24A6669}"/>
              </a:ext>
            </a:extLst>
          </p:cNvPr>
          <p:cNvSpPr txBox="1"/>
          <p:nvPr/>
        </p:nvSpPr>
        <p:spPr>
          <a:xfrm>
            <a:off x="7294158" y="1828800"/>
            <a:ext cx="230704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Circulation 2014</a:t>
            </a:r>
          </a:p>
        </p:txBody>
      </p:sp>
    </p:spTree>
    <p:extLst>
      <p:ext uri="{BB962C8B-B14F-4D97-AF65-F5344CB8AC3E}">
        <p14:creationId xmlns:p14="http://schemas.microsoft.com/office/powerpoint/2010/main" val="1928171620"/>
      </p:ext>
    </p:extLst>
  </p:cSld>
  <p:clrMapOvr>
    <a:masterClrMapping/>
  </p:clrMapOvr>
  <p:transition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3">
            <a:extLst>
              <a:ext uri="{FF2B5EF4-FFF2-40B4-BE49-F238E27FC236}">
                <a16:creationId xmlns:a16="http://schemas.microsoft.com/office/drawing/2014/main" id="{B19CC017-97B4-9906-45FA-84AC69A07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1752600"/>
            <a:ext cx="9144000" cy="4724400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dirty="0"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dirty="0"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dirty="0"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dirty="0"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>
                <a:ea typeface="ＭＳ Ｐゴシック" charset="0"/>
                <a:cs typeface="ＭＳ Ｐゴシック" charset="0"/>
                <a:sym typeface="Wingdings" charset="0"/>
              </a:rPr>
              <a:t>Urgent/immediate invasive strategy (</a:t>
            </a:r>
            <a:r>
              <a:rPr lang="en-US" u="sng" dirty="0">
                <a:ea typeface="ＭＳ Ｐゴシック" charset="0"/>
                <a:cs typeface="ＭＳ Ｐゴシック" charset="0"/>
                <a:sym typeface="Wingdings" charset="0"/>
              </a:rPr>
              <a:t>within 2 hours</a:t>
            </a:r>
            <a:r>
              <a:rPr lang="en-US" dirty="0">
                <a:ea typeface="ＭＳ Ｐゴシック" charset="0"/>
                <a:cs typeface="ＭＳ Ｐゴシック" charset="0"/>
                <a:sym typeface="Wingdings" charset="0"/>
              </a:rPr>
              <a:t>) is indicated for NSTE-ACS patients that develop </a:t>
            </a:r>
            <a:r>
              <a:rPr lang="en-US" u="sng" dirty="0">
                <a:ea typeface="ＭＳ Ｐゴシック" charset="0"/>
                <a:cs typeface="ＭＳ Ｐゴシック" charset="0"/>
                <a:sym typeface="Wingdings" charset="0"/>
              </a:rPr>
              <a:t>hemodynamic</a:t>
            </a:r>
            <a:r>
              <a:rPr lang="en-US" dirty="0">
                <a:ea typeface="ＭＳ Ｐゴシック" charset="0"/>
                <a:cs typeface="ＭＳ Ｐゴシック" charset="0"/>
                <a:sym typeface="Wingdings" charset="0"/>
              </a:rPr>
              <a:t> or </a:t>
            </a:r>
            <a:r>
              <a:rPr lang="en-US" u="sng" dirty="0">
                <a:ea typeface="ＭＳ Ｐゴシック" charset="0"/>
                <a:cs typeface="ＭＳ Ｐゴシック" charset="0"/>
                <a:sym typeface="Wingdings" charset="0"/>
              </a:rPr>
              <a:t>electrical instability</a:t>
            </a:r>
            <a:r>
              <a:rPr lang="en-US" dirty="0">
                <a:ea typeface="ＭＳ Ｐゴシック" charset="0"/>
                <a:cs typeface="ＭＳ Ｐゴシック" charset="0"/>
                <a:sym typeface="Wingdings" charset="0"/>
              </a:rPr>
              <a:t>, e.g. VT or VF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b="1" dirty="0">
                <a:ea typeface="ＭＳ Ｐゴシック" charset="0"/>
                <a:cs typeface="ＭＳ Ｐゴシック" charset="0"/>
                <a:sym typeface="Wingdings" charset="0"/>
              </a:rPr>
              <a:t>(Class I, level of evidence A)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1D8F7A-9A04-5C4A-1EF0-4F96E0D1F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7976"/>
            <a:ext cx="91440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Cath all post-arrest survivors!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9D9AA-E5B3-517E-6EAC-D23FB6D98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09" y="1778696"/>
            <a:ext cx="8830391" cy="213360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0C69A7-2D18-9289-BCBE-EBD433716F9E}"/>
              </a:ext>
            </a:extLst>
          </p:cNvPr>
          <p:cNvSpPr txBox="1"/>
          <p:nvPr/>
        </p:nvSpPr>
        <p:spPr>
          <a:xfrm>
            <a:off x="6400800" y="358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A7326-92DC-7429-B7AC-C4D5F24A6669}"/>
              </a:ext>
            </a:extLst>
          </p:cNvPr>
          <p:cNvSpPr txBox="1"/>
          <p:nvPr/>
        </p:nvSpPr>
        <p:spPr>
          <a:xfrm>
            <a:off x="7294158" y="1828800"/>
            <a:ext cx="230704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Circulation 2014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17593A4-9FC0-F4CC-D767-ED21556EA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1"/>
          <a:stretch>
            <a:fillRect/>
          </a:stretch>
        </p:blipFill>
        <p:spPr bwMode="auto">
          <a:xfrm>
            <a:off x="3052404" y="73025"/>
            <a:ext cx="7924800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49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Content Placeholder 4">
            <a:extLst>
              <a:ext uri="{FF2B5EF4-FFF2-40B4-BE49-F238E27FC236}">
                <a16:creationId xmlns:a16="http://schemas.microsoft.com/office/drawing/2014/main" id="{CD237176-7536-F143-0696-77A5CAFE81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b="10843"/>
          <a:stretch>
            <a:fillRect/>
          </a:stretch>
        </p:blipFill>
        <p:spPr>
          <a:xfrm>
            <a:off x="2762250" y="1752601"/>
            <a:ext cx="8896350" cy="50069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9FAC8-966E-B91E-9583-77740FFD2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64" y="2146300"/>
            <a:ext cx="7861321" cy="4219576"/>
          </a:xfrm>
          <a:prstGeom prst="rect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A311D9B-1C12-D05A-4C4F-D4FF6641E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7976"/>
            <a:ext cx="91440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Cath all post-arrest survivors?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0E375B0-FF10-09D5-9FC6-5E28463678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b="10843"/>
          <a:stretch>
            <a:fillRect/>
          </a:stretch>
        </p:blipFill>
        <p:spPr>
          <a:xfrm>
            <a:off x="2762250" y="1752601"/>
            <a:ext cx="8896350" cy="5006975"/>
          </a:xfrm>
        </p:spPr>
      </p:pic>
      <p:pic>
        <p:nvPicPr>
          <p:cNvPr id="218114" name="Picture 7">
            <a:extLst>
              <a:ext uri="{FF2B5EF4-FFF2-40B4-BE49-F238E27FC236}">
                <a16:creationId xmlns:a16="http://schemas.microsoft.com/office/drawing/2014/main" id="{56296ADB-1E37-18AA-2FA7-28941798D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r="1981"/>
          <a:stretch>
            <a:fillRect/>
          </a:stretch>
        </p:blipFill>
        <p:spPr bwMode="auto">
          <a:xfrm>
            <a:off x="3810000" y="2514600"/>
            <a:ext cx="7391400" cy="33226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75A227-B8C0-3B50-F840-E8B0179AFF7E}"/>
              </a:ext>
            </a:extLst>
          </p:cNvPr>
          <p:cNvSpPr txBox="1"/>
          <p:nvPr/>
        </p:nvSpPr>
        <p:spPr>
          <a:xfrm>
            <a:off x="8484619" y="3052634"/>
            <a:ext cx="198644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NEJM Dec 2021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AE359F3-5034-26A4-A822-BB79A9F000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7976"/>
            <a:ext cx="91440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Cath all post-arrest survivors?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66ECF72-E20C-E6A0-775D-53790A940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394" r="2045" b="1112"/>
          <a:stretch>
            <a:fillRect/>
          </a:stretch>
        </p:blipFill>
        <p:spPr bwMode="auto">
          <a:xfrm>
            <a:off x="2667000" y="146050"/>
            <a:ext cx="845820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255D5596-388F-73B0-7FA8-0B4EF3278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394" r="36011" b="87077"/>
          <a:stretch>
            <a:fillRect/>
          </a:stretch>
        </p:blipFill>
        <p:spPr bwMode="auto">
          <a:xfrm>
            <a:off x="2667000" y="76200"/>
            <a:ext cx="8413750" cy="17589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68DA967-13AF-D158-33D0-93F6D442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b="10843"/>
          <a:stretch>
            <a:fillRect/>
          </a:stretch>
        </p:blipFill>
        <p:spPr bwMode="auto">
          <a:xfrm>
            <a:off x="2762250" y="1752601"/>
            <a:ext cx="889635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0162" name="Picture 6">
            <a:extLst>
              <a:ext uri="{FF2B5EF4-FFF2-40B4-BE49-F238E27FC236}">
                <a16:creationId xmlns:a16="http://schemas.microsoft.com/office/drawing/2014/main" id="{3927A18F-9C1F-320C-56AA-3A5775988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41350"/>
            <a:ext cx="7391400" cy="33226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EA978E-63D4-2033-B887-FAD5A3EF2D7A}"/>
              </a:ext>
            </a:extLst>
          </p:cNvPr>
          <p:cNvSpPr txBox="1"/>
          <p:nvPr/>
        </p:nvSpPr>
        <p:spPr>
          <a:xfrm>
            <a:off x="7543800" y="2743200"/>
            <a:ext cx="236635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JAMA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Cardiol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7E62369-F352-1A46-B6DE-5CE498E65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7976"/>
            <a:ext cx="91440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Cath all </a:t>
            </a:r>
            <a:r>
              <a:rPr lang="en-US"/>
              <a:t>post-arrest survivors?</a:t>
            </a:r>
            <a:endParaRPr lang="en-US" dirty="0"/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ADA8CD-5111-A520-77A5-888E64A84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3593470"/>
            <a:ext cx="7467600" cy="3188330"/>
          </a:xfrm>
          <a:ln w="762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3C6DC-DE45-9997-6065-6F9E44BDB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7385"/>
            <a:ext cx="7482755" cy="3245415"/>
          </a:xfrm>
          <a:prstGeom prst="rect">
            <a:avLst/>
          </a:prstGeom>
          <a:ln w="76200">
            <a:solidFill>
              <a:srgbClr val="FF9933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B6AF43-7B3A-4D29-37C8-A2A9A7524C7C}"/>
              </a:ext>
            </a:extLst>
          </p:cNvPr>
          <p:cNvSpPr txBox="1"/>
          <p:nvPr/>
        </p:nvSpPr>
        <p:spPr>
          <a:xfrm>
            <a:off x="7086600" y="152400"/>
            <a:ext cx="340029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Circulation Dec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3DD88-9F4D-C1CE-07E0-B9F2EF7DA043}"/>
              </a:ext>
            </a:extLst>
          </p:cNvPr>
          <p:cNvSpPr txBox="1"/>
          <p:nvPr/>
        </p:nvSpPr>
        <p:spPr>
          <a:xfrm>
            <a:off x="7086600" y="3657600"/>
            <a:ext cx="340029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Circulation Dec 2023</a:t>
            </a:r>
          </a:p>
        </p:txBody>
      </p:sp>
    </p:spTree>
    <p:extLst>
      <p:ext uri="{BB962C8B-B14F-4D97-AF65-F5344CB8AC3E}">
        <p14:creationId xmlns:p14="http://schemas.microsoft.com/office/powerpoint/2010/main" val="3145690605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A8F027A-320F-0E36-5488-36350EC61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8"/>
            <a:ext cx="7772400" cy="893762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Key Points</a:t>
            </a:r>
            <a:endParaRPr lang="en-US" altLang="en-US" sz="72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1F028D1-3469-5CD9-04F3-5862B44D7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4" y="1904999"/>
            <a:ext cx="9210675" cy="464026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 with STEMI should still go for immediate </a:t>
            </a:r>
            <a:r>
              <a:rPr lang="en-US" alt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</a:t>
            </a: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but...</a:t>
            </a:r>
          </a:p>
          <a:p>
            <a:pPr marL="0" indent="0" eaLnBrk="1" hangingPunct="1">
              <a:buNone/>
              <a:defRPr/>
            </a:pPr>
            <a:endParaRPr lang="en-US" altLang="en-US" sz="36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EBC2D-1786-6B39-56C4-9935E955B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6" b="17240"/>
          <a:stretch/>
        </p:blipFill>
        <p:spPr>
          <a:xfrm>
            <a:off x="2207455" y="3048000"/>
            <a:ext cx="9603545" cy="371416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A8F027A-320F-0E36-5488-36350EC61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8"/>
            <a:ext cx="7772400" cy="893762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Key Points</a:t>
            </a:r>
            <a:endParaRPr lang="en-US" altLang="en-US" sz="72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1F028D1-3469-5CD9-04F3-5862B44D7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4" y="1904999"/>
            <a:ext cx="9210675" cy="464026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 with STEMI should still go for immediate </a:t>
            </a:r>
            <a:r>
              <a:rPr lang="en-US" alt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</a:t>
            </a: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but...</a:t>
            </a:r>
          </a:p>
          <a:p>
            <a:pPr eaLnBrk="1" hangingPunct="1">
              <a:defRPr/>
            </a:pPr>
            <a:endParaRPr lang="en-US" altLang="en-US" sz="36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 no benefit to </a:t>
            </a:r>
            <a:r>
              <a:rPr lang="en-US" altLang="en-US" sz="3600" u="sng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routinely</a:t>
            </a: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sending post-ROSC patients </a:t>
            </a:r>
            <a:r>
              <a:rPr lang="en-US" altLang="en-US" sz="3600" u="sng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</a:t>
            </a:r>
            <a:r>
              <a:rPr lang="en-US" altLang="en-US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ECG evidence of a STEMI for immediate </a:t>
            </a:r>
            <a:r>
              <a:rPr lang="en-US" altLang="en-US" sz="36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</a:t>
            </a:r>
            <a:endParaRPr lang="en-US" altLang="en-US" sz="36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eaLnBrk="1" hangingPunct="1"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patients need early stabilization, consideration of a delayed </a:t>
            </a:r>
            <a:r>
              <a:rPr lang="en-US" altLang="en-US" sz="32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</a:t>
            </a:r>
            <a:endParaRPr lang="en-US" altLang="en-US" sz="32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32902"/>
      </p:ext>
    </p:extLst>
  </p:cSld>
  <p:clrMapOvr>
    <a:masterClrMapping/>
  </p:clrMapOvr>
  <p:transition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641CDA96-0608-9462-0A65-81B1733BB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90763" y="228601"/>
            <a:ext cx="7772400" cy="1292225"/>
          </a:xfrm>
        </p:spPr>
        <p:txBody>
          <a:bodyPr/>
          <a:lstStyle/>
          <a:p>
            <a:r>
              <a:rPr lang="en-US" altLang="en-US" sz="6600" dirty="0" err="1">
                <a:ea typeface="ＭＳ Ｐゴシック" panose="020B0600070205080204" pitchFamily="34" charset="-128"/>
              </a:rPr>
              <a:t>Takehome</a:t>
            </a:r>
            <a:r>
              <a:rPr lang="en-US" altLang="en-US" sz="6600" dirty="0">
                <a:ea typeface="ＭＳ Ｐゴシック" panose="020B0600070205080204" pitchFamily="34" charset="-128"/>
              </a:rPr>
              <a:t> Points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5457168-FC99-BE8A-01E9-8BC74DF15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828800"/>
            <a:ext cx="9525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kern="0" dirty="0"/>
              <a:t>Electrical storm</a:t>
            </a:r>
          </a:p>
          <a:p>
            <a:pPr lvl="1">
              <a:defRPr/>
            </a:pPr>
            <a:r>
              <a:rPr lang="en-US" altLang="en-US" kern="0" dirty="0"/>
              <a:t>Cardiovert/defib., reverse the underlying cause</a:t>
            </a:r>
          </a:p>
          <a:p>
            <a:pPr lvl="1">
              <a:defRPr/>
            </a:pPr>
            <a:r>
              <a:rPr lang="en-US" altLang="en-US" kern="0" dirty="0"/>
              <a:t>Decrease the adrenergic tone</a:t>
            </a:r>
            <a:endParaRPr lang="en-US" altLang="en-US" kern="0" dirty="0">
              <a:sym typeface="Wingdings" pitchFamily="2" charset="2"/>
            </a:endParaRPr>
          </a:p>
          <a:p>
            <a:pPr>
              <a:defRPr/>
            </a:pPr>
            <a:r>
              <a:rPr lang="en-US" altLang="en-US" kern="0" dirty="0">
                <a:sym typeface="Wingdings" pitchFamily="2" charset="2"/>
              </a:rPr>
              <a:t>Immediate post-arrest ECGs can be unreliable</a:t>
            </a:r>
          </a:p>
          <a:p>
            <a:pPr lvl="1">
              <a:defRPr/>
            </a:pPr>
            <a:r>
              <a:rPr lang="en-US" altLang="en-US" kern="0" dirty="0">
                <a:sym typeface="Wingdings" pitchFamily="2" charset="2"/>
              </a:rPr>
              <a:t>Consider using the 10-20 min ECG</a:t>
            </a:r>
          </a:p>
          <a:p>
            <a:pPr>
              <a:defRPr/>
            </a:pPr>
            <a:r>
              <a:rPr lang="en-US" altLang="en-US" kern="0" dirty="0">
                <a:sym typeface="Wingdings" pitchFamily="2" charset="2"/>
              </a:rPr>
              <a:t>Post-arrest STE  </a:t>
            </a:r>
            <a:r>
              <a:rPr lang="en-US" altLang="en-US" kern="0" dirty="0" err="1">
                <a:sym typeface="Wingdings" pitchFamily="2" charset="2"/>
              </a:rPr>
              <a:t>cath</a:t>
            </a:r>
            <a:endParaRPr lang="en-US" altLang="en-US" kern="0" dirty="0">
              <a:sym typeface="Wingdings" pitchFamily="2" charset="2"/>
            </a:endParaRPr>
          </a:p>
          <a:p>
            <a:pPr lvl="1">
              <a:defRPr/>
            </a:pPr>
            <a:r>
              <a:rPr lang="en-US" altLang="en-US" kern="0" dirty="0">
                <a:sym typeface="Wingdings" pitchFamily="2" charset="2"/>
              </a:rPr>
              <a:t>Delayed/selective approach if NSTE</a:t>
            </a:r>
          </a:p>
          <a:p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376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/>
      <p:bldP spid="2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Title 1">
            <a:extLst>
              <a:ext uri="{FF2B5EF4-FFF2-40B4-BE49-F238E27FC236}">
                <a16:creationId xmlns:a16="http://schemas.microsoft.com/office/drawing/2014/main" id="{31A77537-ACFD-0212-0B3A-2B21EE51C7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7999" y="228600"/>
            <a:ext cx="7116763" cy="990600"/>
          </a:xfrm>
        </p:spPr>
        <p:txBody>
          <a:bodyPr/>
          <a:lstStyle/>
          <a:p>
            <a:pPr algn="ctr"/>
            <a:r>
              <a:rPr lang="en-US" altLang="en-US" sz="6000" i="1" dirty="0"/>
              <a:t>Thanks!</a:t>
            </a:r>
            <a:br>
              <a:rPr lang="en-US" altLang="en-US" sz="6000" dirty="0"/>
            </a:br>
            <a:r>
              <a:rPr lang="en-US" altLang="en-US" sz="4000" dirty="0" err="1"/>
              <a:t>amalmattu@comcast.net</a:t>
            </a:r>
            <a:endParaRPr lang="en-US" altLang="en-US" sz="3200" dirty="0"/>
          </a:p>
        </p:txBody>
      </p:sp>
      <p:pic>
        <p:nvPicPr>
          <p:cNvPr id="330755" name="Picture 6">
            <a:extLst>
              <a:ext uri="{FF2B5EF4-FFF2-40B4-BE49-F238E27FC236}">
                <a16:creationId xmlns:a16="http://schemas.microsoft.com/office/drawing/2014/main" id="{67180CD1-FE48-60E9-9CA8-BC711FC76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1" b="1"/>
          <a:stretch/>
        </p:blipFill>
        <p:spPr bwMode="auto">
          <a:xfrm>
            <a:off x="2737466" y="1600201"/>
            <a:ext cx="8311534" cy="514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2655D6DA-3E09-28A9-DA51-FE56894818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25439"/>
            <a:ext cx="7772400" cy="12922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Case 1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3D3E571-6202-8C84-3230-2EC51FF98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9" t="47987" r="2045" b="36177"/>
          <a:stretch>
            <a:fillRect/>
          </a:stretch>
        </p:blipFill>
        <p:spPr bwMode="auto">
          <a:xfrm>
            <a:off x="2057400" y="1617663"/>
            <a:ext cx="9829794" cy="49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Radar_am_25">
  <a:themeElements>
    <a:clrScheme name="Radar_am_25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Radar_am_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adar_am_2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_am_2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_am_2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_am_2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_am_2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_am_2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Human_Heart_Medical_PowerPoint_Templates_And_PowerPoint_Backgrounds_0211</Template>
  <TotalTime>1917</TotalTime>
  <Words>1600</Words>
  <Application>Microsoft Macintosh PowerPoint</Application>
  <PresentationFormat>Widescreen</PresentationFormat>
  <Paragraphs>314</Paragraphs>
  <Slides>85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Arial</vt:lpstr>
      <vt:lpstr>Calibri</vt:lpstr>
      <vt:lpstr>Tahoma</vt:lpstr>
      <vt:lpstr>Times New Roman</vt:lpstr>
      <vt:lpstr>Radar_am_25</vt:lpstr>
      <vt:lpstr>2024 Emergency Cardiology Update:</vt:lpstr>
      <vt:lpstr>PowerPoint Presentation</vt:lpstr>
      <vt:lpstr>For This Lecture…</vt:lpstr>
      <vt:lpstr>Case 1</vt:lpstr>
      <vt:lpstr>Case 1</vt:lpstr>
      <vt:lpstr>Case 1</vt:lpstr>
      <vt:lpstr>PowerPoint Presentation</vt:lpstr>
      <vt:lpstr>PowerPoint Presentation</vt:lpstr>
      <vt:lpstr>Case 1</vt:lpstr>
      <vt:lpstr>Recurrent Ventricular Tachycardia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Case 1</vt:lpstr>
      <vt:lpstr>Case 1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”Electrical Storm”</vt:lpstr>
      <vt:lpstr>Case 1</vt:lpstr>
      <vt:lpstr>Case 1</vt:lpstr>
      <vt:lpstr>Case 1</vt:lpstr>
      <vt:lpstr>Case 1</vt:lpstr>
      <vt:lpstr>Case 1</vt:lpstr>
      <vt:lpstr>Key Points</vt:lpstr>
      <vt:lpstr>Key Points</vt:lpstr>
      <vt:lpstr>Key Points</vt:lpstr>
      <vt:lpstr>Key Points</vt:lpstr>
      <vt:lpstr>PowerPoint Presentation</vt:lpstr>
      <vt:lpstr>Case 2</vt:lpstr>
      <vt:lpstr>Case 2</vt:lpstr>
      <vt:lpstr>PowerPoint Presentation</vt:lpstr>
      <vt:lpstr>PowerPoint Presentation</vt:lpstr>
      <vt:lpstr>PowerPoint Presentation</vt:lpstr>
      <vt:lpstr>Case 2</vt:lpstr>
      <vt:lpstr>Case 2</vt:lpstr>
      <vt:lpstr>ECG &lt; 10 min Post-ROSC</vt:lpstr>
      <vt:lpstr>Cath lab activation?</vt:lpstr>
      <vt:lpstr>Post-arrest ECG</vt:lpstr>
      <vt:lpstr>Post-arrest ECG</vt:lpstr>
      <vt:lpstr>Post-arrest ECG</vt:lpstr>
      <vt:lpstr>Post-arrest ECG</vt:lpstr>
      <vt:lpstr>ECG &lt; 10 min Post-ROSC</vt:lpstr>
      <vt:lpstr>ECG #2 (after 15 min)</vt:lpstr>
      <vt:lpstr>ECG #3 (after 30 min)</vt:lpstr>
      <vt:lpstr>Key Points</vt:lpstr>
      <vt:lpstr>Key Points</vt:lpstr>
      <vt:lpstr>Takehome Points</vt:lpstr>
      <vt:lpstr>PowerPoint Presentation</vt:lpstr>
      <vt:lpstr>Back to the case...</vt:lpstr>
      <vt:lpstr>Who should go for post-arrest cath?</vt:lpstr>
      <vt:lpstr>Cath all post-arrest survivors!</vt:lpstr>
      <vt:lpstr>Cath all post-arrest survivors!</vt:lpstr>
      <vt:lpstr>Cath all post-arrest survivors!</vt:lpstr>
      <vt:lpstr>Cath all post-arrest survivors!</vt:lpstr>
      <vt:lpstr>Cath all post-arrest survivors!</vt:lpstr>
      <vt:lpstr>Cath all post-arrest survivors?</vt:lpstr>
      <vt:lpstr>Cath all post-arrest survivors?</vt:lpstr>
      <vt:lpstr>Cath all post-arrest survivors?</vt:lpstr>
      <vt:lpstr>PowerPoint Presentation</vt:lpstr>
      <vt:lpstr>Key Points</vt:lpstr>
      <vt:lpstr>Key Points</vt:lpstr>
      <vt:lpstr>Takehome Points</vt:lpstr>
      <vt:lpstr>Thanks! amalmattu@comcast.net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 Mattu</dc:creator>
  <cp:lastModifiedBy>Amal Mattu</cp:lastModifiedBy>
  <cp:revision>46</cp:revision>
  <dcterms:created xsi:type="dcterms:W3CDTF">2021-07-09T02:27:05Z</dcterms:created>
  <dcterms:modified xsi:type="dcterms:W3CDTF">2024-02-04T17:21:04Z</dcterms:modified>
</cp:coreProperties>
</file>