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9"/>
  </p:notesMasterIdLst>
  <p:sldIdLst>
    <p:sldId id="256" r:id="rId2"/>
    <p:sldId id="257" r:id="rId3"/>
    <p:sldId id="314" r:id="rId4"/>
    <p:sldId id="258" r:id="rId5"/>
    <p:sldId id="309" r:id="rId6"/>
    <p:sldId id="259" r:id="rId7"/>
    <p:sldId id="311" r:id="rId8"/>
    <p:sldId id="268" r:id="rId9"/>
    <p:sldId id="310" r:id="rId10"/>
    <p:sldId id="269" r:id="rId11"/>
    <p:sldId id="263" r:id="rId12"/>
    <p:sldId id="312" r:id="rId13"/>
    <p:sldId id="271" r:id="rId14"/>
    <p:sldId id="272" r:id="rId15"/>
    <p:sldId id="262" r:id="rId16"/>
    <p:sldId id="265" r:id="rId17"/>
    <p:sldId id="266" r:id="rId18"/>
    <p:sldId id="264" r:id="rId19"/>
    <p:sldId id="267" r:id="rId20"/>
    <p:sldId id="273" r:id="rId21"/>
    <p:sldId id="297" r:id="rId22"/>
    <p:sldId id="305" r:id="rId23"/>
    <p:sldId id="313" r:id="rId24"/>
    <p:sldId id="306" r:id="rId25"/>
    <p:sldId id="307" r:id="rId26"/>
    <p:sldId id="308" r:id="rId27"/>
    <p:sldId id="31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32" autoAdjust="0"/>
  </p:normalViewPr>
  <p:slideViewPr>
    <p:cSldViewPr snapToGrid="0">
      <p:cViewPr varScale="1">
        <p:scale>
          <a:sx n="82" d="100"/>
          <a:sy n="82" d="100"/>
        </p:scale>
        <p:origin x="68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23CF2-D903-432D-8473-1657144EB925}"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440C9-B0B3-42E7-AECE-376989AF5F3F}" type="slidenum">
              <a:rPr lang="en-US" smtClean="0"/>
              <a:t>‹#›</a:t>
            </a:fld>
            <a:endParaRPr lang="en-US"/>
          </a:p>
        </p:txBody>
      </p:sp>
    </p:spTree>
    <p:extLst>
      <p:ext uri="{BB962C8B-B14F-4D97-AF65-F5344CB8AC3E}">
        <p14:creationId xmlns:p14="http://schemas.microsoft.com/office/powerpoint/2010/main" val="416300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happening in the ED, so by definition it isn’t really normal. The gentle downward traction of the head will often deliver the anterior shoulder and the subsequent upward motion pulls the posterior shoulder through the pelvic outlet. Placenta should be delivered 5-7 minutes later. </a:t>
            </a:r>
          </a:p>
        </p:txBody>
      </p:sp>
      <p:sp>
        <p:nvSpPr>
          <p:cNvPr id="4" name="Slide Number Placeholder 3"/>
          <p:cNvSpPr>
            <a:spLocks noGrp="1"/>
          </p:cNvSpPr>
          <p:nvPr>
            <p:ph type="sldNum" sz="quarter" idx="5"/>
          </p:nvPr>
        </p:nvSpPr>
        <p:spPr/>
        <p:txBody>
          <a:bodyPr/>
          <a:lstStyle/>
          <a:p>
            <a:fld id="{154440C9-B0B3-42E7-AECE-376989AF5F3F}" type="slidenum">
              <a:rPr lang="en-US" smtClean="0"/>
              <a:t>3</a:t>
            </a:fld>
            <a:endParaRPr lang="en-US"/>
          </a:p>
        </p:txBody>
      </p:sp>
    </p:spTree>
    <p:extLst>
      <p:ext uri="{BB962C8B-B14F-4D97-AF65-F5344CB8AC3E}">
        <p14:creationId xmlns:p14="http://schemas.microsoft.com/office/powerpoint/2010/main" val="397690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initiated the peritoneum</a:t>
            </a:r>
            <a:r>
              <a:rPr lang="en-US" baseline="0" dirty="0"/>
              <a:t> incision with a scalpel inferiorly. After you deliver the uterus, cut vertically and inferiorly to avoid the placenta. Use 2 fingers to lift up the uterus from the fetus and then use scissors to extend the incision upwards until you reach the baby.</a:t>
            </a:r>
            <a:endParaRPr lang="en-US" dirty="0"/>
          </a:p>
        </p:txBody>
      </p:sp>
      <p:sp>
        <p:nvSpPr>
          <p:cNvPr id="4" name="Slide Number Placeholder 3"/>
          <p:cNvSpPr>
            <a:spLocks noGrp="1"/>
          </p:cNvSpPr>
          <p:nvPr>
            <p:ph type="sldNum" sz="quarter" idx="10"/>
          </p:nvPr>
        </p:nvSpPr>
        <p:spPr/>
        <p:txBody>
          <a:bodyPr/>
          <a:lstStyle/>
          <a:p>
            <a:fld id="{C2EFD127-48A0-C54F-AD45-0EBE24F97E1E}" type="slidenum">
              <a:rPr lang="en-US" smtClean="0"/>
              <a:t>22</a:t>
            </a:fld>
            <a:endParaRPr lang="en-US"/>
          </a:p>
        </p:txBody>
      </p:sp>
    </p:spTree>
    <p:extLst>
      <p:ext uri="{BB962C8B-B14F-4D97-AF65-F5344CB8AC3E}">
        <p14:creationId xmlns:p14="http://schemas.microsoft.com/office/powerpoint/2010/main" val="184456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once you have delivered the uterus, cut vertically and inferiorly until you can insert two fingers to lift the uterus away from the fetus, and use a scissors to open the rest of the uterus and deliver the fetus. </a:t>
            </a:r>
          </a:p>
        </p:txBody>
      </p:sp>
      <p:sp>
        <p:nvSpPr>
          <p:cNvPr id="4" name="Slide Number Placeholder 3"/>
          <p:cNvSpPr>
            <a:spLocks noGrp="1"/>
          </p:cNvSpPr>
          <p:nvPr>
            <p:ph type="sldNum" sz="quarter" idx="5"/>
          </p:nvPr>
        </p:nvSpPr>
        <p:spPr/>
        <p:txBody>
          <a:bodyPr/>
          <a:lstStyle/>
          <a:p>
            <a:fld id="{154440C9-B0B3-42E7-AECE-376989AF5F3F}" type="slidenum">
              <a:rPr lang="en-US" smtClean="0"/>
              <a:t>23</a:t>
            </a:fld>
            <a:endParaRPr lang="en-US"/>
          </a:p>
        </p:txBody>
      </p:sp>
    </p:spTree>
    <p:extLst>
      <p:ext uri="{BB962C8B-B14F-4D97-AF65-F5344CB8AC3E}">
        <p14:creationId xmlns:p14="http://schemas.microsoft.com/office/powerpoint/2010/main" val="2881957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with </a:t>
            </a:r>
            <a:r>
              <a:rPr lang="en-US" baseline="0" dirty="0" err="1"/>
              <a:t>crycothyrotomy</a:t>
            </a:r>
            <a:r>
              <a:rPr lang="en-US" baseline="0" dirty="0"/>
              <a:t> and some other procedures we do, I would argue that the hardest part of this procedure is the decision to pick up the knife. </a:t>
            </a:r>
            <a:endParaRPr lang="en-US" dirty="0"/>
          </a:p>
        </p:txBody>
      </p:sp>
      <p:sp>
        <p:nvSpPr>
          <p:cNvPr id="4" name="Slide Number Placeholder 3"/>
          <p:cNvSpPr>
            <a:spLocks noGrp="1"/>
          </p:cNvSpPr>
          <p:nvPr>
            <p:ph type="sldNum" sz="quarter" idx="10"/>
          </p:nvPr>
        </p:nvSpPr>
        <p:spPr/>
        <p:txBody>
          <a:bodyPr/>
          <a:lstStyle/>
          <a:p>
            <a:fld id="{C2EFD127-48A0-C54F-AD45-0EBE24F97E1E}" type="slidenum">
              <a:rPr lang="en-US" smtClean="0"/>
              <a:t>24</a:t>
            </a:fld>
            <a:endParaRPr lang="en-US"/>
          </a:p>
        </p:txBody>
      </p:sp>
    </p:spTree>
    <p:extLst>
      <p:ext uri="{BB962C8B-B14F-4D97-AF65-F5344CB8AC3E}">
        <p14:creationId xmlns:p14="http://schemas.microsoft.com/office/powerpoint/2010/main" val="183708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have described fetal survival</a:t>
            </a:r>
            <a:r>
              <a:rPr lang="en-US" baseline="0" dirty="0"/>
              <a:t> as excellent (70%) with less than 5 minutes of maternal CPR. Survival is up to 70% if delivered within 4 minutes. </a:t>
            </a:r>
            <a:endParaRPr lang="en-US" dirty="0"/>
          </a:p>
        </p:txBody>
      </p:sp>
      <p:sp>
        <p:nvSpPr>
          <p:cNvPr id="4" name="Slide Number Placeholder 3"/>
          <p:cNvSpPr>
            <a:spLocks noGrp="1"/>
          </p:cNvSpPr>
          <p:nvPr>
            <p:ph type="sldNum" sz="quarter" idx="10"/>
          </p:nvPr>
        </p:nvSpPr>
        <p:spPr/>
        <p:txBody>
          <a:bodyPr/>
          <a:lstStyle/>
          <a:p>
            <a:fld id="{C2EFD127-48A0-C54F-AD45-0EBE24F97E1E}" type="slidenum">
              <a:rPr lang="en-US" smtClean="0"/>
              <a:t>25</a:t>
            </a:fld>
            <a:endParaRPr lang="en-US"/>
          </a:p>
        </p:txBody>
      </p:sp>
    </p:spTree>
    <p:extLst>
      <p:ext uri="{BB962C8B-B14F-4D97-AF65-F5344CB8AC3E}">
        <p14:creationId xmlns:p14="http://schemas.microsoft.com/office/powerpoint/2010/main" val="176107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situations,</a:t>
            </a:r>
            <a:r>
              <a:rPr lang="en-US" baseline="0" dirty="0"/>
              <a:t> the most difficult part of these procedures will be the decision to pick of the knife and to a certain extent, you can think about your indications for making this decision before the situation arises….maybe even right now. </a:t>
            </a:r>
            <a:endParaRPr lang="en-US" dirty="0"/>
          </a:p>
        </p:txBody>
      </p:sp>
      <p:sp>
        <p:nvSpPr>
          <p:cNvPr id="4" name="Slide Number Placeholder 3"/>
          <p:cNvSpPr>
            <a:spLocks noGrp="1"/>
          </p:cNvSpPr>
          <p:nvPr>
            <p:ph type="sldNum" sz="quarter" idx="10"/>
          </p:nvPr>
        </p:nvSpPr>
        <p:spPr/>
        <p:txBody>
          <a:bodyPr/>
          <a:lstStyle/>
          <a:p>
            <a:fld id="{951B9DB8-00ED-4470-A9FC-5CB239286D04}" type="slidenum">
              <a:rPr lang="en-US" smtClean="0"/>
              <a:t>26</a:t>
            </a:fld>
            <a:endParaRPr lang="en-US"/>
          </a:p>
        </p:txBody>
      </p:sp>
    </p:spTree>
    <p:extLst>
      <p:ext uri="{BB962C8B-B14F-4D97-AF65-F5344CB8AC3E}">
        <p14:creationId xmlns:p14="http://schemas.microsoft.com/office/powerpoint/2010/main" val="387159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Breech presentations occur in 4% of all deliveries. Less the 0.2% or about one in every 300 births. </a:t>
            </a:r>
          </a:p>
        </p:txBody>
      </p:sp>
      <p:sp>
        <p:nvSpPr>
          <p:cNvPr id="4" name="Slide Number Placeholder 3"/>
          <p:cNvSpPr>
            <a:spLocks noGrp="1"/>
          </p:cNvSpPr>
          <p:nvPr>
            <p:ph type="sldNum" sz="quarter" idx="5"/>
          </p:nvPr>
        </p:nvSpPr>
        <p:spPr/>
        <p:txBody>
          <a:bodyPr/>
          <a:lstStyle/>
          <a:p>
            <a:fld id="{154440C9-B0B3-42E7-AECE-376989AF5F3F}" type="slidenum">
              <a:rPr lang="en-US" smtClean="0"/>
              <a:t>4</a:t>
            </a:fld>
            <a:endParaRPr lang="en-US"/>
          </a:p>
        </p:txBody>
      </p:sp>
    </p:spTree>
    <p:extLst>
      <p:ext uri="{BB962C8B-B14F-4D97-AF65-F5344CB8AC3E}">
        <p14:creationId xmlns:p14="http://schemas.microsoft.com/office/powerpoint/2010/main" val="299657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buttocks and legs to not provide a sufficient wedge, hindering cervical accommodation of the relatively larger head. Also, because the presenting part does not occlude the cervical opening completely, umbilical cord prolapse may occur. </a:t>
            </a:r>
          </a:p>
        </p:txBody>
      </p:sp>
      <p:sp>
        <p:nvSpPr>
          <p:cNvPr id="4" name="Slide Number Placeholder 3"/>
          <p:cNvSpPr>
            <a:spLocks noGrp="1"/>
          </p:cNvSpPr>
          <p:nvPr>
            <p:ph type="sldNum" sz="quarter" idx="5"/>
          </p:nvPr>
        </p:nvSpPr>
        <p:spPr/>
        <p:txBody>
          <a:bodyPr/>
          <a:lstStyle/>
          <a:p>
            <a:fld id="{154440C9-B0B3-42E7-AECE-376989AF5F3F}" type="slidenum">
              <a:rPr lang="en-US" smtClean="0"/>
              <a:t>5</a:t>
            </a:fld>
            <a:endParaRPr lang="en-US"/>
          </a:p>
        </p:txBody>
      </p:sp>
    </p:spTree>
    <p:extLst>
      <p:ext uri="{BB962C8B-B14F-4D97-AF65-F5344CB8AC3E}">
        <p14:creationId xmlns:p14="http://schemas.microsoft.com/office/powerpoint/2010/main" val="372725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the feet or buttocks aren’t shaping the birth canal in the same way the head does. </a:t>
            </a:r>
          </a:p>
        </p:txBody>
      </p:sp>
      <p:sp>
        <p:nvSpPr>
          <p:cNvPr id="4" name="Slide Number Placeholder 3"/>
          <p:cNvSpPr>
            <a:spLocks noGrp="1"/>
          </p:cNvSpPr>
          <p:nvPr>
            <p:ph type="sldNum" sz="quarter" idx="5"/>
          </p:nvPr>
        </p:nvSpPr>
        <p:spPr/>
        <p:txBody>
          <a:bodyPr/>
          <a:lstStyle/>
          <a:p>
            <a:fld id="{154440C9-B0B3-42E7-AECE-376989AF5F3F}" type="slidenum">
              <a:rPr lang="en-US" smtClean="0"/>
              <a:t>6</a:t>
            </a:fld>
            <a:endParaRPr lang="en-US"/>
          </a:p>
        </p:txBody>
      </p:sp>
    </p:spTree>
    <p:extLst>
      <p:ext uri="{BB962C8B-B14F-4D97-AF65-F5344CB8AC3E}">
        <p14:creationId xmlns:p14="http://schemas.microsoft.com/office/powerpoint/2010/main" val="425284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finger in the mouth to flex the neck and the right index finger at the back of the head. </a:t>
            </a:r>
          </a:p>
        </p:txBody>
      </p:sp>
      <p:sp>
        <p:nvSpPr>
          <p:cNvPr id="4" name="Slide Number Placeholder 3"/>
          <p:cNvSpPr>
            <a:spLocks noGrp="1"/>
          </p:cNvSpPr>
          <p:nvPr>
            <p:ph type="sldNum" sz="quarter" idx="5"/>
          </p:nvPr>
        </p:nvSpPr>
        <p:spPr/>
        <p:txBody>
          <a:bodyPr/>
          <a:lstStyle/>
          <a:p>
            <a:fld id="{154440C9-B0B3-42E7-AECE-376989AF5F3F}" type="slidenum">
              <a:rPr lang="en-US" smtClean="0"/>
              <a:t>8</a:t>
            </a:fld>
            <a:endParaRPr lang="en-US"/>
          </a:p>
        </p:txBody>
      </p:sp>
    </p:spTree>
    <p:extLst>
      <p:ext uri="{BB962C8B-B14F-4D97-AF65-F5344CB8AC3E}">
        <p14:creationId xmlns:p14="http://schemas.microsoft.com/office/powerpoint/2010/main" val="20844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generous episiotomy may be necessary to facilitate the </a:t>
            </a:r>
            <a:r>
              <a:rPr lang="en-US" dirty="0" err="1"/>
              <a:t>Mauriceau</a:t>
            </a:r>
            <a:r>
              <a:rPr lang="en-US" dirty="0"/>
              <a:t> maneuver in a full-term infant</a:t>
            </a:r>
          </a:p>
        </p:txBody>
      </p:sp>
      <p:sp>
        <p:nvSpPr>
          <p:cNvPr id="4" name="Slide Number Placeholder 3"/>
          <p:cNvSpPr>
            <a:spLocks noGrp="1"/>
          </p:cNvSpPr>
          <p:nvPr>
            <p:ph type="sldNum" sz="quarter" idx="5"/>
          </p:nvPr>
        </p:nvSpPr>
        <p:spPr/>
        <p:txBody>
          <a:bodyPr/>
          <a:lstStyle/>
          <a:p>
            <a:fld id="{154440C9-B0B3-42E7-AECE-376989AF5F3F}" type="slidenum">
              <a:rPr lang="en-US" smtClean="0"/>
              <a:t>9</a:t>
            </a:fld>
            <a:endParaRPr lang="en-US"/>
          </a:p>
        </p:txBody>
      </p:sp>
    </p:spTree>
    <p:extLst>
      <p:ext uri="{BB962C8B-B14F-4D97-AF65-F5344CB8AC3E}">
        <p14:creationId xmlns:p14="http://schemas.microsoft.com/office/powerpoint/2010/main" val="259644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 of like you can find a room almost empty within minutes of an intubation, it can be similar after a delivery, but your job is not done!</a:t>
            </a:r>
          </a:p>
        </p:txBody>
      </p:sp>
      <p:sp>
        <p:nvSpPr>
          <p:cNvPr id="4" name="Slide Number Placeholder 3"/>
          <p:cNvSpPr>
            <a:spLocks noGrp="1"/>
          </p:cNvSpPr>
          <p:nvPr>
            <p:ph type="sldNum" sz="quarter" idx="5"/>
          </p:nvPr>
        </p:nvSpPr>
        <p:spPr/>
        <p:txBody>
          <a:bodyPr/>
          <a:lstStyle/>
          <a:p>
            <a:fld id="{154440C9-B0B3-42E7-AECE-376989AF5F3F}" type="slidenum">
              <a:rPr lang="en-US" smtClean="0"/>
              <a:t>19</a:t>
            </a:fld>
            <a:endParaRPr lang="en-US"/>
          </a:p>
        </p:txBody>
      </p:sp>
    </p:spTree>
    <p:extLst>
      <p:ext uri="{BB962C8B-B14F-4D97-AF65-F5344CB8AC3E}">
        <p14:creationId xmlns:p14="http://schemas.microsoft.com/office/powerpoint/2010/main" val="294450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define a set of indications that will apply to all situations. There</a:t>
            </a:r>
            <a:r>
              <a:rPr lang="en-US" baseline="0" dirty="0"/>
              <a:t> will be some dependence on where you are, what resources you have available, and how far along the patient is. 22 weeks gestation at a rural center with no additional help is a different situation from 39 weeks at an urban trauma center. </a:t>
            </a:r>
            <a:endParaRPr lang="en-US" dirty="0"/>
          </a:p>
        </p:txBody>
      </p:sp>
      <p:sp>
        <p:nvSpPr>
          <p:cNvPr id="4" name="Slide Number Placeholder 3"/>
          <p:cNvSpPr>
            <a:spLocks noGrp="1"/>
          </p:cNvSpPr>
          <p:nvPr>
            <p:ph type="sldNum" sz="quarter" idx="10"/>
          </p:nvPr>
        </p:nvSpPr>
        <p:spPr/>
        <p:txBody>
          <a:bodyPr/>
          <a:lstStyle/>
          <a:p>
            <a:fld id="{951B9DB8-00ED-4470-A9FC-5CB239286D04}" type="slidenum">
              <a:rPr lang="en-US" smtClean="0"/>
              <a:t>20</a:t>
            </a:fld>
            <a:endParaRPr lang="en-US"/>
          </a:p>
        </p:txBody>
      </p:sp>
    </p:spTree>
    <p:extLst>
      <p:ext uri="{BB962C8B-B14F-4D97-AF65-F5344CB8AC3E}">
        <p14:creationId xmlns:p14="http://schemas.microsoft.com/office/powerpoint/2010/main" val="113012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29A9FE8-9173-494B-A3D1-6359F7E5B03E}" type="slidenum">
              <a:rPr lang="en-US" altLang="en-US"/>
              <a:pPr/>
              <a:t>21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Extreme situations call for extreme actions. </a:t>
            </a:r>
          </a:p>
        </p:txBody>
      </p:sp>
    </p:spTree>
    <p:extLst>
      <p:ext uri="{BB962C8B-B14F-4D97-AF65-F5344CB8AC3E}">
        <p14:creationId xmlns:p14="http://schemas.microsoft.com/office/powerpoint/2010/main" val="45349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23141B-ACA3-4707-9A34-3D00AB648B3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69840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3141B-ACA3-4707-9A34-3D00AB648B3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148204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3141B-ACA3-4707-9A34-3D00AB648B3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357897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3141B-ACA3-4707-9A34-3D00AB648B3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AE9-3B98-46D5-973E-61DD4140C19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1863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3141B-ACA3-4707-9A34-3D00AB648B3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4021707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623141B-ACA3-4707-9A34-3D00AB648B3C}"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307980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623141B-ACA3-4707-9A34-3D00AB648B3C}"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6495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3141B-ACA3-4707-9A34-3D00AB648B3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4152475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3141B-ACA3-4707-9A34-3D00AB648B3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137526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E09BA79-C46A-4B27-B908-CB006E76ED0D}" type="slidenum">
              <a:rPr lang="en-US" altLang="en-US"/>
              <a:pPr>
                <a:defRPr/>
              </a:pPr>
              <a:t>‹#›</a:t>
            </a:fld>
            <a:endParaRPr lang="en-US" altLang="en-US"/>
          </a:p>
        </p:txBody>
      </p:sp>
    </p:spTree>
    <p:extLst>
      <p:ext uri="{BB962C8B-B14F-4D97-AF65-F5344CB8AC3E}">
        <p14:creationId xmlns:p14="http://schemas.microsoft.com/office/powerpoint/2010/main" val="104693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3141B-ACA3-4707-9A34-3D00AB648B3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346892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3141B-ACA3-4707-9A34-3D00AB648B3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188744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23141B-ACA3-4707-9A34-3D00AB648B3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142391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23141B-ACA3-4707-9A34-3D00AB648B3C}"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97238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23141B-ACA3-4707-9A34-3D00AB648B3C}"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393874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3141B-ACA3-4707-9A34-3D00AB648B3C}"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276832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3141B-ACA3-4707-9A34-3D00AB648B3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321366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3141B-ACA3-4707-9A34-3D00AB648B3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AE9-3B98-46D5-973E-61DD4140C19C}" type="slidenum">
              <a:rPr lang="en-US" smtClean="0"/>
              <a:t>‹#›</a:t>
            </a:fld>
            <a:endParaRPr lang="en-US"/>
          </a:p>
        </p:txBody>
      </p:sp>
    </p:spTree>
    <p:extLst>
      <p:ext uri="{BB962C8B-B14F-4D97-AF65-F5344CB8AC3E}">
        <p14:creationId xmlns:p14="http://schemas.microsoft.com/office/powerpoint/2010/main" val="250786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623141B-ACA3-4707-9A34-3D00AB648B3C}" type="datetimeFigureOut">
              <a:rPr lang="en-US" smtClean="0"/>
              <a:t>2/15/2024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C811AE9-3B98-46D5-973E-61DD4140C19C}" type="slidenum">
              <a:rPr lang="en-US" smtClean="0"/>
              <a:t>‹#›</a:t>
            </a:fld>
            <a:endParaRPr lang="en-US"/>
          </a:p>
        </p:txBody>
      </p:sp>
    </p:spTree>
    <p:extLst>
      <p:ext uri="{BB962C8B-B14F-4D97-AF65-F5344CB8AC3E}">
        <p14:creationId xmlns:p14="http://schemas.microsoft.com/office/powerpoint/2010/main" val="393239038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f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7414"/>
            <a:ext cx="9144000" cy="2387600"/>
          </a:xfrm>
        </p:spPr>
        <p:txBody>
          <a:bodyPr/>
          <a:lstStyle/>
          <a:p>
            <a:r>
              <a:rPr lang="en-US" dirty="0"/>
              <a:t>Precipitous Delivery</a:t>
            </a:r>
          </a:p>
        </p:txBody>
      </p:sp>
      <p:sp>
        <p:nvSpPr>
          <p:cNvPr id="3" name="Subtitle 2"/>
          <p:cNvSpPr>
            <a:spLocks noGrp="1"/>
          </p:cNvSpPr>
          <p:nvPr>
            <p:ph type="subTitle" idx="1"/>
          </p:nvPr>
        </p:nvSpPr>
        <p:spPr>
          <a:xfrm>
            <a:off x="1418253" y="3752987"/>
            <a:ext cx="9249747" cy="1935887"/>
          </a:xfrm>
        </p:spPr>
        <p:txBody>
          <a:bodyPr>
            <a:noAutofit/>
          </a:bodyPr>
          <a:lstStyle/>
          <a:p>
            <a:r>
              <a:rPr lang="en-US" dirty="0"/>
              <a:t>Christopher B. Colwell, MD</a:t>
            </a:r>
          </a:p>
          <a:p>
            <a:r>
              <a:rPr lang="en-US" dirty="0"/>
              <a:t>Zuckerberg San Francisco General Hospital and Trauma Center</a:t>
            </a:r>
          </a:p>
        </p:txBody>
      </p:sp>
    </p:spTree>
    <p:extLst>
      <p:ext uri="{BB962C8B-B14F-4D97-AF65-F5344CB8AC3E}">
        <p14:creationId xmlns:p14="http://schemas.microsoft.com/office/powerpoint/2010/main" val="283503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8D67-5622-4897-B9A6-F029C41EDAF2}"/>
              </a:ext>
            </a:extLst>
          </p:cNvPr>
          <p:cNvSpPr>
            <a:spLocks noGrp="1"/>
          </p:cNvSpPr>
          <p:nvPr>
            <p:ph type="title"/>
          </p:nvPr>
        </p:nvSpPr>
        <p:spPr/>
        <p:txBody>
          <a:bodyPr/>
          <a:lstStyle/>
          <a:p>
            <a:r>
              <a:rPr lang="en-US" dirty="0"/>
              <a:t>Shoulder Dystocia</a:t>
            </a:r>
          </a:p>
        </p:txBody>
      </p:sp>
      <p:sp>
        <p:nvSpPr>
          <p:cNvPr id="3" name="Content Placeholder 2">
            <a:extLst>
              <a:ext uri="{FF2B5EF4-FFF2-40B4-BE49-F238E27FC236}">
                <a16:creationId xmlns:a16="http://schemas.microsoft.com/office/drawing/2014/main" id="{F4D3F614-3E5A-4A1A-88D9-9DBA71AF8B51}"/>
              </a:ext>
            </a:extLst>
          </p:cNvPr>
          <p:cNvSpPr>
            <a:spLocks noGrp="1"/>
          </p:cNvSpPr>
          <p:nvPr>
            <p:ph sz="half" idx="1"/>
          </p:nvPr>
        </p:nvSpPr>
        <p:spPr/>
        <p:txBody>
          <a:bodyPr/>
          <a:lstStyle/>
          <a:p>
            <a:r>
              <a:rPr lang="en-US" dirty="0"/>
              <a:t>3% of vaginal deliveries</a:t>
            </a:r>
          </a:p>
          <a:p>
            <a:r>
              <a:rPr lang="en-US" dirty="0"/>
              <a:t>Turtle sign</a:t>
            </a:r>
          </a:p>
          <a:p>
            <a:pPr lvl="1"/>
            <a:r>
              <a:rPr lang="en-US" dirty="0"/>
              <a:t>Retraction of baby’s head back into the perineum between contractions</a:t>
            </a:r>
          </a:p>
          <a:p>
            <a:r>
              <a:rPr lang="en-US" dirty="0"/>
              <a:t>Several maneuvers </a:t>
            </a:r>
          </a:p>
          <a:p>
            <a:pPr lvl="1"/>
            <a:r>
              <a:rPr lang="en-US" dirty="0"/>
              <a:t>30 seconds each</a:t>
            </a:r>
          </a:p>
        </p:txBody>
      </p:sp>
      <p:pic>
        <p:nvPicPr>
          <p:cNvPr id="6" name="Content Placeholder 5">
            <a:extLst>
              <a:ext uri="{FF2B5EF4-FFF2-40B4-BE49-F238E27FC236}">
                <a16:creationId xmlns:a16="http://schemas.microsoft.com/office/drawing/2014/main" id="{E710F010-AC73-4F72-B4FF-DA8E1AA89D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3818" y="2733869"/>
            <a:ext cx="3562059" cy="2374706"/>
          </a:xfrm>
        </p:spPr>
      </p:pic>
    </p:spTree>
    <p:extLst>
      <p:ext uri="{BB962C8B-B14F-4D97-AF65-F5344CB8AC3E}">
        <p14:creationId xmlns:p14="http://schemas.microsoft.com/office/powerpoint/2010/main" val="27455476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Shoulder Dystocia	</a:t>
            </a:r>
          </a:p>
        </p:txBody>
      </p:sp>
      <p:sp>
        <p:nvSpPr>
          <p:cNvPr id="3" name="Content Placeholder 2"/>
          <p:cNvSpPr>
            <a:spLocks noGrp="1"/>
          </p:cNvSpPr>
          <p:nvPr>
            <p:ph sz="half" idx="1"/>
          </p:nvPr>
        </p:nvSpPr>
        <p:spPr/>
        <p:txBody>
          <a:bodyPr/>
          <a:lstStyle/>
          <a:p>
            <a:r>
              <a:rPr lang="en-US" dirty="0"/>
              <a:t>McRoberts</a:t>
            </a:r>
          </a:p>
          <a:p>
            <a:pPr lvl="1"/>
            <a:r>
              <a:rPr lang="en-US" dirty="0"/>
              <a:t>Hyperflexion of the thighs</a:t>
            </a:r>
          </a:p>
          <a:p>
            <a:pPr lvl="1"/>
            <a:r>
              <a:rPr lang="en-US" dirty="0"/>
              <a:t>Back flat</a:t>
            </a:r>
          </a:p>
          <a:p>
            <a:pPr lvl="1"/>
            <a:r>
              <a:rPr lang="en-US" dirty="0"/>
              <a:t>Pressure over the pubic synthesis</a:t>
            </a:r>
          </a:p>
          <a:p>
            <a:pPr lvl="2"/>
            <a:r>
              <a:rPr lang="en-US" dirty="0"/>
              <a:t>Not fundal pressure</a:t>
            </a:r>
          </a:p>
          <a:p>
            <a:r>
              <a:rPr lang="en-US" dirty="0"/>
              <a:t>Relieves 50% of </a:t>
            </a:r>
            <a:r>
              <a:rPr lang="en-US" dirty="0" err="1"/>
              <a:t>dystocias</a:t>
            </a:r>
            <a:r>
              <a:rPr lang="en-US" dirty="0"/>
              <a:t>	</a:t>
            </a:r>
          </a:p>
        </p:txBody>
      </p:sp>
      <p:pic>
        <p:nvPicPr>
          <p:cNvPr id="6" name="Content Placeholder 5">
            <a:extLst>
              <a:ext uri="{FF2B5EF4-FFF2-40B4-BE49-F238E27FC236}">
                <a16:creationId xmlns:a16="http://schemas.microsoft.com/office/drawing/2014/main" id="{3149621D-0651-4CCC-B963-02B9B3E2F75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799" y="2893073"/>
            <a:ext cx="3936549" cy="3703637"/>
          </a:xfrm>
        </p:spPr>
      </p:pic>
      <p:pic>
        <p:nvPicPr>
          <p:cNvPr id="5" name="Picture 4">
            <a:extLst>
              <a:ext uri="{FF2B5EF4-FFF2-40B4-BE49-F238E27FC236}">
                <a16:creationId xmlns:a16="http://schemas.microsoft.com/office/drawing/2014/main" id="{E08CB840-280B-4E29-9F36-AB5417C5A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667" y="335902"/>
            <a:ext cx="3037132" cy="2283473"/>
          </a:xfrm>
          <a:prstGeom prst="rect">
            <a:avLst/>
          </a:prstGeom>
        </p:spPr>
      </p:pic>
    </p:spTree>
    <p:extLst>
      <p:ext uri="{BB962C8B-B14F-4D97-AF65-F5344CB8AC3E}">
        <p14:creationId xmlns:p14="http://schemas.microsoft.com/office/powerpoint/2010/main" val="38110397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87C8-6E79-43FF-BE5D-92F2BB59E744}"/>
              </a:ext>
            </a:extLst>
          </p:cNvPr>
          <p:cNvSpPr>
            <a:spLocks noGrp="1"/>
          </p:cNvSpPr>
          <p:nvPr>
            <p:ph type="title"/>
          </p:nvPr>
        </p:nvSpPr>
        <p:spPr/>
        <p:txBody>
          <a:bodyPr/>
          <a:lstStyle/>
          <a:p>
            <a:r>
              <a:rPr lang="en-US" dirty="0"/>
              <a:t>Shoulder Dystocia</a:t>
            </a:r>
          </a:p>
        </p:txBody>
      </p:sp>
      <p:sp>
        <p:nvSpPr>
          <p:cNvPr id="3" name="Content Placeholder 2">
            <a:extLst>
              <a:ext uri="{FF2B5EF4-FFF2-40B4-BE49-F238E27FC236}">
                <a16:creationId xmlns:a16="http://schemas.microsoft.com/office/drawing/2014/main" id="{5E1F1DAA-8FC0-4A1E-8035-6F77909B88D9}"/>
              </a:ext>
            </a:extLst>
          </p:cNvPr>
          <p:cNvSpPr>
            <a:spLocks noGrp="1"/>
          </p:cNvSpPr>
          <p:nvPr>
            <p:ph sz="half" idx="1"/>
          </p:nvPr>
        </p:nvSpPr>
        <p:spPr/>
        <p:txBody>
          <a:bodyPr/>
          <a:lstStyle/>
          <a:p>
            <a:r>
              <a:rPr lang="en-US" dirty="0"/>
              <a:t>Delivery of the posterior shoulder</a:t>
            </a:r>
          </a:p>
          <a:p>
            <a:pPr lvl="1"/>
            <a:r>
              <a:rPr lang="en-US" dirty="0"/>
              <a:t>Insert your hand and locate the posterior elbow</a:t>
            </a:r>
          </a:p>
          <a:p>
            <a:pPr lvl="2"/>
            <a:r>
              <a:rPr lang="en-US" dirty="0"/>
              <a:t>Flex the elbow and sweep the forearm across the chest and face</a:t>
            </a:r>
          </a:p>
        </p:txBody>
      </p:sp>
      <p:pic>
        <p:nvPicPr>
          <p:cNvPr id="6" name="Content Placeholder 5">
            <a:extLst>
              <a:ext uri="{FF2B5EF4-FFF2-40B4-BE49-F238E27FC236}">
                <a16:creationId xmlns:a16="http://schemas.microsoft.com/office/drawing/2014/main" id="{E3F11E16-101C-45DF-8A8F-41F46B793F0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3788" y="2820112"/>
            <a:ext cx="5094287" cy="2238538"/>
          </a:xfrm>
        </p:spPr>
      </p:pic>
    </p:spTree>
    <p:extLst>
      <p:ext uri="{BB962C8B-B14F-4D97-AF65-F5344CB8AC3E}">
        <p14:creationId xmlns:p14="http://schemas.microsoft.com/office/powerpoint/2010/main" val="3286066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DADC-100E-47B2-867C-161189B69F90}"/>
              </a:ext>
            </a:extLst>
          </p:cNvPr>
          <p:cNvSpPr>
            <a:spLocks noGrp="1"/>
          </p:cNvSpPr>
          <p:nvPr>
            <p:ph type="title"/>
          </p:nvPr>
        </p:nvSpPr>
        <p:spPr/>
        <p:txBody>
          <a:bodyPr/>
          <a:lstStyle/>
          <a:p>
            <a:r>
              <a:rPr lang="en-US" dirty="0"/>
              <a:t>Shoulder Dystocia</a:t>
            </a:r>
          </a:p>
        </p:txBody>
      </p:sp>
      <p:sp>
        <p:nvSpPr>
          <p:cNvPr id="3" name="Content Placeholder 2">
            <a:extLst>
              <a:ext uri="{FF2B5EF4-FFF2-40B4-BE49-F238E27FC236}">
                <a16:creationId xmlns:a16="http://schemas.microsoft.com/office/drawing/2014/main" id="{44569C97-72A9-4DEF-BF80-27F949F6152A}"/>
              </a:ext>
            </a:extLst>
          </p:cNvPr>
          <p:cNvSpPr>
            <a:spLocks noGrp="1"/>
          </p:cNvSpPr>
          <p:nvPr>
            <p:ph sz="half" idx="1"/>
          </p:nvPr>
        </p:nvSpPr>
        <p:spPr/>
        <p:txBody>
          <a:bodyPr/>
          <a:lstStyle/>
          <a:p>
            <a:r>
              <a:rPr lang="en-US" dirty="0"/>
              <a:t>Wood’s corkscrew maneuver</a:t>
            </a:r>
          </a:p>
          <a:p>
            <a:pPr lvl="1"/>
            <a:r>
              <a:rPr lang="en-US" dirty="0"/>
              <a:t>2 fingers behind the anterior shoulder and 2 fingers in front of the posterior shoulder</a:t>
            </a:r>
          </a:p>
          <a:p>
            <a:r>
              <a:rPr lang="en-US" dirty="0"/>
              <a:t>Reverse Wood’s corkscrew maneuver</a:t>
            </a:r>
          </a:p>
        </p:txBody>
      </p:sp>
      <p:pic>
        <p:nvPicPr>
          <p:cNvPr id="6" name="Content Placeholder 5">
            <a:extLst>
              <a:ext uri="{FF2B5EF4-FFF2-40B4-BE49-F238E27FC236}">
                <a16:creationId xmlns:a16="http://schemas.microsoft.com/office/drawing/2014/main" id="{BF82D08B-4B73-4F5E-9BE3-3BCB393AC2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5737" y="2088319"/>
            <a:ext cx="3462459" cy="2308306"/>
          </a:xfrm>
        </p:spPr>
      </p:pic>
    </p:spTree>
    <p:extLst>
      <p:ext uri="{BB962C8B-B14F-4D97-AF65-F5344CB8AC3E}">
        <p14:creationId xmlns:p14="http://schemas.microsoft.com/office/powerpoint/2010/main" val="42334721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F991-5D45-41A1-B2AD-0C966B669DFA}"/>
              </a:ext>
            </a:extLst>
          </p:cNvPr>
          <p:cNvSpPr>
            <a:spLocks noGrp="1"/>
          </p:cNvSpPr>
          <p:nvPr>
            <p:ph type="title"/>
          </p:nvPr>
        </p:nvSpPr>
        <p:spPr/>
        <p:txBody>
          <a:bodyPr/>
          <a:lstStyle/>
          <a:p>
            <a:r>
              <a:rPr lang="en-US" dirty="0"/>
              <a:t>Shoulder Dystocia</a:t>
            </a:r>
          </a:p>
        </p:txBody>
      </p:sp>
      <p:sp>
        <p:nvSpPr>
          <p:cNvPr id="3" name="Content Placeholder 2">
            <a:extLst>
              <a:ext uri="{FF2B5EF4-FFF2-40B4-BE49-F238E27FC236}">
                <a16:creationId xmlns:a16="http://schemas.microsoft.com/office/drawing/2014/main" id="{7A77AE81-A7F3-4114-8760-A4B6C2D61AB8}"/>
              </a:ext>
            </a:extLst>
          </p:cNvPr>
          <p:cNvSpPr>
            <a:spLocks noGrp="1"/>
          </p:cNvSpPr>
          <p:nvPr>
            <p:ph sz="half" idx="1"/>
          </p:nvPr>
        </p:nvSpPr>
        <p:spPr/>
        <p:txBody>
          <a:bodyPr/>
          <a:lstStyle/>
          <a:p>
            <a:r>
              <a:rPr lang="en-US" dirty="0"/>
              <a:t>Gaskin maneuver</a:t>
            </a:r>
          </a:p>
          <a:p>
            <a:pPr lvl="1"/>
            <a:r>
              <a:rPr lang="en-US" dirty="0"/>
              <a:t>Roll to “all fours”</a:t>
            </a:r>
          </a:p>
          <a:p>
            <a:pPr lvl="1"/>
            <a:r>
              <a:rPr lang="en-US" dirty="0"/>
              <a:t>Act of turning the mother may be most useful</a:t>
            </a:r>
          </a:p>
          <a:p>
            <a:pPr lvl="2"/>
            <a:r>
              <a:rPr lang="en-US" dirty="0"/>
              <a:t>Can get an extra 10-20 mm of the pelvic outlet</a:t>
            </a:r>
          </a:p>
        </p:txBody>
      </p:sp>
      <p:pic>
        <p:nvPicPr>
          <p:cNvPr id="6" name="Content Placeholder 5">
            <a:extLst>
              <a:ext uri="{FF2B5EF4-FFF2-40B4-BE49-F238E27FC236}">
                <a16:creationId xmlns:a16="http://schemas.microsoft.com/office/drawing/2014/main" id="{5F27A2F2-B53E-44CF-81B5-AEB52609DD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50526" y="324159"/>
            <a:ext cx="2590384" cy="1950289"/>
          </a:xfrm>
        </p:spPr>
      </p:pic>
      <p:pic>
        <p:nvPicPr>
          <p:cNvPr id="8" name="Picture 7">
            <a:extLst>
              <a:ext uri="{FF2B5EF4-FFF2-40B4-BE49-F238E27FC236}">
                <a16:creationId xmlns:a16="http://schemas.microsoft.com/office/drawing/2014/main" id="{EC920C25-A700-4D4A-AC21-4B01FD9A6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791" y="3143559"/>
            <a:ext cx="3422780" cy="3104841"/>
          </a:xfrm>
          <a:prstGeom prst="rect">
            <a:avLst/>
          </a:prstGeom>
        </p:spPr>
      </p:pic>
    </p:spTree>
    <p:extLst>
      <p:ext uri="{BB962C8B-B14F-4D97-AF65-F5344CB8AC3E}">
        <p14:creationId xmlns:p14="http://schemas.microsoft.com/office/powerpoint/2010/main" val="8690031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Shoulder Dystocia</a:t>
            </a:r>
          </a:p>
        </p:txBody>
      </p:sp>
      <p:sp>
        <p:nvSpPr>
          <p:cNvPr id="3" name="Content Placeholder 2"/>
          <p:cNvSpPr>
            <a:spLocks noGrp="1"/>
          </p:cNvSpPr>
          <p:nvPr>
            <p:ph sz="half" idx="1"/>
          </p:nvPr>
        </p:nvSpPr>
        <p:spPr/>
        <p:txBody>
          <a:bodyPr>
            <a:normAutofit fontScale="92500" lnSpcReduction="20000"/>
          </a:bodyPr>
          <a:lstStyle/>
          <a:p>
            <a:r>
              <a:rPr lang="en-US" dirty="0"/>
              <a:t>HELPER</a:t>
            </a:r>
          </a:p>
          <a:p>
            <a:pPr lvl="1"/>
            <a:r>
              <a:rPr lang="en-US" dirty="0"/>
              <a:t>Help</a:t>
            </a:r>
          </a:p>
          <a:p>
            <a:pPr lvl="1"/>
            <a:r>
              <a:rPr lang="en-US" dirty="0"/>
              <a:t>Episiotomy</a:t>
            </a:r>
          </a:p>
          <a:p>
            <a:pPr lvl="1"/>
            <a:r>
              <a:rPr lang="en-US" dirty="0"/>
              <a:t>Legs flexed</a:t>
            </a:r>
          </a:p>
          <a:p>
            <a:pPr lvl="2"/>
            <a:r>
              <a:rPr lang="en-US" dirty="0"/>
              <a:t>McRoberts’</a:t>
            </a:r>
          </a:p>
          <a:p>
            <a:pPr lvl="1"/>
            <a:r>
              <a:rPr lang="en-US" dirty="0"/>
              <a:t>Pressure</a:t>
            </a:r>
          </a:p>
          <a:p>
            <a:pPr lvl="2"/>
            <a:r>
              <a:rPr lang="en-US" dirty="0"/>
              <a:t>Suprapubic</a:t>
            </a:r>
          </a:p>
          <a:p>
            <a:pPr lvl="1"/>
            <a:r>
              <a:rPr lang="en-US" dirty="0"/>
              <a:t>Enter</a:t>
            </a:r>
          </a:p>
          <a:p>
            <a:pPr lvl="2"/>
            <a:r>
              <a:rPr lang="en-US" dirty="0"/>
              <a:t>Vagina</a:t>
            </a:r>
          </a:p>
          <a:p>
            <a:pPr lvl="1"/>
            <a:r>
              <a:rPr lang="en-US" dirty="0"/>
              <a:t>Remove</a:t>
            </a:r>
          </a:p>
          <a:p>
            <a:pPr lvl="2"/>
            <a:r>
              <a:rPr lang="en-US" dirty="0"/>
              <a:t>Posterior arm</a:t>
            </a:r>
          </a:p>
        </p:txBody>
      </p:sp>
      <p:pic>
        <p:nvPicPr>
          <p:cNvPr id="6" name="Content Placeholder 5">
            <a:extLst>
              <a:ext uri="{FF2B5EF4-FFF2-40B4-BE49-F238E27FC236}">
                <a16:creationId xmlns:a16="http://schemas.microsoft.com/office/drawing/2014/main" id="{0D4C0250-A0C5-4E0B-9CB9-E61F43DFC3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5627" y="2087563"/>
            <a:ext cx="4930608" cy="3703637"/>
          </a:xfrm>
        </p:spPr>
      </p:pic>
    </p:spTree>
    <p:extLst>
      <p:ext uri="{BB962C8B-B14F-4D97-AF65-F5344CB8AC3E}">
        <p14:creationId xmlns:p14="http://schemas.microsoft.com/office/powerpoint/2010/main" val="6309899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9EAB-18A1-474F-A8CB-EF78EC3CBC66}"/>
              </a:ext>
            </a:extLst>
          </p:cNvPr>
          <p:cNvSpPr>
            <a:spLocks noGrp="1"/>
          </p:cNvSpPr>
          <p:nvPr>
            <p:ph type="title"/>
          </p:nvPr>
        </p:nvSpPr>
        <p:spPr/>
        <p:txBody>
          <a:bodyPr/>
          <a:lstStyle/>
          <a:p>
            <a:r>
              <a:rPr lang="en-US" dirty="0"/>
              <a:t>Umbilical Cord Prolapse</a:t>
            </a:r>
          </a:p>
        </p:txBody>
      </p:sp>
      <p:pic>
        <p:nvPicPr>
          <p:cNvPr id="6" name="Content Placeholder 5">
            <a:extLst>
              <a:ext uri="{FF2B5EF4-FFF2-40B4-BE49-F238E27FC236}">
                <a16:creationId xmlns:a16="http://schemas.microsoft.com/office/drawing/2014/main" id="{73D092E6-43F7-4626-99C9-F7A5916B84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82" y="2095500"/>
            <a:ext cx="5475111" cy="3695700"/>
          </a:xfrm>
        </p:spPr>
      </p:pic>
    </p:spTree>
    <p:extLst>
      <p:ext uri="{BB962C8B-B14F-4D97-AF65-F5344CB8AC3E}">
        <p14:creationId xmlns:p14="http://schemas.microsoft.com/office/powerpoint/2010/main" val="3143037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957C-70DC-49FB-AF43-A04AC30A3552}"/>
              </a:ext>
            </a:extLst>
          </p:cNvPr>
          <p:cNvSpPr>
            <a:spLocks noGrp="1"/>
          </p:cNvSpPr>
          <p:nvPr>
            <p:ph type="title"/>
          </p:nvPr>
        </p:nvSpPr>
        <p:spPr/>
        <p:txBody>
          <a:bodyPr/>
          <a:lstStyle/>
          <a:p>
            <a:r>
              <a:rPr lang="en-US" dirty="0"/>
              <a:t>Prolapsed Cord</a:t>
            </a:r>
          </a:p>
        </p:txBody>
      </p:sp>
      <p:sp>
        <p:nvSpPr>
          <p:cNvPr id="3" name="Content Placeholder 2">
            <a:extLst>
              <a:ext uri="{FF2B5EF4-FFF2-40B4-BE49-F238E27FC236}">
                <a16:creationId xmlns:a16="http://schemas.microsoft.com/office/drawing/2014/main" id="{16821CEB-359E-4892-9997-118EAC5B9BB5}"/>
              </a:ext>
            </a:extLst>
          </p:cNvPr>
          <p:cNvSpPr>
            <a:spLocks noGrp="1"/>
          </p:cNvSpPr>
          <p:nvPr>
            <p:ph sz="half" idx="1"/>
          </p:nvPr>
        </p:nvSpPr>
        <p:spPr/>
        <p:txBody>
          <a:bodyPr>
            <a:normAutofit/>
          </a:bodyPr>
          <a:lstStyle/>
          <a:p>
            <a:r>
              <a:rPr lang="en-US" dirty="0"/>
              <a:t>Cord slides past the presenting part</a:t>
            </a:r>
          </a:p>
          <a:p>
            <a:pPr lvl="1"/>
            <a:r>
              <a:rPr lang="en-US" dirty="0"/>
              <a:t>Cord compression</a:t>
            </a:r>
          </a:p>
          <a:p>
            <a:pPr lvl="2"/>
            <a:r>
              <a:rPr lang="en-US" dirty="0"/>
              <a:t>Hypoxia, acidosis</a:t>
            </a:r>
          </a:p>
          <a:p>
            <a:r>
              <a:rPr lang="en-US" dirty="0"/>
              <a:t>Diagnosis</a:t>
            </a:r>
          </a:p>
          <a:p>
            <a:pPr lvl="1"/>
            <a:r>
              <a:rPr lang="en-US" dirty="0"/>
              <a:t>Palpation of the umbilical cord on vaginal examination or</a:t>
            </a:r>
          </a:p>
          <a:p>
            <a:pPr lvl="1"/>
            <a:r>
              <a:rPr lang="en-US" dirty="0"/>
              <a:t>Visualization of the cord protruding through the introitus</a:t>
            </a:r>
          </a:p>
          <a:p>
            <a:pPr lvl="1"/>
            <a:endParaRPr lang="en-US" dirty="0"/>
          </a:p>
        </p:txBody>
      </p:sp>
      <p:pic>
        <p:nvPicPr>
          <p:cNvPr id="6" name="Content Placeholder 5">
            <a:extLst>
              <a:ext uri="{FF2B5EF4-FFF2-40B4-BE49-F238E27FC236}">
                <a16:creationId xmlns:a16="http://schemas.microsoft.com/office/drawing/2014/main" id="{400A7184-96E9-46FB-BC12-4DF1E1CCBB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3788" y="2561541"/>
            <a:ext cx="5094287" cy="2755681"/>
          </a:xfrm>
        </p:spPr>
      </p:pic>
    </p:spTree>
    <p:extLst>
      <p:ext uri="{BB962C8B-B14F-4D97-AF65-F5344CB8AC3E}">
        <p14:creationId xmlns:p14="http://schemas.microsoft.com/office/powerpoint/2010/main" val="37532827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C467-FEF6-456A-8E69-045493B05192}"/>
              </a:ext>
            </a:extLst>
          </p:cNvPr>
          <p:cNvSpPr>
            <a:spLocks noGrp="1"/>
          </p:cNvSpPr>
          <p:nvPr>
            <p:ph type="title"/>
          </p:nvPr>
        </p:nvSpPr>
        <p:spPr/>
        <p:txBody>
          <a:bodyPr/>
          <a:lstStyle/>
          <a:p>
            <a:r>
              <a:rPr lang="en-US" dirty="0"/>
              <a:t>Prolapsed Cord</a:t>
            </a:r>
          </a:p>
        </p:txBody>
      </p:sp>
      <p:sp>
        <p:nvSpPr>
          <p:cNvPr id="3" name="Content Placeholder 2">
            <a:extLst>
              <a:ext uri="{FF2B5EF4-FFF2-40B4-BE49-F238E27FC236}">
                <a16:creationId xmlns:a16="http://schemas.microsoft.com/office/drawing/2014/main" id="{42AF318E-AEE6-4084-95A4-849A1541AC62}"/>
              </a:ext>
            </a:extLst>
          </p:cNvPr>
          <p:cNvSpPr>
            <a:spLocks noGrp="1"/>
          </p:cNvSpPr>
          <p:nvPr>
            <p:ph sz="half" idx="1"/>
          </p:nvPr>
        </p:nvSpPr>
        <p:spPr/>
        <p:txBody>
          <a:bodyPr/>
          <a:lstStyle/>
          <a:p>
            <a:r>
              <a:rPr lang="en-US" dirty="0"/>
              <a:t>Manually lift up presenting fetal part</a:t>
            </a:r>
          </a:p>
          <a:p>
            <a:pPr lvl="1"/>
            <a:r>
              <a:rPr lang="en-US" dirty="0"/>
              <a:t>Relieving pressure on the umbilical cord</a:t>
            </a:r>
          </a:p>
          <a:p>
            <a:pPr lvl="1"/>
            <a:r>
              <a:rPr lang="en-US" dirty="0"/>
              <a:t>Maintain presenting part away from prolapsed cord</a:t>
            </a:r>
          </a:p>
          <a:p>
            <a:r>
              <a:rPr lang="en-US" dirty="0"/>
              <a:t>Prepare for emergency delivery while maintaining presenting part off the cord</a:t>
            </a:r>
          </a:p>
        </p:txBody>
      </p:sp>
      <p:pic>
        <p:nvPicPr>
          <p:cNvPr id="6" name="Content Placeholder 5">
            <a:extLst>
              <a:ext uri="{FF2B5EF4-FFF2-40B4-BE49-F238E27FC236}">
                <a16:creationId xmlns:a16="http://schemas.microsoft.com/office/drawing/2014/main" id="{83C98B51-15AB-4DFB-8903-FAA7A124801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947" r="12992" b="12775"/>
          <a:stretch/>
        </p:blipFill>
        <p:spPr>
          <a:xfrm>
            <a:off x="6820678" y="2041079"/>
            <a:ext cx="3797559" cy="3400305"/>
          </a:xfrm>
        </p:spPr>
      </p:pic>
    </p:spTree>
    <p:extLst>
      <p:ext uri="{BB962C8B-B14F-4D97-AF65-F5344CB8AC3E}">
        <p14:creationId xmlns:p14="http://schemas.microsoft.com/office/powerpoint/2010/main" val="3419109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463A-FF14-4C4A-A0BC-4879CA9B290D}"/>
              </a:ext>
            </a:extLst>
          </p:cNvPr>
          <p:cNvSpPr>
            <a:spLocks noGrp="1"/>
          </p:cNvSpPr>
          <p:nvPr>
            <p:ph type="title"/>
          </p:nvPr>
        </p:nvSpPr>
        <p:spPr/>
        <p:txBody>
          <a:bodyPr/>
          <a:lstStyle/>
          <a:p>
            <a:r>
              <a:rPr lang="en-US" dirty="0"/>
              <a:t>Post-Delivery Care</a:t>
            </a:r>
          </a:p>
        </p:txBody>
      </p:sp>
      <p:sp>
        <p:nvSpPr>
          <p:cNvPr id="3" name="Content Placeholder 2">
            <a:extLst>
              <a:ext uri="{FF2B5EF4-FFF2-40B4-BE49-F238E27FC236}">
                <a16:creationId xmlns:a16="http://schemas.microsoft.com/office/drawing/2014/main" id="{1871A5CE-5215-4AF6-A45B-2DAD261506AC}"/>
              </a:ext>
            </a:extLst>
          </p:cNvPr>
          <p:cNvSpPr>
            <a:spLocks noGrp="1"/>
          </p:cNvSpPr>
          <p:nvPr>
            <p:ph sz="half" idx="1"/>
          </p:nvPr>
        </p:nvSpPr>
        <p:spPr/>
        <p:txBody>
          <a:bodyPr>
            <a:normAutofit/>
          </a:bodyPr>
          <a:lstStyle/>
          <a:p>
            <a:r>
              <a:rPr lang="en-US" dirty="0"/>
              <a:t>Baby</a:t>
            </a:r>
          </a:p>
          <a:p>
            <a:r>
              <a:rPr lang="en-US" dirty="0"/>
              <a:t>Postpartum hemorrhage</a:t>
            </a:r>
          </a:p>
          <a:p>
            <a:pPr lvl="1"/>
            <a:r>
              <a:rPr lang="en-US" dirty="0"/>
              <a:t>Uterine massage</a:t>
            </a:r>
          </a:p>
          <a:p>
            <a:pPr lvl="1"/>
            <a:r>
              <a:rPr lang="en-US" dirty="0"/>
              <a:t>Oxytocin</a:t>
            </a:r>
          </a:p>
          <a:p>
            <a:pPr lvl="2"/>
            <a:r>
              <a:rPr lang="en-US" dirty="0"/>
              <a:t>20-40 IU diluted in 500 cc NS</a:t>
            </a:r>
          </a:p>
          <a:p>
            <a:pPr lvl="1"/>
            <a:r>
              <a:rPr lang="en-US" dirty="0"/>
              <a:t>Misoprostol</a:t>
            </a:r>
          </a:p>
          <a:p>
            <a:pPr lvl="2"/>
            <a:r>
              <a:rPr lang="en-US" dirty="0"/>
              <a:t>600-1000 ug PR/PO or 800 ug SL</a:t>
            </a:r>
          </a:p>
        </p:txBody>
      </p:sp>
      <p:pic>
        <p:nvPicPr>
          <p:cNvPr id="10" name="Content Placeholder 9">
            <a:extLst>
              <a:ext uri="{FF2B5EF4-FFF2-40B4-BE49-F238E27FC236}">
                <a16:creationId xmlns:a16="http://schemas.microsoft.com/office/drawing/2014/main" id="{84366630-E753-4C16-A147-77EB64DA7A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88" y="2500352"/>
            <a:ext cx="5094287" cy="2878059"/>
          </a:xfrm>
        </p:spPr>
      </p:pic>
    </p:spTree>
    <p:extLst>
      <p:ext uri="{BB962C8B-B14F-4D97-AF65-F5344CB8AC3E}">
        <p14:creationId xmlns:p14="http://schemas.microsoft.com/office/powerpoint/2010/main" val="2404814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ED Delivery</a:t>
            </a:r>
          </a:p>
        </p:txBody>
      </p:sp>
      <p:sp>
        <p:nvSpPr>
          <p:cNvPr id="5" name="Content Placeholder 4"/>
          <p:cNvSpPr>
            <a:spLocks noGrp="1"/>
          </p:cNvSpPr>
          <p:nvPr>
            <p:ph sz="half" idx="1"/>
          </p:nvPr>
        </p:nvSpPr>
        <p:spPr/>
        <p:txBody>
          <a:bodyPr/>
          <a:lstStyle/>
          <a:p>
            <a:r>
              <a:rPr lang="en-US" dirty="0"/>
              <a:t>Rare </a:t>
            </a:r>
          </a:p>
          <a:p>
            <a:r>
              <a:rPr lang="en-US" dirty="0"/>
              <a:t>Most will go just fine!</a:t>
            </a:r>
          </a:p>
          <a:p>
            <a:r>
              <a:rPr lang="en-US" dirty="0"/>
              <a:t>Issues do occur</a:t>
            </a:r>
          </a:p>
        </p:txBody>
      </p:sp>
      <p:pic>
        <p:nvPicPr>
          <p:cNvPr id="3" name="Content Placeholder 2">
            <a:extLst>
              <a:ext uri="{FF2B5EF4-FFF2-40B4-BE49-F238E27FC236}">
                <a16:creationId xmlns:a16="http://schemas.microsoft.com/office/drawing/2014/main" id="{34541CB3-EDB3-415A-9729-2983B73B11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3788" y="2231956"/>
            <a:ext cx="5094287" cy="3414851"/>
          </a:xfrm>
        </p:spPr>
      </p:pic>
    </p:spTree>
    <p:extLst>
      <p:ext uri="{BB962C8B-B14F-4D97-AF65-F5344CB8AC3E}">
        <p14:creationId xmlns:p14="http://schemas.microsoft.com/office/powerpoint/2010/main" val="16108627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Peri</a:t>
            </a:r>
            <a:r>
              <a:rPr lang="en-US" dirty="0"/>
              <a:t>-Mortem C-Section</a:t>
            </a:r>
          </a:p>
        </p:txBody>
      </p:sp>
      <p:sp>
        <p:nvSpPr>
          <p:cNvPr id="3" name="Content Placeholder 2"/>
          <p:cNvSpPr>
            <a:spLocks noGrp="1"/>
          </p:cNvSpPr>
          <p:nvPr>
            <p:ph sz="half" idx="1"/>
          </p:nvPr>
        </p:nvSpPr>
        <p:spPr/>
        <p:txBody>
          <a:bodyPr>
            <a:normAutofit/>
          </a:bodyPr>
          <a:lstStyle/>
          <a:p>
            <a:r>
              <a:rPr lang="en-US" dirty="0"/>
              <a:t>Resuscitative hysterotomy</a:t>
            </a:r>
          </a:p>
          <a:p>
            <a:r>
              <a:rPr lang="en-US" dirty="0"/>
              <a:t>Indications</a:t>
            </a:r>
          </a:p>
          <a:p>
            <a:pPr lvl="1"/>
            <a:r>
              <a:rPr lang="en-US" dirty="0"/>
              <a:t>Will depend to some degree</a:t>
            </a:r>
          </a:p>
          <a:p>
            <a:pPr lvl="1"/>
            <a:r>
              <a:rPr lang="en-US" dirty="0"/>
              <a:t>Within “4 minutes” of arrest</a:t>
            </a:r>
          </a:p>
          <a:p>
            <a:pPr lvl="2"/>
            <a:r>
              <a:rPr lang="en-US" dirty="0"/>
              <a:t>Not a hard stop, but a goal</a:t>
            </a:r>
          </a:p>
          <a:p>
            <a:r>
              <a:rPr lang="en-US" dirty="0"/>
              <a:t>Most difficult part with be the decision to pick up the knife</a:t>
            </a:r>
          </a:p>
        </p:txBody>
      </p:sp>
      <p:pic>
        <p:nvPicPr>
          <p:cNvPr id="8" name="Content Placeholder 7">
            <a:extLst>
              <a:ext uri="{FF2B5EF4-FFF2-40B4-BE49-F238E27FC236}">
                <a16:creationId xmlns:a16="http://schemas.microsoft.com/office/drawing/2014/main" id="{09BD3244-FF98-4158-8DED-E2B6E1B5795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10963" y="2087563"/>
            <a:ext cx="2619936" cy="3703637"/>
          </a:xfrm>
        </p:spPr>
      </p:pic>
    </p:spTree>
    <p:extLst>
      <p:ext uri="{BB962C8B-B14F-4D97-AF65-F5344CB8AC3E}">
        <p14:creationId xmlns:p14="http://schemas.microsoft.com/office/powerpoint/2010/main" val="3595716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ltLang="en-US" dirty="0">
                <a:ea typeface="ＭＳ Ｐゴシック" pitchFamily="34" charset="-128"/>
              </a:rPr>
              <a:t>Resuscitative Hysterotomy</a:t>
            </a:r>
          </a:p>
        </p:txBody>
      </p:sp>
      <p:sp>
        <p:nvSpPr>
          <p:cNvPr id="29699" name="Rectangle 3"/>
          <p:cNvSpPr>
            <a:spLocks noGrp="1" noChangeArrowheads="1"/>
          </p:cNvSpPr>
          <p:nvPr>
            <p:ph type="body" sz="half" idx="1"/>
          </p:nvPr>
        </p:nvSpPr>
        <p:spPr/>
        <p:txBody>
          <a:bodyPr>
            <a:normAutofit/>
          </a:bodyPr>
          <a:lstStyle/>
          <a:p>
            <a:pPr eaLnBrk="1" hangingPunct="1">
              <a:defRPr/>
            </a:pPr>
            <a:r>
              <a:rPr lang="en-US" altLang="en-US" dirty="0">
                <a:ea typeface="ＭＳ Ｐゴシック" pitchFamily="34" charset="-128"/>
              </a:rPr>
              <a:t>Viable?</a:t>
            </a:r>
          </a:p>
          <a:p>
            <a:pPr eaLnBrk="1" hangingPunct="1">
              <a:defRPr/>
            </a:pPr>
            <a:r>
              <a:rPr lang="en-US" altLang="en-US" dirty="0">
                <a:ea typeface="ＭＳ Ｐゴシック" pitchFamily="34" charset="-128"/>
              </a:rPr>
              <a:t>Improves maternal survival</a:t>
            </a:r>
          </a:p>
          <a:p>
            <a:pPr lvl="1">
              <a:defRPr/>
            </a:pPr>
            <a:r>
              <a:rPr lang="en-US" altLang="en-US" sz="2000" dirty="0">
                <a:ea typeface="ＭＳ Ｐゴシック" pitchFamily="34" charset="-128"/>
              </a:rPr>
              <a:t>Improves maternal cardiac output by 25%</a:t>
            </a:r>
          </a:p>
          <a:p>
            <a:pPr lvl="2">
              <a:defRPr/>
            </a:pPr>
            <a:r>
              <a:rPr lang="en-US" altLang="en-US" sz="2000" dirty="0">
                <a:ea typeface="ＭＳ Ｐゴシック" pitchFamily="34" charset="-128"/>
              </a:rPr>
              <a:t>Reduces uterine blood flow</a:t>
            </a:r>
          </a:p>
          <a:p>
            <a:pPr lvl="2">
              <a:defRPr/>
            </a:pPr>
            <a:r>
              <a:rPr lang="en-US" altLang="en-US" sz="2000" dirty="0">
                <a:ea typeface="ＭＳ Ｐゴシック" pitchFamily="34" charset="-128"/>
              </a:rPr>
              <a:t>Relieves aortocaval compression and diaphragmatic pressure</a:t>
            </a:r>
          </a:p>
          <a:p>
            <a:pPr lvl="3">
              <a:defRPr/>
            </a:pPr>
            <a:r>
              <a:rPr lang="en-US" altLang="en-US" sz="2000" dirty="0">
                <a:ea typeface="ＭＳ Ｐゴシック" pitchFamily="34" charset="-128"/>
              </a:rPr>
              <a:t>Some argue this is the primary purpose</a:t>
            </a:r>
          </a:p>
        </p:txBody>
      </p:sp>
      <p:pic>
        <p:nvPicPr>
          <p:cNvPr id="4" name="Content Placeholder 3">
            <a:extLst>
              <a:ext uri="{FF2B5EF4-FFF2-40B4-BE49-F238E27FC236}">
                <a16:creationId xmlns:a16="http://schemas.microsoft.com/office/drawing/2014/main" id="{D81BFF8F-61D3-46EA-A757-AE7B54208F4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4000" y="2151062"/>
            <a:ext cx="4572000" cy="3429000"/>
          </a:xfrm>
        </p:spPr>
      </p:pic>
    </p:spTree>
    <p:extLst>
      <p:ext uri="{BB962C8B-B14F-4D97-AF65-F5344CB8AC3E}">
        <p14:creationId xmlns:p14="http://schemas.microsoft.com/office/powerpoint/2010/main" val="4049872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 calcmode="lin" valueType="num">
                                      <p:cBhvr additive="base">
                                        <p:cTn id="21"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9699">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29699">
                                            <p:txEl>
                                              <p:pRg st="5" end="5"/>
                                            </p:txEl>
                                          </p:spTgt>
                                        </p:tgtEl>
                                        <p:attrNameLst>
                                          <p:attrName>style.visibility</p:attrName>
                                        </p:attrNameLst>
                                      </p:cBhvr>
                                      <p:to>
                                        <p:strVal val="visible"/>
                                      </p:to>
                                    </p:set>
                                    <p:anim calcmode="lin" valueType="num">
                                      <p:cBhvr additive="base">
                                        <p:cTn id="29" dur="500" fill="hold"/>
                                        <p:tgtEl>
                                          <p:spTgt spid="2969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969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Resuscitative Hysterotomy</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0663" y="2087563"/>
            <a:ext cx="4672873" cy="3703637"/>
          </a:xfrm>
        </p:spPr>
      </p:pic>
      <p:sp>
        <p:nvSpPr>
          <p:cNvPr id="6" name="Content Placeholder 5"/>
          <p:cNvSpPr>
            <a:spLocks noGrp="1"/>
          </p:cNvSpPr>
          <p:nvPr>
            <p:ph sz="half" idx="2"/>
          </p:nvPr>
        </p:nvSpPr>
        <p:spPr/>
        <p:txBody>
          <a:bodyPr>
            <a:normAutofit fontScale="92500" lnSpcReduction="20000"/>
          </a:bodyPr>
          <a:lstStyle/>
          <a:p>
            <a:r>
              <a:rPr lang="en-US" dirty="0"/>
              <a:t>Vertical incision</a:t>
            </a:r>
          </a:p>
          <a:p>
            <a:pPr lvl="1"/>
            <a:r>
              <a:rPr lang="en-US" dirty="0"/>
              <a:t>Xyphoid (uterine fundus) to pubic synthesis</a:t>
            </a:r>
          </a:p>
          <a:p>
            <a:pPr lvl="2"/>
            <a:r>
              <a:rPr lang="en-US" dirty="0"/>
              <a:t>Pubic synthesis to at least the umbilicus</a:t>
            </a:r>
          </a:p>
          <a:p>
            <a:pPr lvl="3"/>
            <a:r>
              <a:rPr lang="en-US" dirty="0"/>
              <a:t>Along </a:t>
            </a:r>
            <a:r>
              <a:rPr lang="en-US" dirty="0" err="1"/>
              <a:t>linea</a:t>
            </a:r>
            <a:r>
              <a:rPr lang="en-US" dirty="0"/>
              <a:t> nigra</a:t>
            </a:r>
          </a:p>
          <a:p>
            <a:pPr lvl="3"/>
            <a:r>
              <a:rPr lang="en-US" dirty="0"/>
              <a:t>To peritoneum</a:t>
            </a:r>
          </a:p>
          <a:p>
            <a:pPr lvl="4"/>
            <a:r>
              <a:rPr lang="en-US" dirty="0"/>
              <a:t>10 blade</a:t>
            </a:r>
          </a:p>
          <a:p>
            <a:r>
              <a:rPr lang="en-US" dirty="0"/>
              <a:t>Cut through peritoneum vertically and inferiorly</a:t>
            </a:r>
          </a:p>
          <a:p>
            <a:pPr lvl="1"/>
            <a:r>
              <a:rPr lang="en-US" dirty="0"/>
              <a:t>Scissors</a:t>
            </a:r>
          </a:p>
          <a:p>
            <a:r>
              <a:rPr lang="en-US" dirty="0"/>
              <a:t>Deliver the uterus</a:t>
            </a:r>
          </a:p>
          <a:p>
            <a:endParaRPr lang="en-US" dirty="0"/>
          </a:p>
        </p:txBody>
      </p:sp>
    </p:spTree>
    <p:extLst>
      <p:ext uri="{BB962C8B-B14F-4D97-AF65-F5344CB8AC3E}">
        <p14:creationId xmlns:p14="http://schemas.microsoft.com/office/powerpoint/2010/main" val="13737914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34EA7EB-B67C-4151-85AA-66FDC46FAC2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4196" y="788987"/>
            <a:ext cx="8443913" cy="5280025"/>
          </a:xfrm>
        </p:spPr>
      </p:pic>
    </p:spTree>
    <p:extLst>
      <p:ext uri="{BB962C8B-B14F-4D97-AF65-F5344CB8AC3E}">
        <p14:creationId xmlns:p14="http://schemas.microsoft.com/office/powerpoint/2010/main" val="28918706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Resuscitative Hysterotomy</a:t>
            </a:r>
          </a:p>
        </p:txBody>
      </p:sp>
      <p:sp>
        <p:nvSpPr>
          <p:cNvPr id="3" name="Content Placeholder 2"/>
          <p:cNvSpPr>
            <a:spLocks noGrp="1"/>
          </p:cNvSpPr>
          <p:nvPr>
            <p:ph sz="half" idx="1"/>
          </p:nvPr>
        </p:nvSpPr>
        <p:spPr/>
        <p:txBody>
          <a:bodyPr>
            <a:normAutofit/>
          </a:bodyPr>
          <a:lstStyle/>
          <a:p>
            <a:r>
              <a:rPr lang="en-US" dirty="0"/>
              <a:t>Deliver the baby</a:t>
            </a:r>
          </a:p>
          <a:p>
            <a:pPr lvl="1"/>
            <a:r>
              <a:rPr lang="en-US" dirty="0"/>
              <a:t>Anticipate need for neonatal resuscitation</a:t>
            </a:r>
          </a:p>
          <a:p>
            <a:r>
              <a:rPr lang="en-US" dirty="0"/>
              <a:t>Clamp and cut the umbilical cord</a:t>
            </a:r>
          </a:p>
          <a:p>
            <a:r>
              <a:rPr lang="en-US" dirty="0"/>
              <a:t>Place packing/towels in the open uterus/abdomen</a:t>
            </a:r>
          </a:p>
          <a:p>
            <a:r>
              <a:rPr lang="en-US" dirty="0"/>
              <a:t>Oxytocin </a:t>
            </a:r>
          </a:p>
          <a:p>
            <a:pPr lvl="1"/>
            <a:r>
              <a:rPr lang="en-US" dirty="0"/>
              <a:t>5 units IV</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36179" y="1613468"/>
            <a:ext cx="3510643" cy="4499429"/>
          </a:xfrm>
        </p:spPr>
      </p:pic>
    </p:spTree>
    <p:extLst>
      <p:ext uri="{BB962C8B-B14F-4D97-AF65-F5344CB8AC3E}">
        <p14:creationId xmlns:p14="http://schemas.microsoft.com/office/powerpoint/2010/main" val="636105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Resuscitative Hysterotomy</a:t>
            </a:r>
          </a:p>
        </p:txBody>
      </p:sp>
      <p:sp>
        <p:nvSpPr>
          <p:cNvPr id="3" name="Content Placeholder 2"/>
          <p:cNvSpPr>
            <a:spLocks noGrp="1"/>
          </p:cNvSpPr>
          <p:nvPr>
            <p:ph sz="half" idx="1"/>
          </p:nvPr>
        </p:nvSpPr>
        <p:spPr/>
        <p:txBody>
          <a:bodyPr>
            <a:normAutofit lnSpcReduction="10000"/>
          </a:bodyPr>
          <a:lstStyle/>
          <a:p>
            <a:r>
              <a:rPr lang="en-US" dirty="0"/>
              <a:t>Over 200 successful cases reported in the literature</a:t>
            </a:r>
          </a:p>
          <a:p>
            <a:r>
              <a:rPr lang="en-US" dirty="0"/>
              <a:t>Maternal CPR less than 5 minutes</a:t>
            </a:r>
          </a:p>
          <a:p>
            <a:pPr lvl="1"/>
            <a:r>
              <a:rPr lang="en-US" dirty="0"/>
              <a:t>Fetal survival very possible</a:t>
            </a:r>
          </a:p>
          <a:p>
            <a:r>
              <a:rPr lang="en-US" dirty="0"/>
              <a:t>Very low survival</a:t>
            </a:r>
          </a:p>
          <a:p>
            <a:pPr lvl="1"/>
            <a:r>
              <a:rPr lang="en-US" dirty="0"/>
              <a:t>&gt; 20 minutes maternal CPR</a:t>
            </a:r>
          </a:p>
          <a:p>
            <a:pPr lvl="1"/>
            <a:r>
              <a:rPr lang="en-US" dirty="0"/>
              <a:t>23 weeks gestation or less</a:t>
            </a:r>
          </a:p>
          <a:p>
            <a:r>
              <a:rPr lang="en-US" dirty="0"/>
              <a:t>Can also be a maternal resuscitation procedure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1746" y="2175165"/>
            <a:ext cx="3210480" cy="3167863"/>
          </a:xfrm>
        </p:spPr>
      </p:pic>
    </p:spTree>
    <p:extLst>
      <p:ext uri="{BB962C8B-B14F-4D97-AF65-F5344CB8AC3E}">
        <p14:creationId xmlns:p14="http://schemas.microsoft.com/office/powerpoint/2010/main" val="28847254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p:txBody>
          <a:bodyPr>
            <a:normAutofit fontScale="92500" lnSpcReduction="10000"/>
          </a:bodyPr>
          <a:lstStyle/>
          <a:p>
            <a:r>
              <a:rPr lang="en-US" dirty="0"/>
              <a:t>Think about this before it happens</a:t>
            </a:r>
          </a:p>
          <a:p>
            <a:r>
              <a:rPr lang="en-US" dirty="0"/>
              <a:t>If one maneuver is not working, move to another</a:t>
            </a:r>
          </a:p>
          <a:p>
            <a:pPr lvl="1"/>
            <a:r>
              <a:rPr lang="en-US" dirty="0"/>
              <a:t>30 seconds</a:t>
            </a:r>
          </a:p>
          <a:p>
            <a:r>
              <a:rPr lang="en-US" dirty="0"/>
              <a:t>For resuscitative hysterotomy </a:t>
            </a:r>
          </a:p>
          <a:p>
            <a:pPr lvl="1"/>
            <a:r>
              <a:rPr lang="en-US" dirty="0"/>
              <a:t>What are your indications?</a:t>
            </a:r>
          </a:p>
          <a:p>
            <a:pPr lvl="2"/>
            <a:r>
              <a:rPr lang="en-US" dirty="0"/>
              <a:t>What is your situation?</a:t>
            </a:r>
          </a:p>
          <a:p>
            <a:pPr lvl="1"/>
            <a:r>
              <a:rPr lang="en-US" dirty="0"/>
              <a:t>The hardest part will be the decision to pick up the knife</a:t>
            </a:r>
          </a:p>
          <a:p>
            <a:r>
              <a:rPr lang="en-US" dirty="0"/>
              <a:t>Don’t forget post-delivery care</a:t>
            </a:r>
          </a:p>
        </p:txBody>
      </p:sp>
      <p:pic>
        <p:nvPicPr>
          <p:cNvPr id="6" name="Content Placeholder 5">
            <a:extLst>
              <a:ext uri="{FF2B5EF4-FFF2-40B4-BE49-F238E27FC236}">
                <a16:creationId xmlns:a16="http://schemas.microsoft.com/office/drawing/2014/main" id="{6B0323C3-849D-4A37-9630-B6529A132C6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7584" y="2087563"/>
            <a:ext cx="3246695" cy="3703637"/>
          </a:xfrm>
        </p:spPr>
      </p:pic>
    </p:spTree>
    <p:extLst>
      <p:ext uri="{BB962C8B-B14F-4D97-AF65-F5344CB8AC3E}">
        <p14:creationId xmlns:p14="http://schemas.microsoft.com/office/powerpoint/2010/main" val="2493245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712BF7-BC7E-9941-C234-C04BE5145C7B}"/>
              </a:ext>
            </a:extLst>
          </p:cNvPr>
          <p:cNvSpPr>
            <a:spLocks noGrp="1"/>
          </p:cNvSpPr>
          <p:nvPr>
            <p:ph type="title"/>
          </p:nvPr>
        </p:nvSpPr>
        <p:spPr/>
        <p:txBody>
          <a:bodyPr>
            <a:normAutofit/>
          </a:bodyPr>
          <a:lstStyle/>
          <a:p>
            <a:r>
              <a:rPr lang="en-US" sz="4800" dirty="0"/>
              <a:t>Thank you!</a:t>
            </a:r>
          </a:p>
        </p:txBody>
      </p:sp>
      <p:sp>
        <p:nvSpPr>
          <p:cNvPr id="6" name="Content Placeholder 5">
            <a:extLst>
              <a:ext uri="{FF2B5EF4-FFF2-40B4-BE49-F238E27FC236}">
                <a16:creationId xmlns:a16="http://schemas.microsoft.com/office/drawing/2014/main" id="{27C5F7F3-0219-C402-6A22-2665A412687A}"/>
              </a:ext>
            </a:extLst>
          </p:cNvPr>
          <p:cNvSpPr>
            <a:spLocks noGrp="1"/>
          </p:cNvSpPr>
          <p:nvPr>
            <p:ph idx="1"/>
          </p:nvPr>
        </p:nvSpPr>
        <p:spPr/>
        <p:txBody>
          <a:bodyPr/>
          <a:lstStyle/>
          <a:p>
            <a:endParaRPr lang="en-US" dirty="0"/>
          </a:p>
          <a:p>
            <a:endParaRPr lang="en-US" dirty="0"/>
          </a:p>
          <a:p>
            <a:endParaRPr lang="en-US" dirty="0"/>
          </a:p>
          <a:p>
            <a:r>
              <a:rPr lang="en-US" sz="4800" dirty="0"/>
              <a:t>Christopher.Colwell@ucsf.edu</a:t>
            </a:r>
          </a:p>
        </p:txBody>
      </p:sp>
    </p:spTree>
    <p:extLst>
      <p:ext uri="{BB962C8B-B14F-4D97-AF65-F5344CB8AC3E}">
        <p14:creationId xmlns:p14="http://schemas.microsoft.com/office/powerpoint/2010/main" val="341448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D543-5A9B-44FB-8EB5-A9CF4EB2203C}"/>
              </a:ext>
            </a:extLst>
          </p:cNvPr>
          <p:cNvSpPr>
            <a:spLocks noGrp="1"/>
          </p:cNvSpPr>
          <p:nvPr>
            <p:ph type="title"/>
          </p:nvPr>
        </p:nvSpPr>
        <p:spPr/>
        <p:txBody>
          <a:bodyPr/>
          <a:lstStyle/>
          <a:p>
            <a:r>
              <a:rPr lang="en-US" dirty="0"/>
              <a:t>“Normal” Delivery</a:t>
            </a:r>
          </a:p>
        </p:txBody>
      </p:sp>
      <p:sp>
        <p:nvSpPr>
          <p:cNvPr id="3" name="Content Placeholder 2">
            <a:extLst>
              <a:ext uri="{FF2B5EF4-FFF2-40B4-BE49-F238E27FC236}">
                <a16:creationId xmlns:a16="http://schemas.microsoft.com/office/drawing/2014/main" id="{9BD2CF3F-80C1-4BA8-B7D7-77736BAC1FF8}"/>
              </a:ext>
            </a:extLst>
          </p:cNvPr>
          <p:cNvSpPr>
            <a:spLocks noGrp="1"/>
          </p:cNvSpPr>
          <p:nvPr>
            <p:ph sz="half" idx="1"/>
          </p:nvPr>
        </p:nvSpPr>
        <p:spPr/>
        <p:txBody>
          <a:bodyPr>
            <a:normAutofit fontScale="92500" lnSpcReduction="20000"/>
          </a:bodyPr>
          <a:lstStyle/>
          <a:p>
            <a:r>
              <a:rPr lang="en-US" dirty="0"/>
              <a:t>Confirm presentation</a:t>
            </a:r>
          </a:p>
          <a:p>
            <a:r>
              <a:rPr lang="en-US" dirty="0"/>
              <a:t>Digital stretching of the perineum </a:t>
            </a:r>
          </a:p>
          <a:p>
            <a:pPr lvl="1"/>
            <a:r>
              <a:rPr lang="en-US" dirty="0"/>
              <a:t>Particularly posteriorly</a:t>
            </a:r>
          </a:p>
          <a:p>
            <a:r>
              <a:rPr lang="en-US" dirty="0"/>
              <a:t>Controlled expulsion</a:t>
            </a:r>
          </a:p>
          <a:p>
            <a:r>
              <a:rPr lang="en-US" dirty="0"/>
              <a:t>Gentle downward traction on the head</a:t>
            </a:r>
          </a:p>
          <a:p>
            <a:pPr lvl="1"/>
            <a:r>
              <a:rPr lang="en-US" dirty="0"/>
              <a:t>Subsequent upward motion</a:t>
            </a:r>
          </a:p>
          <a:p>
            <a:r>
              <a:rPr lang="en-US" dirty="0"/>
              <a:t>Suction the mouth and nose</a:t>
            </a:r>
          </a:p>
          <a:p>
            <a:r>
              <a:rPr lang="en-US" dirty="0"/>
              <a:t>Clamp and cut the cord</a:t>
            </a:r>
          </a:p>
          <a:p>
            <a:r>
              <a:rPr lang="en-US" dirty="0"/>
              <a:t>Dry and stimulate the infant</a:t>
            </a:r>
          </a:p>
        </p:txBody>
      </p:sp>
      <p:pic>
        <p:nvPicPr>
          <p:cNvPr id="6" name="Content Placeholder 5">
            <a:extLst>
              <a:ext uri="{FF2B5EF4-FFF2-40B4-BE49-F238E27FC236}">
                <a16:creationId xmlns:a16="http://schemas.microsoft.com/office/drawing/2014/main" id="{61FE7E3F-6BBB-4272-8FD4-0B99D5E550B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4799" y="2500605"/>
            <a:ext cx="4649630" cy="2605590"/>
          </a:xfrm>
        </p:spPr>
      </p:pic>
    </p:spTree>
    <p:extLst>
      <p:ext uri="{BB962C8B-B14F-4D97-AF65-F5344CB8AC3E}">
        <p14:creationId xmlns:p14="http://schemas.microsoft.com/office/powerpoint/2010/main" val="22607599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Biggest Issues</a:t>
            </a:r>
          </a:p>
        </p:txBody>
      </p:sp>
      <p:sp>
        <p:nvSpPr>
          <p:cNvPr id="3" name="Content Placeholder 2"/>
          <p:cNvSpPr>
            <a:spLocks noGrp="1"/>
          </p:cNvSpPr>
          <p:nvPr>
            <p:ph sz="half" idx="1"/>
          </p:nvPr>
        </p:nvSpPr>
        <p:spPr/>
        <p:txBody>
          <a:bodyPr>
            <a:normAutofit/>
          </a:bodyPr>
          <a:lstStyle/>
          <a:p>
            <a:r>
              <a:rPr lang="en-US" dirty="0"/>
              <a:t>Breach</a:t>
            </a:r>
          </a:p>
          <a:p>
            <a:pPr lvl="1"/>
            <a:r>
              <a:rPr lang="en-US" dirty="0"/>
              <a:t>Most common</a:t>
            </a:r>
          </a:p>
          <a:p>
            <a:pPr lvl="2"/>
            <a:r>
              <a:rPr lang="en-US" dirty="0"/>
              <a:t>4%</a:t>
            </a:r>
          </a:p>
          <a:p>
            <a:r>
              <a:rPr lang="en-US" dirty="0"/>
              <a:t>Shoulder dystocia</a:t>
            </a:r>
          </a:p>
          <a:p>
            <a:pPr lvl="2"/>
            <a:r>
              <a:rPr lang="en-US" dirty="0"/>
              <a:t>3%</a:t>
            </a:r>
          </a:p>
          <a:p>
            <a:r>
              <a:rPr lang="en-US" dirty="0"/>
              <a:t>Prolapsed cord</a:t>
            </a:r>
          </a:p>
          <a:p>
            <a:pPr lvl="2"/>
            <a:r>
              <a:rPr lang="en-US" dirty="0"/>
              <a:t>Less the 0.2%</a:t>
            </a:r>
          </a:p>
        </p:txBody>
      </p:sp>
      <p:pic>
        <p:nvPicPr>
          <p:cNvPr id="6" name="Content Placeholder 5">
            <a:extLst>
              <a:ext uri="{FF2B5EF4-FFF2-40B4-BE49-F238E27FC236}">
                <a16:creationId xmlns:a16="http://schemas.microsoft.com/office/drawing/2014/main" id="{56027D5E-8506-492C-9C60-E3F10C11B0E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3788" y="2506358"/>
            <a:ext cx="5094287" cy="2866047"/>
          </a:xfrm>
        </p:spPr>
      </p:pic>
    </p:spTree>
    <p:extLst>
      <p:ext uri="{BB962C8B-B14F-4D97-AF65-F5344CB8AC3E}">
        <p14:creationId xmlns:p14="http://schemas.microsoft.com/office/powerpoint/2010/main" val="33756051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B3B838-EBBA-44A4-955F-6E5B9A983F7C}"/>
              </a:ext>
            </a:extLst>
          </p:cNvPr>
          <p:cNvSpPr>
            <a:spLocks noGrp="1"/>
          </p:cNvSpPr>
          <p:nvPr>
            <p:ph type="title"/>
          </p:nvPr>
        </p:nvSpPr>
        <p:spPr/>
        <p:txBody>
          <a:bodyPr/>
          <a:lstStyle/>
          <a:p>
            <a:r>
              <a:rPr lang="en-US" dirty="0"/>
              <a:t>Breech Presentation</a:t>
            </a:r>
          </a:p>
        </p:txBody>
      </p:sp>
      <p:pic>
        <p:nvPicPr>
          <p:cNvPr id="11" name="Content Placeholder 10">
            <a:extLst>
              <a:ext uri="{FF2B5EF4-FFF2-40B4-BE49-F238E27FC236}">
                <a16:creationId xmlns:a16="http://schemas.microsoft.com/office/drawing/2014/main" id="{C9E739C2-963A-4852-8406-BBDD7DE092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3404" y="1656387"/>
            <a:ext cx="7987004" cy="4760254"/>
          </a:xfrm>
        </p:spPr>
      </p:pic>
    </p:spTree>
    <p:extLst>
      <p:ext uri="{BB962C8B-B14F-4D97-AF65-F5344CB8AC3E}">
        <p14:creationId xmlns:p14="http://schemas.microsoft.com/office/powerpoint/2010/main" val="3330218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Breach Delivery</a:t>
            </a:r>
          </a:p>
        </p:txBody>
      </p:sp>
      <p:sp>
        <p:nvSpPr>
          <p:cNvPr id="3" name="Content Placeholder 2"/>
          <p:cNvSpPr>
            <a:spLocks noGrp="1"/>
          </p:cNvSpPr>
          <p:nvPr>
            <p:ph sz="half" idx="1"/>
          </p:nvPr>
        </p:nvSpPr>
        <p:spPr/>
        <p:txBody>
          <a:bodyPr>
            <a:normAutofit/>
          </a:bodyPr>
          <a:lstStyle/>
          <a:p>
            <a:r>
              <a:rPr lang="en-US" dirty="0"/>
              <a:t>Three types</a:t>
            </a:r>
          </a:p>
          <a:p>
            <a:pPr lvl="1"/>
            <a:r>
              <a:rPr lang="en-US" dirty="0"/>
              <a:t>Complete</a:t>
            </a:r>
          </a:p>
          <a:p>
            <a:pPr lvl="1"/>
            <a:r>
              <a:rPr lang="en-US" dirty="0"/>
              <a:t>Incomplete</a:t>
            </a:r>
          </a:p>
          <a:p>
            <a:pPr lvl="2"/>
            <a:r>
              <a:rPr lang="en-US" dirty="0"/>
              <a:t>Footling</a:t>
            </a:r>
          </a:p>
          <a:p>
            <a:pPr lvl="1"/>
            <a:r>
              <a:rPr lang="en-US" dirty="0"/>
              <a:t>Frank</a:t>
            </a:r>
          </a:p>
          <a:p>
            <a:r>
              <a:rPr lang="en-US" dirty="0"/>
              <a:t>Diagnosis</a:t>
            </a:r>
          </a:p>
          <a:p>
            <a:pPr lvl="1"/>
            <a:r>
              <a:rPr lang="en-US" dirty="0"/>
              <a:t>Physical exam</a:t>
            </a:r>
          </a:p>
          <a:p>
            <a:pPr lvl="1"/>
            <a:r>
              <a:rPr lang="en-US" dirty="0"/>
              <a:t>Ultrasound</a:t>
            </a:r>
          </a:p>
        </p:txBody>
      </p:sp>
      <p:pic>
        <p:nvPicPr>
          <p:cNvPr id="6" name="Content Placeholder 5">
            <a:extLst>
              <a:ext uri="{FF2B5EF4-FFF2-40B4-BE49-F238E27FC236}">
                <a16:creationId xmlns:a16="http://schemas.microsoft.com/office/drawing/2014/main" id="{44A41F25-61AC-4B57-9A13-C0C98067465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3702" y="1941576"/>
            <a:ext cx="5181600" cy="2974848"/>
          </a:xfrm>
        </p:spPr>
      </p:pic>
    </p:spTree>
    <p:extLst>
      <p:ext uri="{BB962C8B-B14F-4D97-AF65-F5344CB8AC3E}">
        <p14:creationId xmlns:p14="http://schemas.microsoft.com/office/powerpoint/2010/main" val="3106693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EF1F-F49D-4579-954C-6C08688D4718}"/>
              </a:ext>
            </a:extLst>
          </p:cNvPr>
          <p:cNvSpPr>
            <a:spLocks noGrp="1"/>
          </p:cNvSpPr>
          <p:nvPr>
            <p:ph type="title"/>
          </p:nvPr>
        </p:nvSpPr>
        <p:spPr/>
        <p:txBody>
          <a:bodyPr/>
          <a:lstStyle/>
          <a:p>
            <a:r>
              <a:rPr lang="en-US" dirty="0"/>
              <a:t>Breech Delivery</a:t>
            </a:r>
          </a:p>
        </p:txBody>
      </p:sp>
      <p:sp>
        <p:nvSpPr>
          <p:cNvPr id="3" name="Content Placeholder 2">
            <a:extLst>
              <a:ext uri="{FF2B5EF4-FFF2-40B4-BE49-F238E27FC236}">
                <a16:creationId xmlns:a16="http://schemas.microsoft.com/office/drawing/2014/main" id="{A7A2BC04-DE8F-4C86-8717-7F357CD0C2B4}"/>
              </a:ext>
            </a:extLst>
          </p:cNvPr>
          <p:cNvSpPr>
            <a:spLocks noGrp="1"/>
          </p:cNvSpPr>
          <p:nvPr>
            <p:ph sz="half" idx="1"/>
          </p:nvPr>
        </p:nvSpPr>
        <p:spPr/>
        <p:txBody>
          <a:bodyPr>
            <a:normAutofit/>
          </a:bodyPr>
          <a:lstStyle/>
          <a:p>
            <a:r>
              <a:rPr lang="en-US" dirty="0"/>
              <a:t>Don’t pull!</a:t>
            </a:r>
          </a:p>
          <a:p>
            <a:r>
              <a:rPr lang="en-US" dirty="0"/>
              <a:t>Hands off until fetal umbilicus is visualized</a:t>
            </a:r>
          </a:p>
          <a:p>
            <a:pPr lvl="1"/>
            <a:r>
              <a:rPr lang="en-US" dirty="0"/>
              <a:t>Allows better cervical dilation</a:t>
            </a:r>
          </a:p>
          <a:p>
            <a:r>
              <a:rPr lang="en-US" dirty="0"/>
              <a:t>Then you can assist delivery</a:t>
            </a:r>
          </a:p>
          <a:p>
            <a:pPr lvl="1"/>
            <a:r>
              <a:rPr lang="en-US" dirty="0"/>
              <a:t>Arms</a:t>
            </a:r>
          </a:p>
          <a:p>
            <a:pPr lvl="1"/>
            <a:r>
              <a:rPr lang="en-US" dirty="0"/>
              <a:t>Head in flexed position</a:t>
            </a:r>
          </a:p>
          <a:p>
            <a:endParaRPr lang="en-US" dirty="0"/>
          </a:p>
        </p:txBody>
      </p:sp>
      <p:pic>
        <p:nvPicPr>
          <p:cNvPr id="6" name="Content Placeholder 5">
            <a:extLst>
              <a:ext uri="{FF2B5EF4-FFF2-40B4-BE49-F238E27FC236}">
                <a16:creationId xmlns:a16="http://schemas.microsoft.com/office/drawing/2014/main" id="{F25CE564-5FFF-45F2-9912-101DEB2AB62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06602" y="2060575"/>
            <a:ext cx="4395788" cy="3147384"/>
          </a:xfrm>
        </p:spPr>
      </p:pic>
    </p:spTree>
    <p:extLst>
      <p:ext uri="{BB962C8B-B14F-4D97-AF65-F5344CB8AC3E}">
        <p14:creationId xmlns:p14="http://schemas.microsoft.com/office/powerpoint/2010/main" val="4072276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C266-27CE-4273-8B8D-19F8C2FBD660}"/>
              </a:ext>
            </a:extLst>
          </p:cNvPr>
          <p:cNvSpPr>
            <a:spLocks noGrp="1"/>
          </p:cNvSpPr>
          <p:nvPr>
            <p:ph type="title"/>
          </p:nvPr>
        </p:nvSpPr>
        <p:spPr/>
        <p:txBody>
          <a:bodyPr/>
          <a:lstStyle/>
          <a:p>
            <a:r>
              <a:rPr lang="en-US" dirty="0"/>
              <a:t>Breech Delivery</a:t>
            </a:r>
          </a:p>
        </p:txBody>
      </p:sp>
      <p:sp>
        <p:nvSpPr>
          <p:cNvPr id="3" name="Content Placeholder 2">
            <a:extLst>
              <a:ext uri="{FF2B5EF4-FFF2-40B4-BE49-F238E27FC236}">
                <a16:creationId xmlns:a16="http://schemas.microsoft.com/office/drawing/2014/main" id="{9976FDCA-353D-4ECB-973D-0985E4DF8C06}"/>
              </a:ext>
            </a:extLst>
          </p:cNvPr>
          <p:cNvSpPr>
            <a:spLocks noGrp="1"/>
          </p:cNvSpPr>
          <p:nvPr>
            <p:ph sz="half" idx="1"/>
          </p:nvPr>
        </p:nvSpPr>
        <p:spPr/>
        <p:txBody>
          <a:bodyPr/>
          <a:lstStyle/>
          <a:p>
            <a:r>
              <a:rPr lang="en-US" dirty="0" err="1"/>
              <a:t>Mauriceau</a:t>
            </a:r>
            <a:r>
              <a:rPr lang="en-US" dirty="0"/>
              <a:t> maneuver </a:t>
            </a:r>
          </a:p>
          <a:p>
            <a:pPr lvl="1"/>
            <a:r>
              <a:rPr lang="en-US" dirty="0"/>
              <a:t>Uses the fetal oral aperture to flex the fetal neck and draw in the chin</a:t>
            </a:r>
          </a:p>
          <a:p>
            <a:pPr lvl="2"/>
            <a:r>
              <a:rPr lang="en-US" dirty="0"/>
              <a:t>Should be done after delivery of the elbows</a:t>
            </a:r>
          </a:p>
        </p:txBody>
      </p:sp>
      <p:pic>
        <p:nvPicPr>
          <p:cNvPr id="6" name="Content Placeholder 5">
            <a:extLst>
              <a:ext uri="{FF2B5EF4-FFF2-40B4-BE49-F238E27FC236}">
                <a16:creationId xmlns:a16="http://schemas.microsoft.com/office/drawing/2014/main" id="{701627CB-A0EF-477F-B680-5EE5C03036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68294" y="2439194"/>
            <a:ext cx="4105275" cy="3000375"/>
          </a:xfrm>
        </p:spPr>
      </p:pic>
    </p:spTree>
    <p:extLst>
      <p:ext uri="{BB962C8B-B14F-4D97-AF65-F5344CB8AC3E}">
        <p14:creationId xmlns:p14="http://schemas.microsoft.com/office/powerpoint/2010/main" val="16755577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5CCD-165E-4976-848F-AAB3BB825584}"/>
              </a:ext>
            </a:extLst>
          </p:cNvPr>
          <p:cNvSpPr>
            <a:spLocks noGrp="1"/>
          </p:cNvSpPr>
          <p:nvPr>
            <p:ph type="title"/>
          </p:nvPr>
        </p:nvSpPr>
        <p:spPr/>
        <p:txBody>
          <a:bodyPr/>
          <a:lstStyle/>
          <a:p>
            <a:r>
              <a:rPr lang="en-US" dirty="0"/>
              <a:t>Episiotomy</a:t>
            </a:r>
          </a:p>
        </p:txBody>
      </p:sp>
      <p:pic>
        <p:nvPicPr>
          <p:cNvPr id="7" name="Content Placeholder 6">
            <a:extLst>
              <a:ext uri="{FF2B5EF4-FFF2-40B4-BE49-F238E27FC236}">
                <a16:creationId xmlns:a16="http://schemas.microsoft.com/office/drawing/2014/main" id="{7AFA56E1-0120-4FDF-A86A-69109FA366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5976" y="2095500"/>
            <a:ext cx="4490522" cy="3695700"/>
          </a:xfrm>
        </p:spPr>
      </p:pic>
    </p:spTree>
    <p:extLst>
      <p:ext uri="{BB962C8B-B14F-4D97-AF65-F5344CB8AC3E}">
        <p14:creationId xmlns:p14="http://schemas.microsoft.com/office/powerpoint/2010/main" val="3667729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71070</TotalTime>
  <Words>1101</Words>
  <Application>Microsoft Office PowerPoint</Application>
  <PresentationFormat>Widescreen</PresentationFormat>
  <Paragraphs>187</Paragraphs>
  <Slides>27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Bookman Old Style</vt:lpstr>
      <vt:lpstr>Calibri</vt:lpstr>
      <vt:lpstr>Rockwell</vt:lpstr>
      <vt:lpstr>Damask</vt:lpstr>
      <vt:lpstr>Precipitous Delivery</vt:lpstr>
      <vt:lpstr>ED Delivery</vt:lpstr>
      <vt:lpstr>“Normal” Delivery</vt:lpstr>
      <vt:lpstr>Biggest Issues</vt:lpstr>
      <vt:lpstr>Breech Presentation</vt:lpstr>
      <vt:lpstr>Breach Delivery</vt:lpstr>
      <vt:lpstr>Breech Delivery</vt:lpstr>
      <vt:lpstr>Breech Delivery</vt:lpstr>
      <vt:lpstr>Episiotomy</vt:lpstr>
      <vt:lpstr>Shoulder Dystocia</vt:lpstr>
      <vt:lpstr>Shoulder Dystocia </vt:lpstr>
      <vt:lpstr>Shoulder Dystocia</vt:lpstr>
      <vt:lpstr>Shoulder Dystocia</vt:lpstr>
      <vt:lpstr>Shoulder Dystocia</vt:lpstr>
      <vt:lpstr>Shoulder Dystocia</vt:lpstr>
      <vt:lpstr>Umbilical Cord Prolapse</vt:lpstr>
      <vt:lpstr>Prolapsed Cord</vt:lpstr>
      <vt:lpstr>Prolapsed Cord</vt:lpstr>
      <vt:lpstr>Post-Delivery Care</vt:lpstr>
      <vt:lpstr>Peri-Mortem C-Section</vt:lpstr>
      <vt:lpstr>Resuscitative Hysterotomy</vt:lpstr>
      <vt:lpstr>Resuscitative Hysterotomy</vt:lpstr>
      <vt:lpstr>PowerPoint Presentation</vt:lpstr>
      <vt:lpstr>Resuscitative Hysterotomy</vt:lpstr>
      <vt:lpstr>Resuscitative Hysterotomy</vt:lpstr>
      <vt:lpstr>Summary</vt:lpstr>
      <vt:lpstr>Thank you!</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Precipitous Delivery</dc:title>
  <dc:creator>Colwell, Christopher</dc:creator>
  <cp:lastModifiedBy>Colwell, Christopher</cp:lastModifiedBy>
  <cp:revision>77</cp:revision>
  <dcterms:created xsi:type="dcterms:W3CDTF">2020-03-02T23:26:16Z</dcterms:created>
  <dcterms:modified xsi:type="dcterms:W3CDTF">2024-02-17T16:35:44Z</dcterms:modified>
</cp:coreProperties>
</file>