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2"/>
  </p:notesMasterIdLst>
  <p:sldIdLst>
    <p:sldId id="256" r:id="rId2"/>
    <p:sldId id="257" r:id="rId3"/>
    <p:sldId id="258" r:id="rId4"/>
    <p:sldId id="281" r:id="rId5"/>
    <p:sldId id="280" r:id="rId6"/>
    <p:sldId id="259" r:id="rId7"/>
    <p:sldId id="274" r:id="rId8"/>
    <p:sldId id="275" r:id="rId9"/>
    <p:sldId id="277" r:id="rId10"/>
    <p:sldId id="278" r:id="rId11"/>
    <p:sldId id="260" r:id="rId12"/>
    <p:sldId id="262" r:id="rId13"/>
    <p:sldId id="263" r:id="rId14"/>
    <p:sldId id="266" r:id="rId15"/>
    <p:sldId id="265" r:id="rId16"/>
    <p:sldId id="264" r:id="rId17"/>
    <p:sldId id="261" r:id="rId18"/>
    <p:sldId id="267" r:id="rId19"/>
    <p:sldId id="284" r:id="rId20"/>
    <p:sldId id="268" r:id="rId21"/>
    <p:sldId id="269" r:id="rId22"/>
    <p:sldId id="285" r:id="rId23"/>
    <p:sldId id="270" r:id="rId24"/>
    <p:sldId id="271" r:id="rId25"/>
    <p:sldId id="273" r:id="rId26"/>
    <p:sldId id="272" r:id="rId27"/>
    <p:sldId id="282" r:id="rId28"/>
    <p:sldId id="283" r:id="rId29"/>
    <p:sldId id="279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D154-2278-465F-887F-22D8B073287C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AF391-3AA8-48B6-8E2C-AF6DECC7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5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peroneal branch will cause weakness in great toe extension and foot dorsiflexion with decreased sensation to the dorsum of the foot.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AF391-3AA8-48B6-8E2C-AF6DECC755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Rocket launcher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AF391-3AA8-48B6-8E2C-AF6DECC755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1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Bigelow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AF391-3AA8-48B6-8E2C-AF6DECC755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procedure of “strength”.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AF391-3AA8-48B6-8E2C-AF6DECC755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4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of saying this is anything less than 0.9 is abnormal.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AF391-3AA8-48B6-8E2C-AF6DECC755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92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Tom Dalton for the photos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AF391-3AA8-48B6-8E2C-AF6DECC755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5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0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39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4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4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21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8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2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5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3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4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4460-ED26-46A4-B0C6-C618DCEE9DA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91E6-DD48-407F-8602-8471983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00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5D3F-4589-B9B0-ED00-1FD37C96E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Joint Reduction – Pearls and Pitfalls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DF05A-2F7C-3012-87FF-E6D28050DF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Christopher B. Colwell, MD</a:t>
            </a:r>
          </a:p>
          <a:p>
            <a:r>
              <a:rPr lang="en-US" dirty="0"/>
              <a:t>Zuckerberg San Francisco General Hospital and Trauma Center</a:t>
            </a:r>
          </a:p>
        </p:txBody>
      </p:sp>
    </p:spTree>
    <p:extLst>
      <p:ext uri="{BB962C8B-B14F-4D97-AF65-F5344CB8AC3E}">
        <p14:creationId xmlns:p14="http://schemas.microsoft.com/office/powerpoint/2010/main" val="277160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8119B-033F-EE95-7E82-9457A3C5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Reduction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D85CC5-8799-B765-1F29-ADE8CB982F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9" y="2802513"/>
            <a:ext cx="4697412" cy="3022001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233A991-0BC7-4D1D-7C03-BEC6095E74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12" y="2165743"/>
            <a:ext cx="3172486" cy="3965608"/>
          </a:xfrm>
        </p:spPr>
      </p:pic>
    </p:spTree>
    <p:extLst>
      <p:ext uri="{BB962C8B-B14F-4D97-AF65-F5344CB8AC3E}">
        <p14:creationId xmlns:p14="http://schemas.microsoft.com/office/powerpoint/2010/main" val="428124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8D07-BE2D-851C-97D7-817AA2CA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Dislocation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470D-0BB0-2FF9-2CD2-7EA2EF90D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Back up techniques</a:t>
            </a:r>
          </a:p>
          <a:p>
            <a:pPr lvl="1"/>
            <a:r>
              <a:rPr lang="en-US" dirty="0"/>
              <a:t>Have 2</a:t>
            </a:r>
          </a:p>
          <a:p>
            <a:pPr lvl="2"/>
            <a:r>
              <a:rPr lang="en-US" dirty="0"/>
              <a:t>Traction – countertraction</a:t>
            </a:r>
          </a:p>
          <a:p>
            <a:pPr lvl="2"/>
            <a:r>
              <a:rPr lang="en-US" dirty="0"/>
              <a:t>Scapular manipulation</a:t>
            </a:r>
          </a:p>
          <a:p>
            <a:pPr lvl="2"/>
            <a:r>
              <a:rPr lang="en-US" dirty="0"/>
              <a:t>Stimson technique</a:t>
            </a:r>
          </a:p>
          <a:p>
            <a:pPr lvl="2"/>
            <a:r>
              <a:rPr lang="en-US" dirty="0"/>
              <a:t>External rotation</a:t>
            </a:r>
          </a:p>
          <a:p>
            <a:pPr lvl="2"/>
            <a:r>
              <a:rPr lang="en-US" dirty="0"/>
              <a:t>FARES method</a:t>
            </a:r>
          </a:p>
          <a:p>
            <a:pPr lvl="3"/>
            <a:r>
              <a:rPr lang="en-US" dirty="0"/>
              <a:t>Gottlieb M. </a:t>
            </a:r>
          </a:p>
          <a:p>
            <a:pPr lvl="4"/>
            <a:r>
              <a:rPr lang="en-US" dirty="0"/>
              <a:t>J </a:t>
            </a:r>
            <a:r>
              <a:rPr lang="en-US" dirty="0" err="1"/>
              <a:t>Emerg</a:t>
            </a:r>
            <a:r>
              <a:rPr lang="en-US" dirty="0"/>
              <a:t> Med, 2020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0EE4F0-B0BF-BC40-1D02-AC9A9337EE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48" y="2336800"/>
            <a:ext cx="3771991" cy="3598863"/>
          </a:xfrm>
        </p:spPr>
      </p:pic>
    </p:spTree>
    <p:extLst>
      <p:ext uri="{BB962C8B-B14F-4D97-AF65-F5344CB8AC3E}">
        <p14:creationId xmlns:p14="http://schemas.microsoft.com/office/powerpoint/2010/main" val="425492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6D9AC4-63AE-4CB6-261D-28705827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Traction – Countertraction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C11B7C-464D-7E47-7F1C-90BAD1630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70" y="2196149"/>
            <a:ext cx="5728996" cy="4307851"/>
          </a:xfrm>
        </p:spPr>
      </p:pic>
    </p:spTree>
    <p:extLst>
      <p:ext uri="{BB962C8B-B14F-4D97-AF65-F5344CB8AC3E}">
        <p14:creationId xmlns:p14="http://schemas.microsoft.com/office/powerpoint/2010/main" val="67542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163E-81A6-F621-FBF2-93819200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Scapular Manipulation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B8061C-3AE2-69A6-0646-0555C7E88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02" y="2062924"/>
            <a:ext cx="3508310" cy="4672803"/>
          </a:xfrm>
        </p:spPr>
      </p:pic>
    </p:spTree>
    <p:extLst>
      <p:ext uri="{BB962C8B-B14F-4D97-AF65-F5344CB8AC3E}">
        <p14:creationId xmlns:p14="http://schemas.microsoft.com/office/powerpoint/2010/main" val="334843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6C38-983E-71E8-94D0-9CF4B0CA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Stimson Technique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3D71E9-22B0-5B81-1153-F39728E2D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24" y="2336800"/>
            <a:ext cx="2355528" cy="3598863"/>
          </a:xfrm>
        </p:spPr>
      </p:pic>
    </p:spTree>
    <p:extLst>
      <p:ext uri="{BB962C8B-B14F-4D97-AF65-F5344CB8AC3E}">
        <p14:creationId xmlns:p14="http://schemas.microsoft.com/office/powerpoint/2010/main" val="10962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0926-FF72-D29D-716D-66FC6009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Rotation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CE7C92-09B4-9960-831F-C724FFE27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2" y="2176255"/>
            <a:ext cx="2948473" cy="4367649"/>
          </a:xfrm>
        </p:spPr>
      </p:pic>
    </p:spTree>
    <p:extLst>
      <p:ext uri="{BB962C8B-B14F-4D97-AF65-F5344CB8AC3E}">
        <p14:creationId xmlns:p14="http://schemas.microsoft.com/office/powerpoint/2010/main" val="1859164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4FD2-BF81-1624-3D54-B3F053EF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FARES Method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E0753E-91A4-CDF5-A8EC-E8C62036D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1" y="1611865"/>
            <a:ext cx="4447713" cy="4968024"/>
          </a:xfrm>
        </p:spPr>
      </p:pic>
    </p:spTree>
    <p:extLst>
      <p:ext uri="{BB962C8B-B14F-4D97-AF65-F5344CB8AC3E}">
        <p14:creationId xmlns:p14="http://schemas.microsoft.com/office/powerpoint/2010/main" val="176818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9C12-57C3-696A-603B-2051C9D4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Dislocation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AB6A-1529-D31A-06D8-8736BC4D44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Believing it is a procedure of strength </a:t>
            </a:r>
          </a:p>
          <a:p>
            <a:r>
              <a:rPr lang="en-US" dirty="0"/>
              <a:t>Not recognizing posterior dislocations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E07C1A-B533-06B8-C7CF-9D1A6F8C91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613737"/>
            <a:ext cx="4700588" cy="3044989"/>
          </a:xfrm>
        </p:spPr>
      </p:pic>
    </p:spTree>
    <p:extLst>
      <p:ext uri="{BB962C8B-B14F-4D97-AF65-F5344CB8AC3E}">
        <p14:creationId xmlns:p14="http://schemas.microsoft.com/office/powerpoint/2010/main" val="352256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3542-2E7A-8A03-B315-0D3787EC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Knee Dislocation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B19C-FCA5-E67C-49EE-4889845CCE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appreciating a dislocation occurred</a:t>
            </a:r>
          </a:p>
          <a:p>
            <a:pPr lvl="1"/>
            <a:r>
              <a:rPr lang="en-US" dirty="0"/>
              <a:t>50% self-reduce before ED arrival</a:t>
            </a:r>
          </a:p>
          <a:p>
            <a:pPr lvl="2"/>
            <a:r>
              <a:rPr lang="en-US" dirty="0"/>
              <a:t>Sillanpaa et al</a:t>
            </a:r>
          </a:p>
          <a:p>
            <a:pPr lvl="3"/>
            <a:r>
              <a:rPr lang="en-US" dirty="0"/>
              <a:t>J Trauma Acute Care Surg, 2014</a:t>
            </a:r>
          </a:p>
          <a:p>
            <a:r>
              <a:rPr lang="en-US" dirty="0"/>
              <a:t>Associated injuries</a:t>
            </a:r>
          </a:p>
          <a:p>
            <a:pPr lvl="1"/>
            <a:r>
              <a:rPr lang="en-US" dirty="0"/>
              <a:t>Popliteal artery</a:t>
            </a:r>
          </a:p>
          <a:p>
            <a:pPr lvl="1"/>
            <a:r>
              <a:rPr lang="en-US" dirty="0"/>
              <a:t>Peroneal nerve</a:t>
            </a:r>
          </a:p>
          <a:p>
            <a:r>
              <a:rPr lang="en-US" dirty="0"/>
              <a:t>Normal exam does not exclude vascular injury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F93BAD-0003-432F-89B6-C4D699D87A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29" y="2336800"/>
            <a:ext cx="3073829" cy="3598863"/>
          </a:xfrm>
        </p:spPr>
      </p:pic>
    </p:spTree>
    <p:extLst>
      <p:ext uri="{BB962C8B-B14F-4D97-AF65-F5344CB8AC3E}">
        <p14:creationId xmlns:p14="http://schemas.microsoft.com/office/powerpoint/2010/main" val="4222181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E28BE6-42CE-1A2C-1DB4-303D01C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C8A473-D4C4-25C1-0857-7C20AD1B2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38" y="2621756"/>
            <a:ext cx="5829300" cy="3028950"/>
          </a:xfrm>
        </p:spPr>
      </p:pic>
    </p:spTree>
    <p:extLst>
      <p:ext uri="{BB962C8B-B14F-4D97-AF65-F5344CB8AC3E}">
        <p14:creationId xmlns:p14="http://schemas.microsoft.com/office/powerpoint/2010/main" val="336755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F0BB-C355-EBEE-BF6D-81D9F026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280A-3778-88EB-C908-A75E196EF8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643E7B-1D70-F19B-E9E2-6CAD152565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96" y="3262718"/>
            <a:ext cx="2857500" cy="242887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10353-48F2-929B-07EC-87C541247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54" y="2202024"/>
            <a:ext cx="3532727" cy="29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72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09C5-F893-51DB-7CE0-9CA40B5DB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Knee Dislocations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AE844-74CD-81E0-C86B-0C5F7934CF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Careful neurologic exam</a:t>
            </a:r>
          </a:p>
          <a:p>
            <a:pPr lvl="1"/>
            <a:r>
              <a:rPr lang="en-US" dirty="0"/>
              <a:t>Signs of peroneal nerve injury</a:t>
            </a:r>
          </a:p>
          <a:p>
            <a:pPr lvl="2"/>
            <a:r>
              <a:rPr lang="en-US" dirty="0"/>
              <a:t>Foot drop</a:t>
            </a:r>
          </a:p>
          <a:p>
            <a:pPr lvl="2"/>
            <a:r>
              <a:rPr lang="en-US" dirty="0"/>
              <a:t>Weakness in dorsiflexion</a:t>
            </a:r>
          </a:p>
          <a:p>
            <a:pPr lvl="2"/>
            <a:r>
              <a:rPr lang="en-US" dirty="0"/>
              <a:t>Numbness/paresthesia in the lateral leg/dorsal foot</a:t>
            </a:r>
          </a:p>
          <a:p>
            <a:r>
              <a:rPr lang="en-US" dirty="0"/>
              <a:t>Ankle-brachial index (ABI)</a:t>
            </a:r>
          </a:p>
          <a:p>
            <a:pPr lvl="1"/>
            <a:r>
              <a:rPr lang="en-US" dirty="0"/>
              <a:t>Ratio of the systolic blood pressure of the lower extremity (ankle) and upper extremity</a:t>
            </a:r>
          </a:p>
          <a:p>
            <a:pPr lvl="2"/>
            <a:r>
              <a:rPr lang="en-US" dirty="0"/>
              <a:t>Normal is &gt; 0.9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176BF5-3623-9189-50FC-6CD6CDDE4E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56" y="2531269"/>
            <a:ext cx="4143375" cy="3209925"/>
          </a:xfrm>
        </p:spPr>
      </p:pic>
    </p:spTree>
    <p:extLst>
      <p:ext uri="{BB962C8B-B14F-4D97-AF65-F5344CB8AC3E}">
        <p14:creationId xmlns:p14="http://schemas.microsoft.com/office/powerpoint/2010/main" val="3482894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87FB-3ADB-404C-593E-059B17BB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Knee Dislocations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743C7-937A-B151-48DD-30E5C83EC4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Larger individuals can dislocate with more minor mechanisms</a:t>
            </a:r>
          </a:p>
          <a:p>
            <a:r>
              <a:rPr lang="en-US" dirty="0"/>
              <a:t>Posterolateral dislocations are very difficult to reduce in the ED</a:t>
            </a:r>
          </a:p>
          <a:p>
            <a:r>
              <a:rPr lang="en-US" dirty="0"/>
              <a:t>Delay of popliteal artery repair of greater than 8 hours often results in amputation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A46820-C7B2-4EFE-09D9-894BEAD4C8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11224"/>
            <a:ext cx="4700588" cy="3250015"/>
          </a:xfrm>
        </p:spPr>
      </p:pic>
    </p:spTree>
    <p:extLst>
      <p:ext uri="{BB962C8B-B14F-4D97-AF65-F5344CB8AC3E}">
        <p14:creationId xmlns:p14="http://schemas.microsoft.com/office/powerpoint/2010/main" val="3890612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BD2D-22DF-78CF-2698-AAF85F12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Patella Dislocations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1D97B-BBA0-D826-7F5E-030642EA3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8040" y="2080727"/>
            <a:ext cx="4809405" cy="3905994"/>
          </a:xfrm>
        </p:spPr>
        <p:txBody>
          <a:bodyPr/>
          <a:lstStyle/>
          <a:p>
            <a:r>
              <a:rPr lang="en-US" dirty="0"/>
              <a:t>Hyper-extend the knee</a:t>
            </a:r>
          </a:p>
          <a:p>
            <a:r>
              <a:rPr lang="en-US" dirty="0"/>
              <a:t>Flexion at the hip shortens the quadriceps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63AA10-2F01-0E64-87DA-F49814CC99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9" y="2173126"/>
            <a:ext cx="4656487" cy="348841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24B2CE-5E2E-F3F9-7918-ADC16EC36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0" y="3613469"/>
            <a:ext cx="4049493" cy="30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74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2F41-2241-F697-8C41-292E15ED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Ankle Dislocation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C2FE9-BEB5-0806-8C31-A642F28415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Ankle rarely dislocates without associated fractures</a:t>
            </a:r>
          </a:p>
          <a:p>
            <a:pPr lvl="1"/>
            <a:r>
              <a:rPr lang="en-US" dirty="0"/>
              <a:t>Ligamentous injury</a:t>
            </a:r>
          </a:p>
          <a:p>
            <a:r>
              <a:rPr lang="en-US" dirty="0"/>
              <a:t>Imaging is not needed prior to reduction</a:t>
            </a:r>
          </a:p>
          <a:p>
            <a:r>
              <a:rPr lang="en-US" dirty="0"/>
              <a:t>Counter-traction is key</a:t>
            </a:r>
          </a:p>
          <a:p>
            <a:pPr lvl="1"/>
            <a:r>
              <a:rPr lang="en-US" dirty="0"/>
              <a:t>May need to “re-create” the injury (direction)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ADC107-3506-C7D3-694C-7599B1EF9C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85" y="3429000"/>
            <a:ext cx="4700588" cy="314980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D954D7-5308-40A0-5536-9B2093584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8" y="753228"/>
            <a:ext cx="34385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92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8CBC-BBED-2F6A-A5F5-AA2491D7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Elbow Dislocation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A29DF-6AB3-B2B0-CDF7-A3B20B577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Slow, steady traction-counter traction</a:t>
            </a:r>
          </a:p>
          <a:p>
            <a:pPr lvl="1"/>
            <a:r>
              <a:rPr lang="en-US" dirty="0"/>
              <a:t>Matched with appropriate sedation/analgesia</a:t>
            </a:r>
          </a:p>
          <a:p>
            <a:r>
              <a:rPr lang="en-US" dirty="0"/>
              <a:t>May require a particular “closeness” with your patient</a:t>
            </a:r>
          </a:p>
          <a:p>
            <a:r>
              <a:rPr lang="en-US" dirty="0"/>
              <a:t>Brachial artery</a:t>
            </a:r>
          </a:p>
          <a:p>
            <a:r>
              <a:rPr lang="en-US" dirty="0"/>
              <a:t>Ulnar and median nerves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23C76F-AE34-A49E-445B-72ECC8C7AA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-10" r="-2051" b="9773"/>
          <a:stretch/>
        </p:blipFill>
        <p:spPr>
          <a:xfrm>
            <a:off x="6039644" y="2643981"/>
            <a:ext cx="4541270" cy="3160701"/>
          </a:xfrm>
        </p:spPr>
      </p:pic>
    </p:spTree>
    <p:extLst>
      <p:ext uri="{BB962C8B-B14F-4D97-AF65-F5344CB8AC3E}">
        <p14:creationId xmlns:p14="http://schemas.microsoft.com/office/powerpoint/2010/main" val="2455939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1203-B2D9-8634-D419-972FB8FA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26B8A6-F5AB-1526-592E-9034259154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6" y="2336800"/>
            <a:ext cx="4560935" cy="35988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29A9F6-E26E-4E35-8766-16BB15408C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2806282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C926-B0F7-302B-DC8E-46B48085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Elbow Dislocation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708296-8CC8-C53B-D0D7-65593C32B7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6433" y="2698808"/>
            <a:ext cx="4697412" cy="2642294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CD9B18-6DC2-97B9-ADE5-FA7D43CB80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06" y="2070109"/>
            <a:ext cx="5181600" cy="38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48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46DB-FA5F-9F20-DA9A-962AB747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Wrist Dislocation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9F4BFA-2F08-4B9A-4EC6-927307D0E9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79" y="2336800"/>
            <a:ext cx="3058872" cy="408124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5BB565-EF22-C861-A9ED-5FF50D6C2D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can be for</a:t>
            </a:r>
          </a:p>
          <a:p>
            <a:pPr lvl="1"/>
            <a:r>
              <a:rPr lang="en-US" dirty="0"/>
              <a:t>Wrist dislocation</a:t>
            </a:r>
          </a:p>
          <a:p>
            <a:pPr lvl="1"/>
            <a:r>
              <a:rPr lang="en-US" dirty="0"/>
              <a:t>Displace distal radius fracture</a:t>
            </a:r>
          </a:p>
          <a:p>
            <a:pPr lvl="2"/>
            <a:r>
              <a:rPr lang="en-US" dirty="0"/>
              <a:t>Works great with hematoma blocks</a:t>
            </a:r>
          </a:p>
        </p:txBody>
      </p:sp>
    </p:spTree>
    <p:extLst>
      <p:ext uri="{BB962C8B-B14F-4D97-AF65-F5344CB8AC3E}">
        <p14:creationId xmlns:p14="http://schemas.microsoft.com/office/powerpoint/2010/main" val="1699404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DCEE-A823-BF82-7238-8B1DAAAC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Wrist Dislocation/Reduction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3729D-53E0-BFE7-F4B5-D9A7B6763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36800"/>
            <a:ext cx="3179779" cy="4240278"/>
          </a:xfrm>
        </p:spPr>
      </p:pic>
    </p:spTree>
    <p:extLst>
      <p:ext uri="{BB962C8B-B14F-4D97-AF65-F5344CB8AC3E}">
        <p14:creationId xmlns:p14="http://schemas.microsoft.com/office/powerpoint/2010/main" val="3830242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437E2-2EB7-94B2-C287-7C0A96E7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956CF-1C44-B58E-849C-44348612FB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Adequate analgesia/sedation is the key</a:t>
            </a:r>
          </a:p>
          <a:p>
            <a:r>
              <a:rPr lang="en-US" dirty="0"/>
              <a:t>Have a go to method</a:t>
            </a:r>
          </a:p>
          <a:p>
            <a:pPr lvl="1"/>
            <a:r>
              <a:rPr lang="en-US" dirty="0"/>
              <a:t>At least 1 back up</a:t>
            </a:r>
          </a:p>
          <a:p>
            <a:pPr lvl="2"/>
            <a:r>
              <a:rPr lang="en-US" dirty="0"/>
              <a:t>2 for shoulders</a:t>
            </a:r>
          </a:p>
          <a:p>
            <a:r>
              <a:rPr lang="en-US" dirty="0"/>
              <a:t>Good neurovascular exam before and after</a:t>
            </a:r>
          </a:p>
          <a:p>
            <a:pPr lvl="1"/>
            <a:r>
              <a:rPr lang="en-US" dirty="0"/>
              <a:t>Specific to the injury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28E822-5AD5-92C1-B2AC-C182F64224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20" y="2336800"/>
            <a:ext cx="3154847" cy="3598863"/>
          </a:xfrm>
        </p:spPr>
      </p:pic>
    </p:spTree>
    <p:extLst>
      <p:ext uri="{BB962C8B-B14F-4D97-AF65-F5344CB8AC3E}">
        <p14:creationId xmlns:p14="http://schemas.microsoft.com/office/powerpoint/2010/main" val="31360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B1ECC2-E7D0-3DDC-9AE9-DF4780E0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Pitfall - Inadequate Analgesia and/or Sedation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31EB1-3C6B-1EAF-A777-15F1F04485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Appropriate analgesia/sedation is key to safe, effective, and humane joint reduction</a:t>
            </a:r>
          </a:p>
          <a:p>
            <a:r>
              <a:rPr lang="en-US" dirty="0"/>
              <a:t>What medication to use? </a:t>
            </a:r>
          </a:p>
          <a:p>
            <a:pPr lvl="1"/>
            <a:r>
              <a:rPr lang="en-US" dirty="0"/>
              <a:t>Fentanyl</a:t>
            </a:r>
          </a:p>
          <a:p>
            <a:pPr lvl="1"/>
            <a:r>
              <a:rPr lang="en-US" dirty="0"/>
              <a:t>Versed</a:t>
            </a:r>
          </a:p>
          <a:p>
            <a:pPr lvl="1"/>
            <a:r>
              <a:rPr lang="en-US" dirty="0"/>
              <a:t>Propofol</a:t>
            </a:r>
          </a:p>
          <a:p>
            <a:pPr lvl="1"/>
            <a:r>
              <a:rPr lang="en-US" dirty="0"/>
              <a:t>Ketamine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7F95E0-1EEA-9260-6083-A811BEA70A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4350" y="2569369"/>
            <a:ext cx="4700588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71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99C3F8-7013-1243-BB7F-B35BB12D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0F269-644B-60C4-A7E7-C4D0FF78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000" dirty="0"/>
              <a:t>Christopher.Colwell@ucsf.edu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5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52C9C1-2BD1-4169-00F3-BBAFD5D7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2A3E19-1974-FECB-397A-ECA8FE4295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Randomized, double-blinded, clinical trial of propofol, 1:1 propofol/ketamine, and 4:1 propofol/ketamine for deep procedural sedation in the emergency department</a:t>
            </a:r>
          </a:p>
          <a:p>
            <a:pPr lvl="1"/>
            <a:r>
              <a:rPr lang="en-US" dirty="0"/>
              <a:t>Miner et al</a:t>
            </a:r>
          </a:p>
          <a:p>
            <a:pPr lvl="2"/>
            <a:r>
              <a:rPr lang="en-US" dirty="0"/>
              <a:t>Ann </a:t>
            </a:r>
            <a:r>
              <a:rPr lang="en-US" dirty="0" err="1"/>
              <a:t>Emerg</a:t>
            </a:r>
            <a:r>
              <a:rPr lang="en-US" dirty="0"/>
              <a:t> Med, 2015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5B7455-3F56-A338-5B92-4A5624875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811395"/>
            <a:ext cx="4700588" cy="2649672"/>
          </a:xfrm>
        </p:spPr>
      </p:pic>
    </p:spTree>
    <p:extLst>
      <p:ext uri="{BB962C8B-B14F-4D97-AF65-F5344CB8AC3E}">
        <p14:creationId xmlns:p14="http://schemas.microsoft.com/office/powerpoint/2010/main" val="230837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78AEF7-D4FE-9096-F751-6EEF0C0A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Intra-articular Injections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0F36A5-89C7-B1D5-3A2C-F94D558D7D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5" y="2436909"/>
            <a:ext cx="4527458" cy="3398644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DEE6CF-AF23-AA75-D25C-8862FA55B4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Intra-articular lidocaine vs. IV sedation for closed reduction of anterior shoulder dislocation in the ED: A systematic review and meta-analysis</a:t>
            </a:r>
          </a:p>
          <a:p>
            <a:pPr lvl="1"/>
            <a:r>
              <a:rPr lang="en-US" dirty="0" err="1"/>
              <a:t>Sithamparapillai</a:t>
            </a:r>
            <a:r>
              <a:rPr lang="en-US" dirty="0"/>
              <a:t> et al</a:t>
            </a:r>
          </a:p>
          <a:p>
            <a:pPr lvl="2"/>
            <a:r>
              <a:rPr lang="en-US" dirty="0"/>
              <a:t>CJEM, 2022</a:t>
            </a:r>
          </a:p>
          <a:p>
            <a:pPr lvl="2"/>
            <a:r>
              <a:rPr lang="en-US" dirty="0"/>
              <a:t>No difference in reduction success</a:t>
            </a:r>
          </a:p>
          <a:p>
            <a:pPr lvl="2"/>
            <a:r>
              <a:rPr lang="en-US" dirty="0"/>
              <a:t>Fewer adverse events</a:t>
            </a:r>
          </a:p>
          <a:p>
            <a:pPr lvl="2"/>
            <a:r>
              <a:rPr lang="en-US" dirty="0"/>
              <a:t>Shorter ED stay</a:t>
            </a:r>
          </a:p>
          <a:p>
            <a:pPr lvl="2"/>
            <a:r>
              <a:rPr lang="en-US" dirty="0"/>
              <a:t>No difference in pain score</a:t>
            </a:r>
          </a:p>
          <a:p>
            <a:pPr lvl="2"/>
            <a:r>
              <a:rPr lang="en-US" dirty="0"/>
              <a:t>Longer procedural time it IAL</a:t>
            </a:r>
          </a:p>
          <a:p>
            <a:pPr lvl="2"/>
            <a:r>
              <a:rPr lang="en-US" dirty="0"/>
              <a:t>Lower patient satisfaction with IAL</a:t>
            </a:r>
          </a:p>
        </p:txBody>
      </p:sp>
    </p:spTree>
    <p:extLst>
      <p:ext uri="{BB962C8B-B14F-4D97-AF65-F5344CB8AC3E}">
        <p14:creationId xmlns:p14="http://schemas.microsoft.com/office/powerpoint/2010/main" val="129406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8007-0749-E316-D39A-3A51FB16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Dislocation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98584-0A9D-E326-ECCD-1D0CB174DF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 from injury</a:t>
            </a:r>
          </a:p>
          <a:p>
            <a:pPr lvl="1"/>
            <a:r>
              <a:rPr lang="en-US" dirty="0"/>
              <a:t>&gt; 3.5 hours resulted in significantly reduced success rates</a:t>
            </a:r>
          </a:p>
          <a:p>
            <a:pPr lvl="2"/>
            <a:r>
              <a:rPr lang="en-US" dirty="0"/>
              <a:t>Lai et al</a:t>
            </a:r>
          </a:p>
          <a:p>
            <a:pPr lvl="3"/>
            <a:r>
              <a:rPr lang="en-US" dirty="0"/>
              <a:t>J Ortho Traumatology, 2022</a:t>
            </a:r>
          </a:p>
          <a:p>
            <a:pPr lvl="1"/>
            <a:r>
              <a:rPr lang="en-US" dirty="0"/>
              <a:t>Avascular necrosis</a:t>
            </a:r>
          </a:p>
          <a:p>
            <a:r>
              <a:rPr lang="en-US" dirty="0"/>
              <a:t>Missing other injuries</a:t>
            </a:r>
          </a:p>
          <a:p>
            <a:pPr lvl="1"/>
            <a:r>
              <a:rPr lang="en-US" dirty="0"/>
              <a:t>Hip dislocation requires significant force</a:t>
            </a:r>
          </a:p>
          <a:p>
            <a:r>
              <a:rPr lang="en-US" dirty="0"/>
              <a:t>Sciatic nerve injury</a:t>
            </a:r>
          </a:p>
          <a:p>
            <a:pPr lvl="1"/>
            <a:r>
              <a:rPr lang="en-US" dirty="0"/>
              <a:t>Common peroneal branch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48C2E1-7107-CD42-3548-F329E8AA41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39" y="2336800"/>
            <a:ext cx="2450809" cy="3598863"/>
          </a:xfrm>
        </p:spPr>
      </p:pic>
    </p:spTree>
    <p:extLst>
      <p:ext uri="{BB962C8B-B14F-4D97-AF65-F5344CB8AC3E}">
        <p14:creationId xmlns:p14="http://schemas.microsoft.com/office/powerpoint/2010/main" val="371753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F366-5F1A-FF50-8148-CC64CFC7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Reduction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809CED-5153-83EC-08E0-6A75236957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53" y="2066731"/>
            <a:ext cx="6205351" cy="272453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1587EB-4807-7DD8-46F9-881CF868A9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8" y="2586765"/>
            <a:ext cx="5181600" cy="3687473"/>
          </a:xfrm>
        </p:spPr>
      </p:pic>
    </p:spTree>
    <p:extLst>
      <p:ext uri="{BB962C8B-B14F-4D97-AF65-F5344CB8AC3E}">
        <p14:creationId xmlns:p14="http://schemas.microsoft.com/office/powerpoint/2010/main" val="139398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B0C8-81D7-1E3F-9817-9692DD95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Reduction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DF05F1-16FB-FF98-5A60-34573C2032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88" y="2234359"/>
            <a:ext cx="2987545" cy="298754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B0C827-0C1C-7808-92D5-5DC9674ADC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03" y="2257686"/>
            <a:ext cx="4829731" cy="3847086"/>
          </a:xfrm>
        </p:spPr>
      </p:pic>
    </p:spTree>
    <p:extLst>
      <p:ext uri="{BB962C8B-B14F-4D97-AF65-F5344CB8AC3E}">
        <p14:creationId xmlns:p14="http://schemas.microsoft.com/office/powerpoint/2010/main" val="315957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E1C1-A5CB-57D7-FFF7-0857CE2F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Reduction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44467E-81F1-F50F-0399-928F2A0BA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88" y="2821019"/>
            <a:ext cx="5486400" cy="2630424"/>
          </a:xfrm>
        </p:spPr>
      </p:pic>
    </p:spTree>
    <p:extLst>
      <p:ext uri="{BB962C8B-B14F-4D97-AF65-F5344CB8AC3E}">
        <p14:creationId xmlns:p14="http://schemas.microsoft.com/office/powerpoint/2010/main" val="179989810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18757</TotalTime>
  <Words>561</Words>
  <Application>Microsoft Office PowerPoint</Application>
  <PresentationFormat>Widescreen</PresentationFormat>
  <Paragraphs>126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Trebuchet MS</vt:lpstr>
      <vt:lpstr>Berlin</vt:lpstr>
      <vt:lpstr>Joint Reduction – Pearls and Pitfalls</vt:lpstr>
      <vt:lpstr>Disclosures</vt:lpstr>
      <vt:lpstr>Primary Pitfall - Inadequate Analgesia and/or Sedation </vt:lpstr>
      <vt:lpstr>Sedation</vt:lpstr>
      <vt:lpstr>Intra-articular Injections</vt:lpstr>
      <vt:lpstr>Hip Dislocation Pitfalls</vt:lpstr>
      <vt:lpstr>Hip Reduction</vt:lpstr>
      <vt:lpstr>Hip Reduction</vt:lpstr>
      <vt:lpstr>Hip Reduction</vt:lpstr>
      <vt:lpstr>Hip Reduction</vt:lpstr>
      <vt:lpstr>Shoulder Dislocation</vt:lpstr>
      <vt:lpstr>Traction – Countertraction</vt:lpstr>
      <vt:lpstr>Scapular Manipulation</vt:lpstr>
      <vt:lpstr>Stimson Technique</vt:lpstr>
      <vt:lpstr>External Rotation</vt:lpstr>
      <vt:lpstr>FARES Method</vt:lpstr>
      <vt:lpstr>Shoulder Dislocation Pitfalls</vt:lpstr>
      <vt:lpstr>Knee Dislocation Pitfalls</vt:lpstr>
      <vt:lpstr>PowerPoint Presentation</vt:lpstr>
      <vt:lpstr>Knee Dislocations</vt:lpstr>
      <vt:lpstr>Knee Dislocations</vt:lpstr>
      <vt:lpstr>Patella Dislocations</vt:lpstr>
      <vt:lpstr>Ankle Dislocation</vt:lpstr>
      <vt:lpstr>Elbow Dislocation</vt:lpstr>
      <vt:lpstr>PowerPoint Presentation</vt:lpstr>
      <vt:lpstr>Elbow Dislocation</vt:lpstr>
      <vt:lpstr>Wrist Dislocation</vt:lpstr>
      <vt:lpstr>Wrist Dislocation/Reduction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Reduction – Pearls and Pitfalls</dc:title>
  <dc:creator>Colwell, Christopher</dc:creator>
  <cp:lastModifiedBy>Colwell, Christopher</cp:lastModifiedBy>
  <cp:revision>25</cp:revision>
  <dcterms:created xsi:type="dcterms:W3CDTF">2024-01-24T01:08:25Z</dcterms:created>
  <dcterms:modified xsi:type="dcterms:W3CDTF">2024-02-19T16:44:47Z</dcterms:modified>
</cp:coreProperties>
</file>