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8" r:id="rId4"/>
    <p:sldMasterId id="2147483943" r:id="rId5"/>
  </p:sldMasterIdLst>
  <p:notesMasterIdLst>
    <p:notesMasterId r:id="rId17"/>
  </p:notesMasterIdLst>
  <p:handoutMasterIdLst>
    <p:handoutMasterId r:id="rId18"/>
  </p:handoutMasterIdLst>
  <p:sldIdLst>
    <p:sldId id="276" r:id="rId6"/>
    <p:sldId id="393" r:id="rId7"/>
    <p:sldId id="422" r:id="rId8"/>
    <p:sldId id="418" r:id="rId9"/>
    <p:sldId id="429" r:id="rId10"/>
    <p:sldId id="423" r:id="rId11"/>
    <p:sldId id="427" r:id="rId12"/>
    <p:sldId id="428" r:id="rId13"/>
    <p:sldId id="424" r:id="rId14"/>
    <p:sldId id="426" r:id="rId15"/>
    <p:sldId id="416" r:id="rId16"/>
  </p:sldIdLst>
  <p:sldSz cx="9144000" cy="5143500" type="screen16x9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89">
          <p15:clr>
            <a:srgbClr val="A4A3A4"/>
          </p15:clr>
        </p15:guide>
        <p15:guide id="2" orient="horz" pos="2608">
          <p15:clr>
            <a:srgbClr val="A4A3A4"/>
          </p15:clr>
        </p15:guide>
        <p15:guide id="3" orient="horz" pos="3024">
          <p15:clr>
            <a:srgbClr val="A4A3A4"/>
          </p15:clr>
        </p15:guide>
        <p15:guide id="4" orient="horz" pos="1637">
          <p15:clr>
            <a:srgbClr val="A4A3A4"/>
          </p15:clr>
        </p15:guide>
        <p15:guide id="5" orient="horz" pos="215">
          <p15:clr>
            <a:srgbClr val="A4A3A4"/>
          </p15:clr>
        </p15:guide>
        <p15:guide id="6" orient="horz" pos="1103">
          <p15:clr>
            <a:srgbClr val="A4A3A4"/>
          </p15:clr>
        </p15:guide>
        <p15:guide id="7" orient="horz" pos="401">
          <p15:clr>
            <a:srgbClr val="A4A3A4"/>
          </p15:clr>
        </p15:guide>
        <p15:guide id="8" orient="horz" pos="2954">
          <p15:clr>
            <a:srgbClr val="A4A3A4"/>
          </p15:clr>
        </p15:guide>
        <p15:guide id="9" orient="horz" pos="173">
          <p15:clr>
            <a:srgbClr val="A4A3A4"/>
          </p15:clr>
        </p15:guide>
        <p15:guide id="10" pos="175">
          <p15:clr>
            <a:srgbClr val="A4A3A4"/>
          </p15:clr>
        </p15:guide>
        <p15:guide id="11" pos="5590">
          <p15:clr>
            <a:srgbClr val="A4A3A4"/>
          </p15:clr>
        </p15:guide>
        <p15:guide id="12" pos="2880">
          <p15:clr>
            <a:srgbClr val="A4A3A4"/>
          </p15:clr>
        </p15:guide>
        <p15:guide id="13" pos="776">
          <p15:clr>
            <a:srgbClr val="A4A3A4"/>
          </p15:clr>
        </p15:guide>
        <p15:guide id="14" pos="1411">
          <p15:clr>
            <a:srgbClr val="A4A3A4"/>
          </p15:clr>
        </p15:guide>
        <p15:guide id="15" pos="5287">
          <p15:clr>
            <a:srgbClr val="A4A3A4"/>
          </p15:clr>
        </p15:guide>
        <p15:guide id="16" pos="346">
          <p15:clr>
            <a:srgbClr val="A4A3A4"/>
          </p15:clr>
        </p15:guide>
        <p15:guide id="17" pos="40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592" userDrawn="1">
          <p15:clr>
            <a:srgbClr val="A4A3A4"/>
          </p15:clr>
        </p15:guide>
        <p15:guide id="2" orient="horz" pos="5542" userDrawn="1">
          <p15:clr>
            <a:srgbClr val="A4A3A4"/>
          </p15:clr>
        </p15:guide>
        <p15:guide id="3" orient="horz" pos="5777" userDrawn="1">
          <p15:clr>
            <a:srgbClr val="A4A3A4"/>
          </p15:clr>
        </p15:guide>
        <p15:guide id="4" pos="286" userDrawn="1">
          <p15:clr>
            <a:srgbClr val="A4A3A4"/>
          </p15:clr>
        </p15:guide>
        <p15:guide id="5" pos="403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7DE"/>
    <a:srgbClr val="052049"/>
    <a:srgbClr val="90BD31"/>
    <a:srgbClr val="18A3AC"/>
    <a:srgbClr val="178CCB"/>
    <a:srgbClr val="000000"/>
    <a:srgbClr val="EC1848"/>
    <a:srgbClr val="F48024"/>
    <a:srgbClr val="F5F0D3"/>
    <a:srgbClr val="F7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213" autoAdjust="0"/>
    <p:restoredTop sz="95840" autoAdjust="0"/>
  </p:normalViewPr>
  <p:slideViewPr>
    <p:cSldViewPr snapToGrid="0" showGuides="1">
      <p:cViewPr varScale="1">
        <p:scale>
          <a:sx n="100" d="100"/>
          <a:sy n="100" d="100"/>
        </p:scale>
        <p:origin x="90" y="270"/>
      </p:cViewPr>
      <p:guideLst>
        <p:guide orient="horz" pos="789"/>
        <p:guide orient="horz" pos="2608"/>
        <p:guide orient="horz" pos="3024"/>
        <p:guide orient="horz" pos="1637"/>
        <p:guide orient="horz" pos="215"/>
        <p:guide orient="horz" pos="1103"/>
        <p:guide orient="horz" pos="401"/>
        <p:guide orient="horz" pos="2954"/>
        <p:guide orient="horz" pos="173"/>
        <p:guide pos="175"/>
        <p:guide pos="5590"/>
        <p:guide pos="2880"/>
        <p:guide pos="776"/>
        <p:guide pos="1411"/>
        <p:guide pos="5287"/>
        <p:guide pos="346"/>
        <p:guide pos="40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notesViewPr>
    <p:cSldViewPr snapToGrid="0">
      <p:cViewPr>
        <p:scale>
          <a:sx n="108" d="100"/>
          <a:sy n="108" d="100"/>
        </p:scale>
        <p:origin x="3448" y="-384"/>
      </p:cViewPr>
      <p:guideLst>
        <p:guide orient="horz" pos="2592"/>
        <p:guide orient="horz" pos="5542"/>
        <p:guide orient="horz" pos="5777"/>
        <p:guide pos="286"/>
        <p:guide pos="403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403350" y="8880855"/>
            <a:ext cx="281232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111E5896-917A-4035-A860-408E1EC3CD51}" type="slidenum">
              <a:rPr lang="en-US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407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36536" y="8821324"/>
            <a:ext cx="2971800" cy="13158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/>
            </a:lvl1pPr>
          </a:lstStyle>
          <a:p>
            <a:r>
              <a:rPr lang="en-US" sz="800" dirty="0">
                <a:solidFill>
                  <a:srgbClr val="052049"/>
                </a:solidFill>
                <a:latin typeface="+mj-lt"/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182832942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2750" y="40005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41268" y="4080297"/>
            <a:ext cx="5961120" cy="4480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07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3350" y="8880855"/>
            <a:ext cx="281232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111E5896-917A-4035-A860-408E1EC3CD51}" type="slidenum">
              <a:rPr lang="en-US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636536" y="8821324"/>
            <a:ext cx="2971800" cy="13158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/>
            </a:lvl1pPr>
          </a:lstStyle>
          <a:p>
            <a:r>
              <a:rPr lang="en-US" sz="800" dirty="0">
                <a:solidFill>
                  <a:srgbClr val="052049"/>
                </a:solidFill>
                <a:latin typeface="+mj-lt"/>
              </a:rPr>
              <a:t>| [footer text here]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"/>
          </p:nvPr>
        </p:nvSpPr>
        <p:spPr>
          <a:xfrm>
            <a:off x="3884613" y="3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98EC2-7587-174C-8F9B-BEC1CFBF2B9A}" type="datetimeFigureOut">
              <a:rPr lang="en-US" smtClean="0"/>
              <a:t>8/20/2021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4831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114300" indent="-114300" algn="l" defTabSz="914400" rtl="0" eaLnBrk="1" latinLnBrk="0" hangingPunct="1">
      <a:spcBef>
        <a:spcPts val="800"/>
      </a:spcBef>
      <a:buClr>
        <a:srgbClr val="178CCB"/>
      </a:buClr>
      <a:buFont typeface="Arial" pitchFamily="34" charset="0"/>
      <a:buChar char="•"/>
      <a:defRPr sz="1200" kern="1200">
        <a:solidFill>
          <a:srgbClr val="052049"/>
        </a:solidFill>
        <a:latin typeface="+mj-lt"/>
        <a:ea typeface="+mn-ea"/>
        <a:cs typeface="Arial" pitchFamily="34" charset="0"/>
      </a:defRPr>
    </a:lvl1pPr>
    <a:lvl2pPr marL="285750" indent="-112713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100" kern="1200">
        <a:solidFill>
          <a:srgbClr val="052049"/>
        </a:solidFill>
        <a:latin typeface="+mj-lt"/>
        <a:ea typeface="+mn-ea"/>
        <a:cs typeface="Arial" pitchFamily="34" charset="0"/>
      </a:defRPr>
    </a:lvl2pPr>
    <a:lvl3pPr marL="403225" indent="-117475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050" kern="1200">
        <a:solidFill>
          <a:srgbClr val="052049"/>
        </a:solidFill>
        <a:latin typeface="+mj-lt"/>
        <a:ea typeface="+mn-ea"/>
        <a:cs typeface="Arial" pitchFamily="34" charset="0"/>
      </a:defRPr>
    </a:lvl3pPr>
    <a:lvl4pPr marL="569913" indent="-112713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050" kern="1200">
        <a:solidFill>
          <a:srgbClr val="052049"/>
        </a:solidFill>
        <a:latin typeface="+mj-lt"/>
        <a:ea typeface="+mn-ea"/>
        <a:cs typeface="Arial" pitchFamily="34" charset="0"/>
      </a:defRPr>
    </a:lvl4pPr>
    <a:lvl5pPr marL="457200" indent="114300" algn="l" defTabSz="914400" rtl="0" eaLnBrk="1" latinLnBrk="0" hangingPunct="1">
      <a:buFont typeface="Arial" pitchFamily="34" charset="0"/>
      <a:buChar char="•"/>
      <a:defRPr sz="105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0" y="470493"/>
            <a:ext cx="1307578" cy="85021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3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8/20/2021</a:t>
            </a:fld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17630735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57201" y="19878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 dirty="0">
                <a:solidFill>
                  <a:schemeClr val="accent2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207338431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57201" y="19878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 dirty="0">
                <a:solidFill>
                  <a:schemeClr val="accent1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6208254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754765"/>
            <a:ext cx="6593258" cy="1430138"/>
          </a:xfrm>
        </p:spPr>
        <p:txBody>
          <a:bodyPr anchor="ctr">
            <a:noAutofit/>
          </a:bodyPr>
          <a:lstStyle>
            <a:lvl1pPr>
              <a:defRPr sz="3600" baseline="0"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1769165"/>
            <a:ext cx="248479" cy="1411357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682205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754765"/>
            <a:ext cx="6593258" cy="1430138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1769165"/>
            <a:ext cx="248479" cy="1411357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834255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754765"/>
            <a:ext cx="6593258" cy="1430138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1769165"/>
            <a:ext cx="248479" cy="1411357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94464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 –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3865184" y="2032663"/>
            <a:ext cx="1571041" cy="102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785" y="2037522"/>
            <a:ext cx="1574426" cy="10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55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 –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213" y="1884800"/>
            <a:ext cx="1374274" cy="13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67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902"/>
            <a:ext cx="8902097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3" y="297068"/>
            <a:ext cx="1041010" cy="676890"/>
          </a:xfrm>
          <a:prstGeom prst="rect">
            <a:avLst/>
          </a:prstGeom>
        </p:spPr>
      </p:pic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8/20/2021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75286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50520" y="244258"/>
            <a:ext cx="8893479" cy="489924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8/20/2021</a:t>
            </a:fld>
            <a:endParaRPr lang="en-US" dirty="0"/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3" y="297068"/>
            <a:ext cx="1041010" cy="67689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902"/>
            <a:ext cx="8908063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8/20/2021</a:t>
            </a:fld>
            <a:endParaRPr lang="en-US" dirty="0"/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3" y="297068"/>
            <a:ext cx="1041010" cy="67689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0" y="477077"/>
            <a:ext cx="1297452" cy="84363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8/20/2021</a:t>
            </a:fld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</p:spTree>
    <p:extLst>
      <p:ext uri="{BB962C8B-B14F-4D97-AF65-F5344CB8AC3E}">
        <p14:creationId xmlns:p14="http://schemas.microsoft.com/office/powerpoint/2010/main" val="530420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902"/>
            <a:ext cx="8902097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8/20/2021</a:t>
            </a:fld>
            <a:endParaRPr lang="en-US" dirty="0"/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3" y="297068"/>
            <a:ext cx="1041010" cy="67689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8/20/2021</a:t>
            </a:fld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0" y="477077"/>
            <a:ext cx="1297452" cy="84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31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578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75216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574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7" y="352445"/>
            <a:ext cx="8587407" cy="397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926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420743"/>
            <a:ext cx="3826840" cy="2853083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420743"/>
            <a:ext cx="3826840" cy="2853083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48818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03658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7" y="352445"/>
            <a:ext cx="8587407" cy="397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90365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420743"/>
            <a:ext cx="3826840" cy="2853083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420743"/>
            <a:ext cx="3826840" cy="2853083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9792787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1"/>
            <a:ext cx="1073426" cy="1182754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7" y="0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 dirty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8/20/2021</a:t>
            </a:fld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0" y="477077"/>
            <a:ext cx="1297452" cy="84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3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1"/>
            <a:ext cx="1073426" cy="1182754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7" y="0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 dirty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1"/>
            <a:ext cx="1073426" cy="1182754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7" y="0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 dirty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0" y="1772718"/>
            <a:ext cx="7051729" cy="1411357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919439"/>
            <a:ext cx="6435412" cy="1107896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1772718"/>
            <a:ext cx="7051729" cy="1411357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919439"/>
            <a:ext cx="6435412" cy="1107896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1772718"/>
            <a:ext cx="7051729" cy="1411357"/>
          </a:xfrm>
          <a:prstGeom prst="rect">
            <a:avLst/>
          </a:prstGeom>
          <a:solidFill>
            <a:srgbClr val="90BD3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919439"/>
            <a:ext cx="6435412" cy="1107896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3865184" y="2032663"/>
            <a:ext cx="1571041" cy="102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28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213" y="1884800"/>
            <a:ext cx="1374274" cy="13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38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Resear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580" y="2015504"/>
            <a:ext cx="1615440" cy="16154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580" y="0"/>
            <a:ext cx="2994420" cy="2015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8949"/>
            <a:ext cx="6149580" cy="375455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Educ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14" y="2015504"/>
            <a:ext cx="1615440" cy="16154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56753" cy="20155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754" y="1257300"/>
            <a:ext cx="6387246" cy="388619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Patient Ca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170" y="2015504"/>
            <a:ext cx="1615440" cy="1615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2760609" cy="20155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754" y="1257300"/>
            <a:ext cx="6387246" cy="388619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54264467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28750"/>
            <a:ext cx="40386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28750"/>
            <a:ext cx="40386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37B4EA-F59A-F344-AC48-F4A9917179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8794ED-63F3-CA4A-B775-E8024C17B1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540B67-739F-BB47-A59B-52A0C57D22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F9075F-536B-024D-9070-39ED43D35C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430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15925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7" y="337931"/>
            <a:ext cx="8587407" cy="406510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0672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401417"/>
            <a:ext cx="3826840" cy="2932044"/>
          </a:xfrm>
        </p:spPr>
        <p:txBody>
          <a:bodyPr/>
          <a:lstStyle>
            <a:lvl1pPr marL="0" indent="0">
              <a:buClr>
                <a:schemeClr val="accent1"/>
              </a:buClr>
              <a:buSzPct val="80000"/>
              <a:buFont typeface="Wingdings" charset="2"/>
              <a:buNone/>
              <a:defRPr/>
            </a:lvl1pPr>
            <a:lvl2pPr marL="295275" indent="0">
              <a:buClr>
                <a:schemeClr val="accent1"/>
              </a:buClr>
              <a:buSzPct val="80000"/>
              <a:buFont typeface="Wingdings" charset="2"/>
              <a:buNone/>
              <a:defRPr/>
            </a:lvl2pPr>
            <a:lvl3pPr marL="579437" indent="0">
              <a:buClr>
                <a:schemeClr val="accent1"/>
              </a:buClr>
              <a:buSzPct val="80000"/>
              <a:buFont typeface="Wingdings" charset="2"/>
              <a:buNone/>
              <a:defRPr/>
            </a:lvl3pPr>
            <a:lvl4pPr marL="806450" indent="0">
              <a:buClr>
                <a:schemeClr val="accent1"/>
              </a:buClr>
              <a:buSzPct val="80000"/>
              <a:buFont typeface="Wingdings" charset="2"/>
              <a:buNone/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74888" y="1401417"/>
            <a:ext cx="3852277" cy="2932044"/>
          </a:xfrm>
        </p:spPr>
        <p:txBody>
          <a:bodyPr/>
          <a:lstStyle>
            <a:lvl1pPr marL="0" indent="0">
              <a:buClr>
                <a:schemeClr val="accent1"/>
              </a:buClr>
              <a:buSzPct val="80000"/>
              <a:buFont typeface="Wingdings" charset="2"/>
              <a:buNone/>
              <a:defRPr/>
            </a:lvl1pPr>
            <a:lvl2pPr marL="295275" indent="0">
              <a:buClr>
                <a:schemeClr val="accent1"/>
              </a:buClr>
              <a:buSzPct val="80000"/>
              <a:buFont typeface="Wingdings" charset="2"/>
              <a:buNone/>
              <a:defRPr/>
            </a:lvl2pPr>
            <a:lvl3pPr marL="579437" indent="0">
              <a:buClr>
                <a:schemeClr val="accent1"/>
              </a:buClr>
              <a:buSzPct val="80000"/>
              <a:buFont typeface="Wingdings" charset="2"/>
              <a:buNone/>
              <a:defRPr/>
            </a:lvl3pPr>
            <a:lvl4pPr marL="806450" indent="0">
              <a:buClr>
                <a:schemeClr val="accent1"/>
              </a:buClr>
              <a:buSzPct val="80000"/>
              <a:buFont typeface="Wingdings" charset="2"/>
              <a:buNone/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8415597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idx="1"/>
          </p:nvPr>
        </p:nvSpPr>
        <p:spPr>
          <a:xfrm>
            <a:off x="459684" y="1401416"/>
            <a:ext cx="3824082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idx="16"/>
          </p:nvPr>
        </p:nvSpPr>
        <p:spPr>
          <a:xfrm>
            <a:off x="4765730" y="1401416"/>
            <a:ext cx="3831618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3222133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57201" y="19878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 dirty="0">
                <a:solidFill>
                  <a:schemeClr val="tx2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179054717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585" y="318750"/>
            <a:ext cx="8173580" cy="45858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0" y="4852596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5" y="4840128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365125" y="468756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Freeform 77"/>
          <p:cNvSpPr>
            <a:spLocks/>
          </p:cNvSpPr>
          <p:nvPr userDrawn="1"/>
        </p:nvSpPr>
        <p:spPr bwMode="auto">
          <a:xfrm>
            <a:off x="8393113" y="4800600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5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4" r:id="rId4"/>
    <p:sldLayoutId id="2147483982" r:id="rId5"/>
    <p:sldLayoutId id="2147483986" r:id="rId6"/>
    <p:sldLayoutId id="2147483987" r:id="rId7"/>
    <p:sldLayoutId id="2147483999" r:id="rId8"/>
    <p:sldLayoutId id="2147483988" r:id="rId9"/>
    <p:sldLayoutId id="2147483989" r:id="rId10"/>
    <p:sldLayoutId id="2147483990" r:id="rId11"/>
    <p:sldLayoutId id="2147483991" r:id="rId12"/>
    <p:sldLayoutId id="2147483992" r:id="rId13"/>
    <p:sldLayoutId id="2147483993" r:id="rId14"/>
    <p:sldLayoutId id="2147483994" r:id="rId15"/>
    <p:sldLayoutId id="2147483995" r:id="rId16"/>
  </p:sldLayoutIdLst>
  <p:transition>
    <p:fade/>
  </p:transition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75" indent="-295275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38" indent="-284163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27013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222250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63" indent="-227013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defRPr lang="en-US" sz="1400" b="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585" y="318750"/>
            <a:ext cx="8173580" cy="4585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0" y="4852596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UCSF | Health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5" y="4840128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468756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Freeform 77"/>
          <p:cNvSpPr>
            <a:spLocks/>
          </p:cNvSpPr>
          <p:nvPr userDrawn="1"/>
        </p:nvSpPr>
        <p:spPr bwMode="auto">
          <a:xfrm>
            <a:off x="8393113" y="4800600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3954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72" r:id="rId2"/>
    <p:sldLayoutId id="2147483975" r:id="rId3"/>
    <p:sldLayoutId id="2147483976" r:id="rId4"/>
    <p:sldLayoutId id="2147484001" r:id="rId5"/>
    <p:sldLayoutId id="2147483944" r:id="rId6"/>
    <p:sldLayoutId id="2147483951" r:id="rId7"/>
    <p:sldLayoutId id="2147483953" r:id="rId8"/>
    <p:sldLayoutId id="2147484000" r:id="rId9"/>
    <p:sldLayoutId id="2147483950" r:id="rId10"/>
    <p:sldLayoutId id="2147483960" r:id="rId11"/>
    <p:sldLayoutId id="2147483961" r:id="rId12"/>
    <p:sldLayoutId id="2147483966" r:id="rId13"/>
    <p:sldLayoutId id="2147483967" r:id="rId14"/>
    <p:sldLayoutId id="2147483968" r:id="rId15"/>
    <p:sldLayoutId id="2147483969" r:id="rId16"/>
    <p:sldLayoutId id="2147483970" r:id="rId17"/>
    <p:sldLayoutId id="2147483971" r:id="rId18"/>
    <p:sldLayoutId id="2147483954" r:id="rId19"/>
    <p:sldLayoutId id="2147483959" r:id="rId20"/>
    <p:sldLayoutId id="2147484002" r:id="rId21"/>
    <p:sldLayoutId id="2147484003" r:id="rId22"/>
    <p:sldLayoutId id="2147484004" r:id="rId23"/>
    <p:sldLayoutId id="2147484005" r:id="rId24"/>
  </p:sldLayoutIdLst>
  <p:transition>
    <p:fade/>
  </p:transition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75" indent="-295275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38" indent="-284163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27013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222250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63" indent="-227013" algn="l" defTabSz="640080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0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84273" y="1127896"/>
            <a:ext cx="5112944" cy="1816472"/>
          </a:xfrm>
        </p:spPr>
        <p:txBody>
          <a:bodyPr/>
          <a:lstStyle/>
          <a:p>
            <a:r>
              <a:rPr lang="en-US" dirty="0"/>
              <a:t>Complex Shoulder Instability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2400" i="1" dirty="0"/>
              <a:t>UCSF Sports Medicine Sports Injury and Rehab Conference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Sara L. Edwards, MD</a:t>
            </a:r>
          </a:p>
          <a:p>
            <a:r>
              <a:rPr lang="en-US" sz="1200" i="1" dirty="0"/>
              <a:t>Associate Professor, Department of </a:t>
            </a:r>
            <a:r>
              <a:rPr lang="en-US" sz="1200" i="1" dirty="0" err="1"/>
              <a:t>Orthopaedic</a:t>
            </a:r>
            <a:r>
              <a:rPr lang="en-US" sz="1200" i="1" dirty="0"/>
              <a:t> Surgery</a:t>
            </a:r>
          </a:p>
          <a:p>
            <a:r>
              <a:rPr lang="en-US" sz="1200" i="1" dirty="0"/>
              <a:t>Shoulder and Sports Medicine</a:t>
            </a:r>
          </a:p>
        </p:txBody>
      </p:sp>
    </p:spTree>
    <p:extLst>
      <p:ext uri="{BB962C8B-B14F-4D97-AF65-F5344CB8AC3E}">
        <p14:creationId xmlns:p14="http://schemas.microsoft.com/office/powerpoint/2010/main" val="123470360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03837-9994-6E40-B922-FD029D46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Shoulder Instability Controversies:  Case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33716-3934-4646-9646-E7866E0603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DF3393-18F2-1347-8D06-CFBEB370E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i="1" dirty="0"/>
              <a:t>UCSF Sports Medicine and Sports Rehab Conference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E1341-01D2-7D4B-B8AA-34CE8E16D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9D3A7-4B59-2540-9C97-F48C5B762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9075F-536B-024D-9070-39ED43D35C6B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12" name="IMG_0942.mov" descr="IMG_0942.mov">
            <a:hlinkClick r:id="" action="ppaction://media"/>
            <a:extLst>
              <a:ext uri="{FF2B5EF4-FFF2-40B4-BE49-F238E27FC236}">
                <a16:creationId xmlns:a16="http://schemas.microsoft.com/office/drawing/2014/main" id="{E3817359-AE54-194D-B5DF-6315A0C07E13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8138" y="1428750"/>
            <a:ext cx="1736725" cy="3086100"/>
          </a:xfrm>
        </p:spPr>
      </p:pic>
    </p:spTree>
    <p:extLst>
      <p:ext uri="{BB962C8B-B14F-4D97-AF65-F5344CB8AC3E}">
        <p14:creationId xmlns:p14="http://schemas.microsoft.com/office/powerpoint/2010/main" val="234094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8D684-3828-784F-9674-F330825AF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 you! </a:t>
            </a:r>
          </a:p>
        </p:txBody>
      </p:sp>
      <p:pic>
        <p:nvPicPr>
          <p:cNvPr id="9" name="Content Placeholder 8" descr="A group of trees in a forest&#10;&#10;Description automatically generated with low confidence">
            <a:extLst>
              <a:ext uri="{FF2B5EF4-FFF2-40B4-BE49-F238E27FC236}">
                <a16:creationId xmlns:a16="http://schemas.microsoft.com/office/drawing/2014/main" id="{D2CB741F-E16B-6C4D-95CB-1017D69DCE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33450" y="1428750"/>
            <a:ext cx="3086100" cy="3086100"/>
          </a:xfrm>
        </p:spPr>
      </p:pic>
      <p:pic>
        <p:nvPicPr>
          <p:cNvPr id="11" name="Content Placeholder 10" descr="A person and person walking on a path with trees and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6ACE96D1-16E1-C24E-A3C1-90EB1BF86E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457325"/>
            <a:ext cx="4038600" cy="302895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A1BAF7-982C-ED40-A235-7ECC68A3F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A99B0-FE86-7040-8EDB-CA3B584F4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9075F-536B-024D-9070-39ED43D35C6B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278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6E09A-87C1-8944-9A65-F6A87844C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Shoulder Instability Controversies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375B7B-7E46-0D48-8902-5DFAE2EED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i="1" dirty="0"/>
              <a:t>UCSF Sports Medicine and Sports Rehab Conference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D5AE04-15B4-0941-AB81-6BFC9CB2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9075F-536B-024D-9070-39ED43D35C6B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B41100-56BB-E041-9B49-78BCD17326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When do we operate?</a:t>
            </a:r>
          </a:p>
          <a:p>
            <a:r>
              <a:rPr lang="en-US" dirty="0"/>
              <a:t>Which procedure? </a:t>
            </a:r>
          </a:p>
          <a:p>
            <a:pPr lvl="1"/>
            <a:r>
              <a:rPr lang="en-US" dirty="0"/>
              <a:t>Arthroscopic Stabilization?</a:t>
            </a:r>
          </a:p>
          <a:p>
            <a:pPr lvl="1"/>
            <a:r>
              <a:rPr lang="en-US" dirty="0" err="1"/>
              <a:t>Remplissage</a:t>
            </a:r>
            <a:r>
              <a:rPr lang="en-US" dirty="0"/>
              <a:t>? </a:t>
            </a:r>
          </a:p>
          <a:p>
            <a:pPr lvl="1"/>
            <a:r>
              <a:rPr lang="en-US" dirty="0"/>
              <a:t>Open Anterior Stabilization?</a:t>
            </a:r>
          </a:p>
          <a:p>
            <a:pPr lvl="1"/>
            <a:r>
              <a:rPr lang="en-US" dirty="0" err="1"/>
              <a:t>Laterjet</a:t>
            </a:r>
            <a:r>
              <a:rPr lang="en-US" dirty="0"/>
              <a:t> Procedure?</a:t>
            </a:r>
          </a:p>
          <a:p>
            <a:pPr lvl="1"/>
            <a:r>
              <a:rPr lang="en-US" dirty="0"/>
              <a:t>Allograft Reconstruction?</a:t>
            </a:r>
          </a:p>
        </p:txBody>
      </p:sp>
    </p:spTree>
    <p:extLst>
      <p:ext uri="{BB962C8B-B14F-4D97-AF65-F5344CB8AC3E}">
        <p14:creationId xmlns:p14="http://schemas.microsoft.com/office/powerpoint/2010/main" val="1322279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1A5E0-73D5-3447-A9E6-DFF3A406D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Shoulder Instability Controversies:  Case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AC5B3-0920-7F40-84B9-FAFF327BE6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863019"/>
            <a:ext cx="4038600" cy="3651831"/>
          </a:xfrm>
        </p:spPr>
        <p:txBody>
          <a:bodyPr/>
          <a:lstStyle/>
          <a:p>
            <a:r>
              <a:rPr lang="en-US" dirty="0"/>
              <a:t>31 </a:t>
            </a:r>
            <a:r>
              <a:rPr lang="en-US" dirty="0" err="1"/>
              <a:t>yo</a:t>
            </a:r>
            <a:r>
              <a:rPr lang="en-US" dirty="0"/>
              <a:t> female with history of multiple dislocations to R shoulder (6)</a:t>
            </a:r>
          </a:p>
          <a:p>
            <a:r>
              <a:rPr lang="en-US" dirty="0"/>
              <a:t>Also underlying hypermobility</a:t>
            </a:r>
          </a:p>
          <a:p>
            <a:r>
              <a:rPr lang="en-US" dirty="0"/>
              <a:t>Has tried multiple courses of PT, activity modification</a:t>
            </a:r>
          </a:p>
          <a:p>
            <a:r>
              <a:rPr lang="en-US" dirty="0"/>
              <a:t>Now daily pain and sense of subluxation sleeping and with overhead activities</a:t>
            </a:r>
          </a:p>
          <a:p>
            <a:r>
              <a:rPr lang="en-US" dirty="0"/>
              <a:t>Exam with FROM, + anterior apprehension, + sulcus sign at neutral and 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1DDCEB-3DCE-1A45-A9F1-4EC00CA06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84218"/>
            <a:ext cx="3692236" cy="263063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65F18-5D4D-594C-90AA-21A0E83D6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i="1" dirty="0"/>
              <a:t>UCSF Sports Medicine and Sports Rehab Conference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EBDD0-8E0C-F949-8158-DDC4F60FB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9075F-536B-024D-9070-39ED43D35C6B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CEFEA6-66BF-624D-AAB4-421D3C8E2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169" y="2672086"/>
            <a:ext cx="2353461" cy="2284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B9447C-AC29-F14A-A058-3EEF8DA2F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367" y="777337"/>
            <a:ext cx="2701636" cy="250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30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76169-F9F2-3F45-A70E-FA95BC5C6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Shoulder Instability Controversies:  Case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83A20-1DE8-424D-BF99-1D52705025A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537D6-2044-FC42-8FF1-379DA7A44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i="1" dirty="0"/>
              <a:t>UCSF Sports Medicine and Sports Rehab Conference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6D487B-4CCA-4448-829D-C6D4C47A4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8E38E6-F0C7-4F4B-8EC0-B3664A3BF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9075F-536B-024D-9070-39ED43D35C6B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22EFB2-7002-1348-977C-30116F3F2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331" y="2794744"/>
            <a:ext cx="2434495" cy="1720106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39CDE10-E14F-314F-9464-D1DF1B7A35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27331" y="771993"/>
            <a:ext cx="2176034" cy="17459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E31452-A782-B64F-A7BD-6ABC0128E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603" y="1554742"/>
            <a:ext cx="4475629" cy="3122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9F8F15-016D-364B-8FDD-8462AA2A2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174" y="952444"/>
            <a:ext cx="3595601" cy="292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80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C4768-45D2-914A-8CC0-FB6032931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Shoulder Instability Controversies:  Case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5EC47-81D1-354C-8CFA-AA7C95A46B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27 </a:t>
            </a:r>
            <a:r>
              <a:rPr lang="en-US" dirty="0" err="1"/>
              <a:t>yo</a:t>
            </a:r>
            <a:r>
              <a:rPr lang="en-US" dirty="0"/>
              <a:t> medical student with CC of L shoulder instability</a:t>
            </a:r>
          </a:p>
          <a:p>
            <a:r>
              <a:rPr lang="en-US" dirty="0"/>
              <a:t>Had prior arthroscopic stabilization procedure that failed</a:t>
            </a:r>
          </a:p>
          <a:p>
            <a:r>
              <a:rPr lang="en-US" dirty="0"/>
              <a:t>Had prior </a:t>
            </a:r>
            <a:r>
              <a:rPr lang="en-US" dirty="0" err="1"/>
              <a:t>laterjet</a:t>
            </a:r>
            <a:r>
              <a:rPr lang="en-US" dirty="0"/>
              <a:t> procedure</a:t>
            </a:r>
          </a:p>
          <a:p>
            <a:r>
              <a:rPr lang="en-US" dirty="0"/>
              <a:t>On exam has crepitus in shoulder, positive load and shift, anterior apprehension, severe guarding on exam</a:t>
            </a:r>
          </a:p>
        </p:txBody>
      </p:sp>
      <p:pic>
        <p:nvPicPr>
          <p:cNvPr id="9" name="Content Placeholder 8" descr="A picture containing text, indoor, x-ray film, close&#10;&#10;Description automatically generated">
            <a:extLst>
              <a:ext uri="{FF2B5EF4-FFF2-40B4-BE49-F238E27FC236}">
                <a16:creationId xmlns:a16="http://schemas.microsoft.com/office/drawing/2014/main" id="{01D87AF8-6941-B546-BC49-4D500A7237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10212" y="1428750"/>
            <a:ext cx="2314575" cy="308610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41CBD-E130-A34C-9D5A-E5871156A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i="1" dirty="0"/>
              <a:t>UCSF Sports Medicine and Sports Rehab Conference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0BD86E-12D1-B24C-A8E6-772C8306A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F136A-B5A3-1944-9474-EDCB3F924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9075F-536B-024D-9070-39ED43D35C6B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92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BDAE6-0448-094C-B32D-075913158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Shoulder Instability Controversies:  Case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CE1DF-E856-2A4C-B054-0E1257428F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2F29FD-CE11-B24B-81EA-48D6F972C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i="1" dirty="0"/>
              <a:t>UCSF Sports Medicine and Sports Rehab Conference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E3562-50BE-6F48-8209-8AC5AD945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9075F-536B-024D-9070-39ED43D35C6B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C20C3B-FD85-6645-9680-F136F4FD8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16" y="838870"/>
            <a:ext cx="3433115" cy="4038553"/>
          </a:xfrm>
          <a:prstGeom prst="rect">
            <a:avLst/>
          </a:prstGeom>
        </p:spPr>
      </p:pic>
      <p:pic>
        <p:nvPicPr>
          <p:cNvPr id="13" name="Content Placeholder 7" descr="A hand holding a white stuffed animal&#10;&#10;Description automatically generated with low confidence">
            <a:extLst>
              <a:ext uri="{FF2B5EF4-FFF2-40B4-BE49-F238E27FC236}">
                <a16:creationId xmlns:a16="http://schemas.microsoft.com/office/drawing/2014/main" id="{EA6A6B64-B6B6-B047-9A72-2585A61DD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423" y="900405"/>
            <a:ext cx="2202873" cy="391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78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A2AE4-B373-9F45-856C-4EF65ED02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Shoulder Instability Controversies:  Case 2</a:t>
            </a:r>
          </a:p>
        </p:txBody>
      </p:sp>
      <p:pic>
        <p:nvPicPr>
          <p:cNvPr id="9" name="Content Placeholder 8" descr="A picture containing indoor, food, dessert&#10;&#10;Description automatically generated">
            <a:extLst>
              <a:ext uri="{FF2B5EF4-FFF2-40B4-BE49-F238E27FC236}">
                <a16:creationId xmlns:a16="http://schemas.microsoft.com/office/drawing/2014/main" id="{CE3A2C49-7882-F040-8EA7-AAEE73A938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8118" y="1463318"/>
            <a:ext cx="3721467" cy="2791100"/>
          </a:xfrm>
        </p:spPr>
      </p:pic>
      <p:pic>
        <p:nvPicPr>
          <p:cNvPr id="11" name="Content Placeholder 10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4E88F639-5925-9642-9875-AA620E0728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74417" y="761183"/>
            <a:ext cx="2796913" cy="2097685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111CC-7D22-B24B-8D92-83F7E4562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i="1" dirty="0"/>
              <a:t>UCSF Sports Medicine and Sports Rehab Conference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C8244-DE10-2143-BA93-9877BEBC0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9075F-536B-024D-9070-39ED43D35C6B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13" name="Picture 12" descr="A picture containing arthropod&#10;&#10;Description automatically generated">
            <a:extLst>
              <a:ext uri="{FF2B5EF4-FFF2-40B4-BE49-F238E27FC236}">
                <a16:creationId xmlns:a16="http://schemas.microsoft.com/office/drawing/2014/main" id="{5D68CD13-8E0B-5C4C-8C3A-775B541F9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417" y="2858868"/>
            <a:ext cx="2796913" cy="209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50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9F485-4229-D444-A96C-BD7487951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Shoulder Instability Controversies:  Case 2</a:t>
            </a:r>
          </a:p>
        </p:txBody>
      </p:sp>
      <p:pic>
        <p:nvPicPr>
          <p:cNvPr id="9" name="Content Placeholder 8" descr="A picture containing close, barbecue&#10;&#10;Description automatically generated">
            <a:extLst>
              <a:ext uri="{FF2B5EF4-FFF2-40B4-BE49-F238E27FC236}">
                <a16:creationId xmlns:a16="http://schemas.microsoft.com/office/drawing/2014/main" id="{656D044E-B42E-CE4D-A63D-910D806F1D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457325"/>
            <a:ext cx="4038600" cy="3028950"/>
          </a:xfrm>
        </p:spPr>
      </p:pic>
      <p:pic>
        <p:nvPicPr>
          <p:cNvPr id="11" name="Content Placeholder 10" descr="A picture containing indoor, slice, sliced, meat&#10;&#10;Description automatically generated">
            <a:extLst>
              <a:ext uri="{FF2B5EF4-FFF2-40B4-BE49-F238E27FC236}">
                <a16:creationId xmlns:a16="http://schemas.microsoft.com/office/drawing/2014/main" id="{802C51A3-BFF9-404C-B0B3-2DED3E1C2E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457325"/>
            <a:ext cx="4038600" cy="302895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343E2-ED83-7441-AA2A-189E38C04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i="1" dirty="0"/>
              <a:t>UCSF Sports Medicine and Sports Rehab Conference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AF292-0A0D-B14A-B76B-10863BF8E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1AE34-28BB-D249-B3AE-EEC701B9D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9075F-536B-024D-9070-39ED43D35C6B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654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E7175-EBCF-B34D-B139-E0CC9ACA5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Shoulder Instability Controversies:  Case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A85FE-999C-0C47-82D4-290D4408CA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B09CA6-7E1C-CD44-835E-DAB14DD4C0B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61DBE-091C-7C49-9288-786A546E2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i="1" dirty="0"/>
              <a:t>UCSF Sports Medicine and Sports Rehab Conference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72B01-C45C-594B-951E-A1240FFFE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91173-A5D2-C14F-8D3D-B0BA2C162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9075F-536B-024D-9070-39ED43D35C6B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37B411-852F-A849-B20A-24D4734D3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05" y="1315749"/>
            <a:ext cx="2717047" cy="33121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78A93D-6B8C-2D4A-8E52-582E7F64F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250" y="1185690"/>
            <a:ext cx="2946116" cy="36544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A2276D-377E-8045-AD37-5ACAB9382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751" y="1265682"/>
            <a:ext cx="2832449" cy="308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45496"/>
      </p:ext>
    </p:extLst>
  </p:cSld>
  <p:clrMapOvr>
    <a:masterClrMapping/>
  </p:clrMapOvr>
</p:sld>
</file>

<file path=ppt/theme/theme1.xml><?xml version="1.0" encoding="utf-8"?>
<a:theme xmlns:a="http://schemas.openxmlformats.org/drawingml/2006/main" name="UCSF Classic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noAutofit/>
      </a:bodyPr>
      <a:lstStyle>
        <a:defPPr marL="342900" indent="-342900">
          <a:buClr>
            <a:schemeClr val="accent1"/>
          </a:buClr>
          <a:buSzPct val="80000"/>
          <a:buFont typeface="Wingdings" charset="2"/>
          <a:buChar char="§"/>
          <a:defRPr sz="2000" dirty="0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D9C2AF2E-EB53-994D-B007-E3AEEE4B0E8B}"/>
    </a:ext>
  </a:extLst>
</a:theme>
</file>

<file path=ppt/theme/theme2.xml><?xml version="1.0" encoding="utf-8"?>
<a:theme xmlns:a="http://schemas.openxmlformats.org/drawingml/2006/main" name="UCSF Contemporary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5AF78529-A89B-1E41-BE10-0E2BEF66F84E}"/>
    </a:ext>
  </a:extLst>
</a:theme>
</file>

<file path=ppt/theme/theme3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FD5D484ED57438231C5F4848B6EC7" ma:contentTypeVersion="0" ma:contentTypeDescription="Create a new document." ma:contentTypeScope="" ma:versionID="48808eaeca51724a2208bf8797897858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48DB2A-A2BB-49B9-B517-04CB45F2482A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5686649-89C0-47C3-BB59-3DECE68F34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F8A51949-CE2D-4D1D-81B7-CD96A13119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3619</TotalTime>
  <Words>273</Words>
  <Application>Microsoft Office PowerPoint</Application>
  <PresentationFormat>On-screen Show (16:9)</PresentationFormat>
  <Paragraphs>49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.AppleSystemUIFont</vt:lpstr>
      <vt:lpstr>Arial</vt:lpstr>
      <vt:lpstr>Garamond</vt:lpstr>
      <vt:lpstr>Wingdings</vt:lpstr>
      <vt:lpstr>UCSF Classic</vt:lpstr>
      <vt:lpstr>UCSF Contemporary</vt:lpstr>
      <vt:lpstr>Complex Shoulder Instability  UCSF Sports Medicine Sports Injury and Rehab Conference</vt:lpstr>
      <vt:lpstr>Shoulder Instability Controversies</vt:lpstr>
      <vt:lpstr>Shoulder Instability Controversies:  Case 1</vt:lpstr>
      <vt:lpstr>Shoulder Instability Controversies:  Case 1</vt:lpstr>
      <vt:lpstr>Shoulder Instability Controversies:  Case 2</vt:lpstr>
      <vt:lpstr>Shoulder Instability Controversies:  Case 2</vt:lpstr>
      <vt:lpstr>Shoulder Instability Controversies:  Case 2</vt:lpstr>
      <vt:lpstr>Shoulder Instability Controversies:  Case 2</vt:lpstr>
      <vt:lpstr>Shoulder Instability Controversies:  Case 2</vt:lpstr>
      <vt:lpstr>Shoulder Instability Controversies:  Case 2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Center for Female Athletes at UCSF</dc:title>
  <dc:creator>sara edwards</dc:creator>
  <cp:lastModifiedBy>Biviano, Gina</cp:lastModifiedBy>
  <cp:revision>36</cp:revision>
  <dcterms:created xsi:type="dcterms:W3CDTF">2020-10-01T22:40:26Z</dcterms:created>
  <dcterms:modified xsi:type="dcterms:W3CDTF">2021-08-20T20:01:35Z</dcterms:modified>
</cp:coreProperties>
</file>